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68" r:id="rId6"/>
    <p:sldId id="269" r:id="rId7"/>
    <p:sldId id="259" r:id="rId8"/>
    <p:sldId id="260" r:id="rId9"/>
    <p:sldId id="270" r:id="rId10"/>
    <p:sldId id="271" r:id="rId11"/>
    <p:sldId id="272" r:id="rId12"/>
    <p:sldId id="273" r:id="rId13"/>
    <p:sldId id="274" r:id="rId14"/>
    <p:sldId id="275" r:id="rId15"/>
    <p:sldId id="261" r:id="rId16"/>
    <p:sldId id="262" r:id="rId17"/>
    <p:sldId id="276" r:id="rId18"/>
    <p:sldId id="277" r:id="rId19"/>
    <p:sldId id="278" r:id="rId20"/>
    <p:sldId id="279" r:id="rId21"/>
    <p:sldId id="280" r:id="rId22"/>
    <p:sldId id="281" r:id="rId23"/>
    <p:sldId id="282" r:id="rId24"/>
    <p:sldId id="283" r:id="rId25"/>
    <p:sldId id="284" r:id="rId26"/>
    <p:sldId id="286" r:id="rId27"/>
    <p:sldId id="263" r:id="rId28"/>
    <p:sldId id="264" r:id="rId29"/>
    <p:sldId id="287" r:id="rId30"/>
    <p:sldId id="288" r:id="rId31"/>
    <p:sldId id="289" r:id="rId32"/>
    <p:sldId id="265" r:id="rId33"/>
    <p:sldId id="266"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414733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263723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393384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77625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76285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274292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391752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386585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205636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126201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C26942E-A367-462E-854E-A92AF3F7FD23}" type="datetimeFigureOut">
              <a:rPr lang="zh-TW" altLang="en-US" smtClean="0"/>
              <a:t>2020/4/4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14737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6942E-A367-462E-854E-A92AF3F7FD23}" type="datetimeFigureOut">
              <a:rPr lang="zh-TW" altLang="en-US" smtClean="0"/>
              <a:t>2020/4/4</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0F8B-46D0-4773-9AE1-5CC80469A969}" type="slidenum">
              <a:rPr lang="zh-TW" altLang="en-US" smtClean="0"/>
              <a:t>‹#›</a:t>
            </a:fld>
            <a:endParaRPr lang="zh-TW" altLang="en-US"/>
          </a:p>
        </p:txBody>
      </p:sp>
    </p:spTree>
    <p:extLst>
      <p:ext uri="{BB962C8B-B14F-4D97-AF65-F5344CB8AC3E}">
        <p14:creationId xmlns:p14="http://schemas.microsoft.com/office/powerpoint/2010/main" val="13815949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7.xml"/><Relationship Id="rId3" Type="http://schemas.openxmlformats.org/officeDocument/2006/relationships/slide" Target="slide9.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1.xml"/><Relationship Id="rId5" Type="http://schemas.openxmlformats.org/officeDocument/2006/relationships/slide" Target="slide11.xml"/><Relationship Id="rId10" Type="http://schemas.openxmlformats.org/officeDocument/2006/relationships/slide" Target="slide19.xml"/><Relationship Id="rId4" Type="http://schemas.openxmlformats.org/officeDocument/2006/relationships/slide" Target="slide8.xml"/><Relationship Id="rId9" Type="http://schemas.openxmlformats.org/officeDocument/2006/relationships/slide" Target="slide16.xml"/><Relationship Id="rId14" Type="http://schemas.openxmlformats.org/officeDocument/2006/relationships/slide" Target="slide3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7.wmf"/></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31.w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3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0186CD-43DC-41C4-AC89-D9D1F806E128}"/>
              </a:ext>
            </a:extLst>
          </p:cNvPr>
          <p:cNvSpPr>
            <a:spLocks noGrp="1"/>
          </p:cNvSpPr>
          <p:nvPr>
            <p:ph type="ctrTitle"/>
          </p:nvPr>
        </p:nvSpPr>
        <p:spPr>
          <a:xfrm>
            <a:off x="2035341" y="2533650"/>
            <a:ext cx="8121316" cy="1790700"/>
          </a:xfrm>
        </p:spPr>
        <p:txBody>
          <a:bodyPr/>
          <a:lstStyle/>
          <a:p>
            <a:r>
              <a:rPr lang="en-US" altLang="zh-TW" dirty="0"/>
              <a:t>Security Architecture and Design</a:t>
            </a:r>
            <a:endParaRPr lang="zh-TW" altLang="en-US" dirty="0"/>
          </a:p>
        </p:txBody>
      </p:sp>
      <p:sp>
        <p:nvSpPr>
          <p:cNvPr id="4" name="文字方塊 3">
            <a:extLst>
              <a:ext uri="{FF2B5EF4-FFF2-40B4-BE49-F238E27FC236}">
                <a16:creationId xmlns:a16="http://schemas.microsoft.com/office/drawing/2014/main" id="{F916E453-8233-4505-9D75-11CC95EF1CC9}"/>
              </a:ext>
            </a:extLst>
          </p:cNvPr>
          <p:cNvSpPr txBox="1"/>
          <p:nvPr/>
        </p:nvSpPr>
        <p:spPr>
          <a:xfrm>
            <a:off x="0" y="0"/>
            <a:ext cx="2514600" cy="584775"/>
          </a:xfrm>
          <a:prstGeom prst="rect">
            <a:avLst/>
          </a:prstGeom>
          <a:noFill/>
        </p:spPr>
        <p:txBody>
          <a:bodyPr wrap="square" rtlCol="0">
            <a:spAutoFit/>
          </a:bodyPr>
          <a:lstStyle/>
          <a:p>
            <a:r>
              <a:rPr lang="en-US" altLang="zh-TW" sz="3200" b="1" dirty="0"/>
              <a:t>CEH_v10</a:t>
            </a:r>
            <a:endParaRPr lang="zh-TW" altLang="en-US" sz="3200" b="1" dirty="0"/>
          </a:p>
        </p:txBody>
      </p:sp>
      <p:sp>
        <p:nvSpPr>
          <p:cNvPr id="5" name="文字方塊 4">
            <a:extLst>
              <a:ext uri="{FF2B5EF4-FFF2-40B4-BE49-F238E27FC236}">
                <a16:creationId xmlns:a16="http://schemas.microsoft.com/office/drawing/2014/main" id="{2C5052AD-946B-4141-B133-C5B26515542C}"/>
              </a:ext>
            </a:extLst>
          </p:cNvPr>
          <p:cNvSpPr txBox="1"/>
          <p:nvPr/>
        </p:nvSpPr>
        <p:spPr>
          <a:xfrm>
            <a:off x="4574004" y="4809333"/>
            <a:ext cx="3043990" cy="507831"/>
          </a:xfrm>
          <a:prstGeom prst="rect">
            <a:avLst/>
          </a:prstGeom>
          <a:noFill/>
        </p:spPr>
        <p:txBody>
          <a:bodyPr wrap="square" rtlCol="0">
            <a:spAutoFit/>
          </a:bodyPr>
          <a:lstStyle/>
          <a:p>
            <a:pPr algn="ctr"/>
            <a:r>
              <a:rPr lang="zh-TW" altLang="en-US" sz="2700" dirty="0"/>
              <a:t>金凱瑞</a:t>
            </a:r>
          </a:p>
        </p:txBody>
      </p:sp>
    </p:spTree>
    <p:extLst>
      <p:ext uri="{BB962C8B-B14F-4D97-AF65-F5344CB8AC3E}">
        <p14:creationId xmlns:p14="http://schemas.microsoft.com/office/powerpoint/2010/main" val="369099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46DA29-4B1B-4FF1-930C-D06FEA8CCF25}"/>
              </a:ext>
            </a:extLst>
          </p:cNvPr>
          <p:cNvSpPr/>
          <p:nvPr/>
        </p:nvSpPr>
        <p:spPr>
          <a:xfrm>
            <a:off x="1524001" y="1210368"/>
            <a:ext cx="9144000" cy="4093428"/>
          </a:xfrm>
          <a:prstGeom prst="rect">
            <a:avLst/>
          </a:prstGeom>
        </p:spPr>
        <p:txBody>
          <a:bodyPr wrap="square">
            <a:spAutoFit/>
          </a:bodyPr>
          <a:lstStyle/>
          <a:p>
            <a:pPr algn="just"/>
            <a:r>
              <a:rPr lang="zh-TW" altLang="en-US" sz="2000" dirty="0">
                <a:solidFill>
                  <a:srgbClr val="FF0000"/>
                </a:solidFill>
              </a:rPr>
              <a:t>A state machine model is used to identify when the overall security of a system has moved to a state that isn’t secure.</a:t>
            </a:r>
          </a:p>
          <a:p>
            <a:pPr algn="just"/>
            <a:r>
              <a:rPr lang="zh-TW" altLang="en-US" sz="2000" dirty="0"/>
              <a:t> </a:t>
            </a:r>
          </a:p>
          <a:p>
            <a:pPr algn="just"/>
            <a:r>
              <a:rPr lang="zh-TW" altLang="en-US" sz="2000" dirty="0"/>
              <a:t>This requires that all possible states of the system have been identified. This should include the actions that would be possible to move a system into a particular state and all the possible state transitions.</a:t>
            </a:r>
          </a:p>
          <a:p>
            <a:pPr algn="just"/>
            <a:endParaRPr lang="zh-TW" altLang="en-US" sz="2000" dirty="0"/>
          </a:p>
          <a:p>
            <a:pPr algn="just"/>
            <a:r>
              <a:rPr lang="zh-TW" altLang="en-US" sz="2000" dirty="0">
                <a:solidFill>
                  <a:srgbClr val="FF0000"/>
                </a:solidFill>
              </a:rPr>
              <a:t>When a system makes a transition that is unexpected or an action results in an unexpected state, this can be monitored and alerted.</a:t>
            </a:r>
          </a:p>
          <a:p>
            <a:pPr algn="just"/>
            <a:endParaRPr lang="zh-TW" altLang="en-US" sz="2000" dirty="0"/>
          </a:p>
          <a:p>
            <a:pPr algn="just"/>
            <a:r>
              <a:rPr lang="zh-TW" altLang="en-US" sz="2000" dirty="0">
                <a:solidFill>
                  <a:srgbClr val="FF0000"/>
                </a:solidFill>
              </a:rPr>
              <a:t>This model is far more abstract than the others discussed here since it doesn’t actually define any expected behaviors. </a:t>
            </a:r>
            <a:r>
              <a:rPr lang="zh-TW" altLang="en-US" sz="2000" dirty="0"/>
              <a:t>It’s simply a way to model an environment, requiring that someone define expected behaviors and states.</a:t>
            </a:r>
          </a:p>
        </p:txBody>
      </p:sp>
      <p:graphicFrame>
        <p:nvGraphicFramePr>
          <p:cNvPr id="3" name="物件 2">
            <a:extLst>
              <a:ext uri="{FF2B5EF4-FFF2-40B4-BE49-F238E27FC236}">
                <a16:creationId xmlns:a16="http://schemas.microsoft.com/office/drawing/2014/main" id="{B7236C84-F2F6-4013-BC51-A26A4B896F2F}"/>
              </a:ext>
            </a:extLst>
          </p:cNvPr>
          <p:cNvGraphicFramePr>
            <a:graphicFrameLocks noChangeAspect="1"/>
          </p:cNvGraphicFramePr>
          <p:nvPr>
            <p:extLst>
              <p:ext uri="{D42A27DB-BD31-4B8C-83A1-F6EECF244321}">
                <p14:modId xmlns:p14="http://schemas.microsoft.com/office/powerpoint/2010/main" val="99386821"/>
              </p:ext>
            </p:extLst>
          </p:nvPr>
        </p:nvGraphicFramePr>
        <p:xfrm>
          <a:off x="11520237" y="6161046"/>
          <a:ext cx="671763" cy="696954"/>
        </p:xfrm>
        <a:graphic>
          <a:graphicData uri="http://schemas.openxmlformats.org/presentationml/2006/ole">
            <mc:AlternateContent xmlns:mc="http://schemas.openxmlformats.org/markup-compatibility/2006">
              <mc:Choice xmlns:v="urn:schemas-microsoft-com:vml" Requires="v">
                <p:oleObj spid="_x0000_s5144"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520237" y="6161046"/>
                        <a:ext cx="671763" cy="696954"/>
                      </a:xfrm>
                      <a:prstGeom prst="rect">
                        <a:avLst/>
                      </a:prstGeom>
                    </p:spPr>
                  </p:pic>
                </p:oleObj>
              </mc:Fallback>
            </mc:AlternateContent>
          </a:graphicData>
        </a:graphic>
      </p:graphicFrame>
    </p:spTree>
    <p:extLst>
      <p:ext uri="{BB962C8B-B14F-4D97-AF65-F5344CB8AC3E}">
        <p14:creationId xmlns:p14="http://schemas.microsoft.com/office/powerpoint/2010/main" val="238113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9C3A44-E4C1-48BD-9561-40C37893259A}"/>
              </a:ext>
            </a:extLst>
          </p:cNvPr>
          <p:cNvSpPr/>
          <p:nvPr/>
        </p:nvSpPr>
        <p:spPr>
          <a:xfrm>
            <a:off x="1524000" y="1705451"/>
            <a:ext cx="9144000" cy="3447098"/>
          </a:xfrm>
          <a:prstGeom prst="rect">
            <a:avLst/>
          </a:prstGeom>
        </p:spPr>
        <p:txBody>
          <a:bodyPr wrap="square">
            <a:spAutoFit/>
          </a:bodyPr>
          <a:lstStyle/>
          <a:p>
            <a:pPr algn="just"/>
            <a:r>
              <a:rPr lang="zh-TW" altLang="en-US" sz="2000" dirty="0"/>
              <a:t>The Biba Model is named after the man who developed it in 1975, Kenneth Biba. </a:t>
            </a:r>
          </a:p>
          <a:p>
            <a:pPr algn="just"/>
            <a:endParaRPr lang="zh-TW" altLang="en-US" sz="2000" dirty="0"/>
          </a:p>
          <a:p>
            <a:pPr algn="just"/>
            <a:r>
              <a:rPr lang="zh-TW" altLang="en-US" sz="2000" dirty="0">
                <a:solidFill>
                  <a:srgbClr val="FF0000"/>
                </a:solidFill>
              </a:rPr>
              <a:t>The goal of the Biba Model is data integrity</a:t>
            </a:r>
            <a:r>
              <a:rPr lang="zh-TW" altLang="en-US" sz="2000" dirty="0"/>
              <a:t>. Because of this, this model may be referred to as theBiba Integrity Model. </a:t>
            </a:r>
          </a:p>
          <a:p>
            <a:pPr algn="just"/>
            <a:endParaRPr lang="zh-TW" altLang="en-US" sz="2000" dirty="0"/>
          </a:p>
          <a:p>
            <a:pPr algn="just"/>
            <a:r>
              <a:rPr lang="zh-TW" altLang="en-US" sz="2000" dirty="0">
                <a:solidFill>
                  <a:srgbClr val="FF0000"/>
                </a:solidFill>
              </a:rPr>
              <a:t>Keep in mind that security is not always about protecting the confidentiality of the data</a:t>
            </a:r>
            <a:r>
              <a:rPr lang="zh-TW" altLang="en-US" sz="2000" dirty="0"/>
              <a:t>. The integrity of data is just as important. </a:t>
            </a:r>
            <a:r>
              <a:rPr lang="zh-TW" altLang="en-US" sz="2000" dirty="0">
                <a:solidFill>
                  <a:srgbClr val="00B0F0"/>
                </a:solidFill>
              </a:rPr>
              <a:t>Data that has been altered unexpectedly or by the wrong people can also be damaging to an organization</a:t>
            </a:r>
            <a:r>
              <a:rPr lang="zh-TW" altLang="en-US" sz="2000" dirty="0"/>
              <a:t>. This may be more complex than you would think. There are three objectives when it comes to ensuring data integrity:</a:t>
            </a:r>
          </a:p>
          <a:p>
            <a:pPr algn="just"/>
            <a:endParaRPr lang="zh-TW" altLang="en-US" sz="2000" dirty="0"/>
          </a:p>
        </p:txBody>
      </p:sp>
      <p:sp>
        <p:nvSpPr>
          <p:cNvPr id="3" name="矩形 2">
            <a:extLst>
              <a:ext uri="{FF2B5EF4-FFF2-40B4-BE49-F238E27FC236}">
                <a16:creationId xmlns:a16="http://schemas.microsoft.com/office/drawing/2014/main" id="{34EFCFF8-D7F6-45DB-BA96-AEAE2984BF60}"/>
              </a:ext>
            </a:extLst>
          </p:cNvPr>
          <p:cNvSpPr/>
          <p:nvPr/>
        </p:nvSpPr>
        <p:spPr>
          <a:xfrm>
            <a:off x="0" y="0"/>
            <a:ext cx="891591" cy="553998"/>
          </a:xfrm>
          <a:prstGeom prst="rect">
            <a:avLst/>
          </a:prstGeom>
        </p:spPr>
        <p:txBody>
          <a:bodyPr wrap="none">
            <a:spAutoFit/>
          </a:bodyPr>
          <a:lstStyle/>
          <a:p>
            <a:r>
              <a:rPr lang="en-US" altLang="zh-TW" sz="3000" b="1" dirty="0"/>
              <a:t>Biba</a:t>
            </a:r>
            <a:endParaRPr lang="zh-TW" altLang="en-US" sz="1350" b="1" dirty="0"/>
          </a:p>
        </p:txBody>
      </p:sp>
      <p:graphicFrame>
        <p:nvGraphicFramePr>
          <p:cNvPr id="5" name="物件 4">
            <a:extLst>
              <a:ext uri="{FF2B5EF4-FFF2-40B4-BE49-F238E27FC236}">
                <a16:creationId xmlns:a16="http://schemas.microsoft.com/office/drawing/2014/main" id="{A277DCCF-1DBA-40D9-A711-88BA099DC91C}"/>
              </a:ext>
            </a:extLst>
          </p:cNvPr>
          <p:cNvGraphicFramePr>
            <a:graphicFrameLocks noChangeAspect="1"/>
          </p:cNvGraphicFramePr>
          <p:nvPr>
            <p:extLst>
              <p:ext uri="{D42A27DB-BD31-4B8C-83A1-F6EECF244321}">
                <p14:modId xmlns:p14="http://schemas.microsoft.com/office/powerpoint/2010/main" val="3260288864"/>
              </p:ext>
            </p:extLst>
          </p:nvPr>
        </p:nvGraphicFramePr>
        <p:xfrm>
          <a:off x="11375748" y="6011139"/>
          <a:ext cx="816252" cy="846861"/>
        </p:xfrm>
        <a:graphic>
          <a:graphicData uri="http://schemas.openxmlformats.org/presentationml/2006/ole">
            <mc:AlternateContent xmlns:mc="http://schemas.openxmlformats.org/markup-compatibility/2006">
              <mc:Choice xmlns:v="urn:schemas-microsoft-com:vml" Requires="v">
                <p:oleObj spid="_x0000_s17417"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375748" y="6011139"/>
                        <a:ext cx="816252" cy="846861"/>
                      </a:xfrm>
                      <a:prstGeom prst="rect">
                        <a:avLst/>
                      </a:prstGeom>
                    </p:spPr>
                  </p:pic>
                </p:oleObj>
              </mc:Fallback>
            </mc:AlternateContent>
          </a:graphicData>
        </a:graphic>
      </p:graphicFrame>
    </p:spTree>
    <p:extLst>
      <p:ext uri="{BB962C8B-B14F-4D97-AF65-F5344CB8AC3E}">
        <p14:creationId xmlns:p14="http://schemas.microsoft.com/office/powerpoint/2010/main" val="106028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7410EB-4AB6-4501-BAB4-30537BA8D49F}"/>
              </a:ext>
            </a:extLst>
          </p:cNvPr>
          <p:cNvSpPr/>
          <p:nvPr/>
        </p:nvSpPr>
        <p:spPr>
          <a:xfrm>
            <a:off x="1524000" y="664841"/>
            <a:ext cx="8650705" cy="1477328"/>
          </a:xfrm>
          <a:prstGeom prst="rect">
            <a:avLst/>
          </a:prstGeom>
        </p:spPr>
        <p:txBody>
          <a:bodyPr wrap="square">
            <a:spAutoFit/>
          </a:bodyPr>
          <a:lstStyle/>
          <a:p>
            <a:r>
              <a:rPr lang="zh-TW" altLang="en-US" dirty="0"/>
              <a:t>■ Unauthorized parties cannot modify data.</a:t>
            </a:r>
          </a:p>
          <a:p>
            <a:r>
              <a:rPr lang="zh-TW" altLang="en-US" dirty="0"/>
              <a:t>■ Authorized parties cannot modify data without specific authorization.</a:t>
            </a:r>
          </a:p>
          <a:p>
            <a:r>
              <a:rPr lang="zh-TW" altLang="en-US" dirty="0"/>
              <a:t>■ Data should be true and accurate, meaning it has both internal and external consistency.</a:t>
            </a:r>
            <a:endParaRPr lang="en-US" altLang="zh-TW" dirty="0"/>
          </a:p>
          <a:p>
            <a:endParaRPr lang="en-US" altLang="zh-TW" dirty="0"/>
          </a:p>
          <a:p>
            <a:endParaRPr lang="zh-TW" altLang="en-US" dirty="0"/>
          </a:p>
        </p:txBody>
      </p:sp>
      <p:sp>
        <p:nvSpPr>
          <p:cNvPr id="3" name="矩形 2">
            <a:extLst>
              <a:ext uri="{FF2B5EF4-FFF2-40B4-BE49-F238E27FC236}">
                <a16:creationId xmlns:a16="http://schemas.microsoft.com/office/drawing/2014/main" id="{5F5CD9AE-1A2A-4476-BC69-AC75149BF20E}"/>
              </a:ext>
            </a:extLst>
          </p:cNvPr>
          <p:cNvSpPr/>
          <p:nvPr/>
        </p:nvSpPr>
        <p:spPr>
          <a:xfrm>
            <a:off x="1277352" y="1764582"/>
            <a:ext cx="9144000" cy="5078313"/>
          </a:xfrm>
          <a:prstGeom prst="rect">
            <a:avLst/>
          </a:prstGeom>
        </p:spPr>
        <p:txBody>
          <a:bodyPr wrap="square">
            <a:spAutoFit/>
          </a:bodyPr>
          <a:lstStyle/>
          <a:p>
            <a:r>
              <a:rPr lang="zh-TW" altLang="en-US" dirty="0"/>
              <a:t>The second one may appear to be confusing. </a:t>
            </a:r>
            <a:r>
              <a:rPr lang="zh-TW" altLang="en-US" dirty="0">
                <a:solidFill>
                  <a:srgbClr val="FF0000"/>
                </a:solidFill>
              </a:rPr>
              <a:t>Just because you have a login to a system or a network does not mean you have access to all data. </a:t>
            </a:r>
            <a:endParaRPr lang="en-US" altLang="zh-TW" dirty="0">
              <a:solidFill>
                <a:srgbClr val="FF0000"/>
              </a:solidFill>
            </a:endParaRPr>
          </a:p>
          <a:p>
            <a:endParaRPr lang="en-US" altLang="zh-TW" dirty="0"/>
          </a:p>
          <a:p>
            <a:r>
              <a:rPr lang="zh-TW" altLang="en-US" dirty="0"/>
              <a:t>The first objective is about </a:t>
            </a:r>
            <a:r>
              <a:rPr lang="zh-TW" altLang="en-US" dirty="0">
                <a:solidFill>
                  <a:srgbClr val="FF0000"/>
                </a:solidFill>
              </a:rPr>
              <a:t>ensuring that someone from the outside who doesn’t have access can’t modify data. </a:t>
            </a:r>
            <a:endParaRPr lang="en-US" altLang="zh-TW" dirty="0">
              <a:solidFill>
                <a:srgbClr val="FF0000"/>
              </a:solidFill>
            </a:endParaRPr>
          </a:p>
          <a:p>
            <a:endParaRPr lang="en-US" altLang="zh-TW" dirty="0"/>
          </a:p>
          <a:p>
            <a:r>
              <a:rPr lang="zh-TW" altLang="en-US" dirty="0"/>
              <a:t>The second is about someone from the </a:t>
            </a:r>
            <a:r>
              <a:rPr lang="zh-TW" altLang="en-US" dirty="0">
                <a:solidFill>
                  <a:srgbClr val="FF0000"/>
                </a:solidFill>
              </a:rPr>
              <a:t>inside not being able to modify data they shouldn’t be modifying or perhaps shouldn’t even be seeing.</a:t>
            </a:r>
          </a:p>
          <a:p>
            <a:endParaRPr lang="en-US" altLang="zh-TW" dirty="0"/>
          </a:p>
          <a:p>
            <a:r>
              <a:rPr lang="zh-TW" altLang="en-US" dirty="0"/>
              <a:t>In the Biba Integrity Model, </a:t>
            </a:r>
            <a:r>
              <a:rPr lang="zh-TW" altLang="en-US" dirty="0">
                <a:solidFill>
                  <a:srgbClr val="FF0000"/>
                </a:solidFill>
              </a:rPr>
              <a:t>data has classification levels</a:t>
            </a:r>
            <a:r>
              <a:rPr lang="zh-TW" altLang="en-US" dirty="0"/>
              <a:t> but people also have classification levels. These are also referred to as integrity levels. </a:t>
            </a:r>
            <a:endParaRPr lang="en-US" altLang="zh-TW" dirty="0"/>
          </a:p>
          <a:p>
            <a:endParaRPr lang="en-US" altLang="zh-TW" dirty="0"/>
          </a:p>
          <a:p>
            <a:r>
              <a:rPr lang="zh-TW" altLang="en-US" dirty="0"/>
              <a:t>A user can only write to an integrity level at or below their own. The inverse of this may make more sense.</a:t>
            </a:r>
            <a:r>
              <a:rPr lang="zh-TW" altLang="en-US" dirty="0">
                <a:solidFill>
                  <a:srgbClr val="FF0000"/>
                </a:solidFill>
              </a:rPr>
              <a:t> A user can’t write to an integrity level above their own. </a:t>
            </a:r>
            <a:endParaRPr lang="en-US" altLang="zh-TW" dirty="0">
              <a:solidFill>
                <a:srgbClr val="FF0000"/>
              </a:solidFill>
            </a:endParaRPr>
          </a:p>
          <a:p>
            <a:endParaRPr lang="en-US" altLang="zh-TW" dirty="0"/>
          </a:p>
          <a:p>
            <a:r>
              <a:rPr lang="zh-TW" altLang="en-US" dirty="0"/>
              <a:t>Write is not the only thing you can do to information. You have to factor in read as well. Reading can only be done at or above an integrity level. So, a quick way of thinking about this is read up, write down.</a:t>
            </a:r>
          </a:p>
        </p:txBody>
      </p:sp>
      <p:graphicFrame>
        <p:nvGraphicFramePr>
          <p:cNvPr id="4" name="物件 3">
            <a:extLst>
              <a:ext uri="{FF2B5EF4-FFF2-40B4-BE49-F238E27FC236}">
                <a16:creationId xmlns:a16="http://schemas.microsoft.com/office/drawing/2014/main" id="{AC8ABEAA-5035-456B-B589-CAB6BB78B39B}"/>
              </a:ext>
            </a:extLst>
          </p:cNvPr>
          <p:cNvGraphicFramePr>
            <a:graphicFrameLocks noChangeAspect="1"/>
          </p:cNvGraphicFramePr>
          <p:nvPr>
            <p:extLst>
              <p:ext uri="{D42A27DB-BD31-4B8C-83A1-F6EECF244321}">
                <p14:modId xmlns:p14="http://schemas.microsoft.com/office/powerpoint/2010/main" val="3527480003"/>
              </p:ext>
            </p:extLst>
          </p:nvPr>
        </p:nvGraphicFramePr>
        <p:xfrm>
          <a:off x="11480592" y="6104809"/>
          <a:ext cx="711408" cy="738086"/>
        </p:xfrm>
        <a:graphic>
          <a:graphicData uri="http://schemas.openxmlformats.org/presentationml/2006/ole">
            <mc:AlternateContent xmlns:mc="http://schemas.openxmlformats.org/markup-compatibility/2006">
              <mc:Choice xmlns:v="urn:schemas-microsoft-com:vml" Requires="v">
                <p:oleObj spid="_x0000_s6166"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480592" y="6104809"/>
                        <a:ext cx="711408" cy="738086"/>
                      </a:xfrm>
                      <a:prstGeom prst="rect">
                        <a:avLst/>
                      </a:prstGeom>
                    </p:spPr>
                  </p:pic>
                </p:oleObj>
              </mc:Fallback>
            </mc:AlternateContent>
          </a:graphicData>
        </a:graphic>
      </p:graphicFrame>
    </p:spTree>
    <p:extLst>
      <p:ext uri="{BB962C8B-B14F-4D97-AF65-F5344CB8AC3E}">
        <p14:creationId xmlns:p14="http://schemas.microsoft.com/office/powerpoint/2010/main" val="150530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DC62D3-B27F-43D4-AA5D-750125BC4912}"/>
              </a:ext>
            </a:extLst>
          </p:cNvPr>
          <p:cNvSpPr/>
          <p:nvPr/>
        </p:nvSpPr>
        <p:spPr>
          <a:xfrm>
            <a:off x="0" y="0"/>
            <a:ext cx="2276329" cy="553998"/>
          </a:xfrm>
          <a:prstGeom prst="rect">
            <a:avLst/>
          </a:prstGeom>
        </p:spPr>
        <p:txBody>
          <a:bodyPr wrap="none">
            <a:spAutoFit/>
          </a:bodyPr>
          <a:lstStyle/>
          <a:p>
            <a:r>
              <a:rPr lang="en-US" altLang="zh-TW" sz="3000" dirty="0"/>
              <a:t>Bell-</a:t>
            </a:r>
            <a:r>
              <a:rPr lang="en-US" altLang="zh-TW" sz="3000" dirty="0" err="1"/>
              <a:t>LaPadula</a:t>
            </a:r>
            <a:endParaRPr lang="zh-TW" altLang="en-US" sz="3000" dirty="0"/>
          </a:p>
        </p:txBody>
      </p:sp>
      <p:sp>
        <p:nvSpPr>
          <p:cNvPr id="3" name="矩形 2">
            <a:extLst>
              <a:ext uri="{FF2B5EF4-FFF2-40B4-BE49-F238E27FC236}">
                <a16:creationId xmlns:a16="http://schemas.microsoft.com/office/drawing/2014/main" id="{C2476E53-BDE9-4F02-9FC8-5EAD6E90CBAC}"/>
              </a:ext>
            </a:extLst>
          </p:cNvPr>
          <p:cNvSpPr/>
          <p:nvPr/>
        </p:nvSpPr>
        <p:spPr>
          <a:xfrm>
            <a:off x="401448" y="1134249"/>
            <a:ext cx="9050312" cy="5755422"/>
          </a:xfrm>
          <a:prstGeom prst="rect">
            <a:avLst/>
          </a:prstGeom>
        </p:spPr>
        <p:txBody>
          <a:bodyPr wrap="square">
            <a:spAutoFit/>
          </a:bodyPr>
          <a:lstStyle/>
          <a:p>
            <a:r>
              <a:rPr lang="zh-TW" altLang="en-US" sz="1600" dirty="0"/>
              <a:t>Bell-LaPadula is used in government or military implementations and the intent is </a:t>
            </a:r>
            <a:r>
              <a:rPr lang="zh-TW" altLang="en-US" sz="1600" dirty="0">
                <a:solidFill>
                  <a:srgbClr val="FF0000"/>
                </a:solidFill>
              </a:rPr>
              <a:t>to protect confidentiality.</a:t>
            </a:r>
            <a:endParaRPr lang="en-US" altLang="zh-TW" sz="1600" dirty="0">
              <a:solidFill>
                <a:srgbClr val="FF0000"/>
              </a:solidFill>
            </a:endParaRPr>
          </a:p>
          <a:p>
            <a:endParaRPr lang="en-US" altLang="zh-TW" sz="1600" dirty="0"/>
          </a:p>
          <a:p>
            <a:r>
              <a:rPr lang="en-US" altLang="zh-TW" sz="1600" dirty="0"/>
              <a:t>Bell-</a:t>
            </a:r>
            <a:r>
              <a:rPr lang="en-US" altLang="zh-TW" sz="1600" dirty="0" err="1"/>
              <a:t>LaPadula</a:t>
            </a:r>
            <a:r>
              <a:rPr lang="en-US" altLang="zh-TW" sz="1600" dirty="0"/>
              <a:t> </a:t>
            </a:r>
            <a:r>
              <a:rPr lang="en-US" altLang="zh-TW" sz="1600" dirty="0">
                <a:solidFill>
                  <a:srgbClr val="FF0000"/>
                </a:solidFill>
              </a:rPr>
              <a:t>is focused on confidentiality rather than integrity. </a:t>
            </a:r>
          </a:p>
          <a:p>
            <a:endParaRPr lang="en-US" altLang="zh-TW" sz="1600" dirty="0"/>
          </a:p>
          <a:p>
            <a:endParaRPr lang="en-US" altLang="zh-TW" sz="1600" dirty="0"/>
          </a:p>
          <a:p>
            <a:r>
              <a:rPr lang="en-US" altLang="zh-TW" sz="1600" dirty="0"/>
              <a:t>The Bell-</a:t>
            </a:r>
            <a:r>
              <a:rPr lang="en-US" altLang="zh-TW" sz="1600" dirty="0" err="1"/>
              <a:t>LaPadula</a:t>
            </a:r>
            <a:r>
              <a:rPr lang="en-US" altLang="zh-TW" sz="1600" dirty="0"/>
              <a:t> properties are defined as follows:</a:t>
            </a:r>
          </a:p>
          <a:p>
            <a:endParaRPr lang="en-US" altLang="zh-TW" sz="1600" dirty="0"/>
          </a:p>
          <a:p>
            <a:r>
              <a:rPr lang="en-US" altLang="zh-TW" sz="1600" dirty="0"/>
              <a:t>■ The Simple Security Property says that a subject at one security level may not read an</a:t>
            </a:r>
            <a:r>
              <a:rPr lang="zh-TW" altLang="en-US" sz="1600" dirty="0"/>
              <a:t> </a:t>
            </a:r>
            <a:r>
              <a:rPr lang="en-US" altLang="zh-TW" sz="1600" dirty="0"/>
              <a:t>object at a higher security level.</a:t>
            </a:r>
          </a:p>
          <a:p>
            <a:endParaRPr lang="en-US" altLang="zh-TW" sz="1600" dirty="0"/>
          </a:p>
          <a:p>
            <a:r>
              <a:rPr lang="en-US" altLang="zh-TW" sz="1600" dirty="0"/>
              <a:t>■ The * (star) Property says that a subject at one security level may not write to an object</a:t>
            </a:r>
            <a:r>
              <a:rPr lang="zh-TW" altLang="en-US" sz="1600" dirty="0"/>
              <a:t> </a:t>
            </a:r>
            <a:r>
              <a:rPr lang="en-US" altLang="zh-TW" sz="1600" dirty="0"/>
              <a:t>at a lower security level.</a:t>
            </a:r>
          </a:p>
          <a:p>
            <a:endParaRPr lang="en-US" altLang="zh-TW" sz="1600" dirty="0"/>
          </a:p>
          <a:p>
            <a:r>
              <a:rPr lang="en-US" altLang="zh-TW" sz="1600" dirty="0"/>
              <a:t>■ The Discretionary Security Property uses an access matrix to indicate discretionary</a:t>
            </a:r>
            <a:r>
              <a:rPr lang="zh-TW" altLang="en-US" sz="1600" dirty="0"/>
              <a:t> </a:t>
            </a:r>
            <a:r>
              <a:rPr lang="en-US" altLang="zh-TW" sz="1600" dirty="0"/>
              <a:t>access.</a:t>
            </a:r>
          </a:p>
          <a:p>
            <a:endParaRPr lang="en-US" altLang="zh-TW" sz="1600" dirty="0"/>
          </a:p>
          <a:p>
            <a:r>
              <a:rPr lang="en-US" altLang="zh-TW" sz="1600" dirty="0"/>
              <a:t>Bell-</a:t>
            </a:r>
            <a:r>
              <a:rPr lang="en-US" altLang="zh-TW" sz="1600" dirty="0" err="1"/>
              <a:t>LaPadula</a:t>
            </a:r>
            <a:r>
              <a:rPr lang="en-US" altLang="zh-TW" sz="1600" dirty="0"/>
              <a:t> provides for two mandatory access control rules </a:t>
            </a:r>
            <a:r>
              <a:rPr lang="en-US" altLang="zh-TW" sz="1600" b="1" dirty="0">
                <a:solidFill>
                  <a:srgbClr val="FF0000"/>
                </a:solidFill>
              </a:rPr>
              <a:t>(Simple Security</a:t>
            </a:r>
            <a:r>
              <a:rPr lang="zh-TW" altLang="en-US" sz="1600" b="1" dirty="0">
                <a:solidFill>
                  <a:srgbClr val="FF0000"/>
                </a:solidFill>
              </a:rPr>
              <a:t> </a:t>
            </a:r>
            <a:r>
              <a:rPr lang="en-US" altLang="zh-TW" sz="1600" b="1" dirty="0">
                <a:solidFill>
                  <a:srgbClr val="FF0000"/>
                </a:solidFill>
              </a:rPr>
              <a:t>Property and * Property)</a:t>
            </a:r>
            <a:r>
              <a:rPr lang="en-US" altLang="zh-TW" sz="1600" dirty="0"/>
              <a:t> and a single discretionary access control rule. Mandatory access</a:t>
            </a:r>
            <a:r>
              <a:rPr lang="zh-TW" altLang="en-US" sz="1600" dirty="0"/>
              <a:t> </a:t>
            </a:r>
            <a:r>
              <a:rPr lang="en-US" altLang="zh-TW" sz="1600" dirty="0"/>
              <a:t>control is handled by the operating system. </a:t>
            </a:r>
          </a:p>
          <a:p>
            <a:endParaRPr lang="en-US" altLang="zh-TW" sz="1600" dirty="0"/>
          </a:p>
          <a:p>
            <a:r>
              <a:rPr lang="en-US" altLang="zh-TW" sz="1600" dirty="0"/>
              <a:t>Rules are created based on policy and </a:t>
            </a:r>
            <a:r>
              <a:rPr lang="en-US" altLang="zh-TW" sz="1600" dirty="0">
                <a:solidFill>
                  <a:srgbClr val="FF0000"/>
                </a:solidFill>
              </a:rPr>
              <a:t>they can’t</a:t>
            </a:r>
            <a:r>
              <a:rPr lang="zh-TW" altLang="en-US" sz="1600" dirty="0">
                <a:solidFill>
                  <a:srgbClr val="FF0000"/>
                </a:solidFill>
              </a:rPr>
              <a:t> </a:t>
            </a:r>
            <a:r>
              <a:rPr lang="en-US" altLang="zh-TW" sz="1600" dirty="0">
                <a:solidFill>
                  <a:srgbClr val="FF0000"/>
                </a:solidFill>
              </a:rPr>
              <a:t>be manipulated by users of the system</a:t>
            </a:r>
            <a:r>
              <a:rPr lang="en-US" altLang="zh-TW" sz="1600" dirty="0"/>
              <a:t>. Discretionary access control allows users to set their</a:t>
            </a:r>
            <a:r>
              <a:rPr lang="zh-TW" altLang="en-US" sz="1600" dirty="0"/>
              <a:t> </a:t>
            </a:r>
            <a:r>
              <a:rPr lang="en-US" altLang="zh-TW" sz="1600" dirty="0"/>
              <a:t>own access rules based on their needs and the data they control. </a:t>
            </a:r>
          </a:p>
          <a:p>
            <a:endParaRPr lang="en-US" altLang="zh-TW" sz="1600" dirty="0"/>
          </a:p>
          <a:p>
            <a:r>
              <a:rPr lang="en-US" altLang="zh-TW" sz="1600" dirty="0"/>
              <a:t>With discretionary access</a:t>
            </a:r>
            <a:r>
              <a:rPr lang="zh-TW" altLang="en-US" sz="1600" dirty="0"/>
              <a:t> </a:t>
            </a:r>
            <a:r>
              <a:rPr lang="en-US" altLang="zh-TW" sz="1600" dirty="0"/>
              <a:t>control, the enterprise doesn’t have control over what subjects are allowed to access objects.</a:t>
            </a:r>
            <a:endParaRPr lang="zh-TW" altLang="en-US" sz="1600" dirty="0"/>
          </a:p>
        </p:txBody>
      </p:sp>
      <p:graphicFrame>
        <p:nvGraphicFramePr>
          <p:cNvPr id="4" name="物件 3">
            <a:extLst>
              <a:ext uri="{FF2B5EF4-FFF2-40B4-BE49-F238E27FC236}">
                <a16:creationId xmlns:a16="http://schemas.microsoft.com/office/drawing/2014/main" id="{2EA88CB9-FD95-4598-BF3E-5E33593E98DB}"/>
              </a:ext>
            </a:extLst>
          </p:cNvPr>
          <p:cNvGraphicFramePr>
            <a:graphicFrameLocks noChangeAspect="1"/>
          </p:cNvGraphicFramePr>
          <p:nvPr>
            <p:extLst>
              <p:ext uri="{D42A27DB-BD31-4B8C-83A1-F6EECF244321}">
                <p14:modId xmlns:p14="http://schemas.microsoft.com/office/powerpoint/2010/main" val="1520405860"/>
              </p:ext>
            </p:extLst>
          </p:nvPr>
        </p:nvGraphicFramePr>
        <p:xfrm>
          <a:off x="11344063" y="5978265"/>
          <a:ext cx="847937" cy="879735"/>
        </p:xfrm>
        <a:graphic>
          <a:graphicData uri="http://schemas.openxmlformats.org/presentationml/2006/ole">
            <mc:AlternateContent xmlns:mc="http://schemas.openxmlformats.org/markup-compatibility/2006">
              <mc:Choice xmlns:v="urn:schemas-microsoft-com:vml" Requires="v">
                <p:oleObj spid="_x0000_s7189"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344063" y="5978265"/>
                        <a:ext cx="847937" cy="879735"/>
                      </a:xfrm>
                      <a:prstGeom prst="rect">
                        <a:avLst/>
                      </a:prstGeom>
                    </p:spPr>
                  </p:pic>
                </p:oleObj>
              </mc:Fallback>
            </mc:AlternateContent>
          </a:graphicData>
        </a:graphic>
      </p:graphicFrame>
    </p:spTree>
    <p:extLst>
      <p:ext uri="{BB962C8B-B14F-4D97-AF65-F5344CB8AC3E}">
        <p14:creationId xmlns:p14="http://schemas.microsoft.com/office/powerpoint/2010/main" val="261938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A4A944-13DC-4485-ADA2-31B1AC1472B2}"/>
              </a:ext>
            </a:extLst>
          </p:cNvPr>
          <p:cNvSpPr/>
          <p:nvPr/>
        </p:nvSpPr>
        <p:spPr>
          <a:xfrm>
            <a:off x="0" y="0"/>
            <a:ext cx="3933834" cy="461665"/>
          </a:xfrm>
          <a:prstGeom prst="rect">
            <a:avLst/>
          </a:prstGeom>
        </p:spPr>
        <p:txBody>
          <a:bodyPr wrap="none">
            <a:spAutoFit/>
          </a:bodyPr>
          <a:lstStyle/>
          <a:p>
            <a:r>
              <a:rPr lang="en-US" altLang="zh-TW" sz="2400" b="1" dirty="0"/>
              <a:t>Clark-Wilson Integrity Model </a:t>
            </a:r>
            <a:endParaRPr lang="zh-TW" altLang="en-US" sz="2400" b="1" dirty="0"/>
          </a:p>
        </p:txBody>
      </p:sp>
      <p:sp>
        <p:nvSpPr>
          <p:cNvPr id="3" name="矩形 2">
            <a:extLst>
              <a:ext uri="{FF2B5EF4-FFF2-40B4-BE49-F238E27FC236}">
                <a16:creationId xmlns:a16="http://schemas.microsoft.com/office/drawing/2014/main" id="{3919169C-C2DD-4993-A081-BEA46CA3D6FB}"/>
              </a:ext>
            </a:extLst>
          </p:cNvPr>
          <p:cNvSpPr/>
          <p:nvPr/>
        </p:nvSpPr>
        <p:spPr>
          <a:xfrm>
            <a:off x="790102" y="1318916"/>
            <a:ext cx="9144000" cy="5078313"/>
          </a:xfrm>
          <a:prstGeom prst="rect">
            <a:avLst/>
          </a:prstGeom>
        </p:spPr>
        <p:txBody>
          <a:bodyPr wrap="square">
            <a:spAutoFit/>
          </a:bodyPr>
          <a:lstStyle/>
          <a:p>
            <a:r>
              <a:rPr lang="zh-TW" altLang="en-US" dirty="0"/>
              <a:t>The Clark-Wilson model is another </a:t>
            </a:r>
            <a:r>
              <a:rPr lang="zh-TW" altLang="en-US" dirty="0">
                <a:solidFill>
                  <a:srgbClr val="FF0000"/>
                </a:solidFill>
              </a:rPr>
              <a:t>one that focuses on integrity rather than confidentiality. </a:t>
            </a:r>
            <a:endParaRPr lang="en-US" altLang="zh-TW" dirty="0">
              <a:solidFill>
                <a:srgbClr val="FF0000"/>
              </a:solidFill>
            </a:endParaRPr>
          </a:p>
          <a:p>
            <a:endParaRPr lang="en-US" altLang="zh-TW" dirty="0"/>
          </a:p>
          <a:p>
            <a:r>
              <a:rPr lang="zh-TW" altLang="en-US" dirty="0"/>
              <a:t>This doesn’t mean, though, that it is the same as the Biba Model, even if the end result is intended to be the same. </a:t>
            </a:r>
            <a:r>
              <a:rPr lang="zh-TW" altLang="en-US" dirty="0">
                <a:solidFill>
                  <a:srgbClr val="FF0000"/>
                </a:solidFill>
              </a:rPr>
              <a:t>Unlike Biba, Clark-Wilson does not rely on a state machine</a:t>
            </a:r>
            <a:r>
              <a:rPr lang="zh-TW" altLang="en-US" dirty="0"/>
              <a:t>. </a:t>
            </a:r>
            <a:r>
              <a:rPr lang="en-US" altLang="zh-TW" dirty="0"/>
              <a:t> It also doesn’t make use of subjects and objects exclusively. </a:t>
            </a:r>
            <a:r>
              <a:rPr lang="en-US" altLang="zh-TW" dirty="0">
                <a:solidFill>
                  <a:srgbClr val="00B0F0"/>
                </a:solidFill>
              </a:rPr>
              <a:t>Clark-Wilson adds in programs.</a:t>
            </a:r>
          </a:p>
          <a:p>
            <a:endParaRPr lang="en-US" altLang="zh-TW" dirty="0"/>
          </a:p>
          <a:p>
            <a:r>
              <a:rPr lang="en-US" altLang="zh-TW" dirty="0">
                <a:solidFill>
                  <a:srgbClr val="FF0000"/>
                </a:solidFill>
              </a:rPr>
              <a:t>Biba</a:t>
            </a:r>
            <a:r>
              <a:rPr lang="en-US" altLang="zh-TW" dirty="0"/>
              <a:t> is used to protect information at </a:t>
            </a:r>
            <a:r>
              <a:rPr lang="en-US" altLang="zh-TW" dirty="0">
                <a:solidFill>
                  <a:srgbClr val="FF0000"/>
                </a:solidFill>
              </a:rPr>
              <a:t>higher levels of classification</a:t>
            </a:r>
            <a:r>
              <a:rPr lang="en-US" altLang="zh-TW" dirty="0"/>
              <a:t>, </a:t>
            </a:r>
            <a:r>
              <a:rPr lang="en-US" altLang="zh-TW" dirty="0">
                <a:solidFill>
                  <a:srgbClr val="00B0F0"/>
                </a:solidFill>
              </a:rPr>
              <a:t>Clark-Wilson</a:t>
            </a:r>
            <a:r>
              <a:rPr lang="en-US" altLang="zh-TW" dirty="0"/>
              <a:t> is </a:t>
            </a:r>
            <a:r>
              <a:rPr lang="en-US" altLang="zh-TW" dirty="0">
                <a:solidFill>
                  <a:srgbClr val="00B0F0"/>
                </a:solidFill>
              </a:rPr>
              <a:t>used and is applicable across all levels of data classification.</a:t>
            </a:r>
          </a:p>
          <a:p>
            <a:endParaRPr lang="en-US" altLang="zh-TW" dirty="0"/>
          </a:p>
          <a:p>
            <a:r>
              <a:rPr lang="en-US" altLang="zh-TW" dirty="0"/>
              <a:t>Rather than defining a state machine, as noted, Clark-Wilson defines data items and </a:t>
            </a:r>
            <a:r>
              <a:rPr lang="en-US" altLang="zh-TW" dirty="0">
                <a:solidFill>
                  <a:srgbClr val="FF0000"/>
                </a:solidFill>
              </a:rPr>
              <a:t>only allows access through a small number of known programs.</a:t>
            </a:r>
          </a:p>
          <a:p>
            <a:endParaRPr lang="en-US" altLang="zh-TW" dirty="0"/>
          </a:p>
          <a:p>
            <a:r>
              <a:rPr lang="en-US" altLang="zh-TW" dirty="0">
                <a:solidFill>
                  <a:srgbClr val="00B0F0"/>
                </a:solidFill>
              </a:rPr>
              <a:t>If any subject other than those allowed attempt to access the object</a:t>
            </a:r>
            <a:r>
              <a:rPr lang="en-US" altLang="zh-TW" dirty="0"/>
              <a:t>, </a:t>
            </a:r>
            <a:r>
              <a:rPr lang="en-US" altLang="zh-TW" dirty="0">
                <a:solidFill>
                  <a:srgbClr val="FF0000"/>
                </a:solidFill>
              </a:rPr>
              <a:t>even through the known program/transaction, it’s a violation.</a:t>
            </a:r>
          </a:p>
          <a:p>
            <a:endParaRPr lang="en-US" altLang="zh-TW" dirty="0"/>
          </a:p>
          <a:p>
            <a:r>
              <a:rPr lang="en-US" altLang="zh-TW" dirty="0"/>
              <a:t>The same is true for attempting transactions that are not defined by attempting to use other programs. This would also be considered a violation. </a:t>
            </a:r>
          </a:p>
          <a:p>
            <a:endParaRPr lang="zh-TW" altLang="en-US" dirty="0"/>
          </a:p>
        </p:txBody>
      </p:sp>
      <p:graphicFrame>
        <p:nvGraphicFramePr>
          <p:cNvPr id="4" name="物件 3">
            <a:extLst>
              <a:ext uri="{FF2B5EF4-FFF2-40B4-BE49-F238E27FC236}">
                <a16:creationId xmlns:a16="http://schemas.microsoft.com/office/drawing/2014/main" id="{CA634F3F-7F12-4EAC-8BAC-871902B77A8C}"/>
              </a:ext>
            </a:extLst>
          </p:cNvPr>
          <p:cNvGraphicFramePr>
            <a:graphicFrameLocks noChangeAspect="1"/>
          </p:cNvGraphicFramePr>
          <p:nvPr>
            <p:extLst>
              <p:ext uri="{D42A27DB-BD31-4B8C-83A1-F6EECF244321}">
                <p14:modId xmlns:p14="http://schemas.microsoft.com/office/powerpoint/2010/main" val="3801576009"/>
              </p:ext>
            </p:extLst>
          </p:nvPr>
        </p:nvGraphicFramePr>
        <p:xfrm>
          <a:off x="11491834" y="6131578"/>
          <a:ext cx="700166" cy="726422"/>
        </p:xfrm>
        <a:graphic>
          <a:graphicData uri="http://schemas.openxmlformats.org/presentationml/2006/ole">
            <mc:AlternateContent xmlns:mc="http://schemas.openxmlformats.org/markup-compatibility/2006">
              <mc:Choice xmlns:v="urn:schemas-microsoft-com:vml" Requires="v">
                <p:oleObj spid="_x0000_s8214"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491834" y="6131578"/>
                        <a:ext cx="700166" cy="726422"/>
                      </a:xfrm>
                      <a:prstGeom prst="rect">
                        <a:avLst/>
                      </a:prstGeom>
                    </p:spPr>
                  </p:pic>
                </p:oleObj>
              </mc:Fallback>
            </mc:AlternateContent>
          </a:graphicData>
        </a:graphic>
      </p:graphicFrame>
    </p:spTree>
    <p:extLst>
      <p:ext uri="{BB962C8B-B14F-4D97-AF65-F5344CB8AC3E}">
        <p14:creationId xmlns:p14="http://schemas.microsoft.com/office/powerpoint/2010/main" val="2142566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F20E06-BB44-476F-B330-58654AE3C09B}"/>
              </a:ext>
            </a:extLst>
          </p:cNvPr>
          <p:cNvSpPr/>
          <p:nvPr/>
        </p:nvSpPr>
        <p:spPr>
          <a:xfrm>
            <a:off x="2845820" y="1905506"/>
            <a:ext cx="6500360" cy="3046988"/>
          </a:xfrm>
          <a:prstGeom prst="rect">
            <a:avLst/>
          </a:prstGeom>
        </p:spPr>
        <p:txBody>
          <a:bodyPr wrap="square">
            <a:spAutoFit/>
          </a:bodyPr>
          <a:lstStyle/>
          <a:p>
            <a:r>
              <a:rPr lang="en-US" altLang="zh-TW" sz="3200" dirty="0">
                <a:solidFill>
                  <a:schemeClr val="bg1"/>
                </a:solidFill>
              </a:rPr>
              <a:t>Application Architecture </a:t>
            </a:r>
          </a:p>
          <a:p>
            <a:endParaRPr lang="en-US" altLang="zh-TW" sz="3200" dirty="0">
              <a:solidFill>
                <a:schemeClr val="bg1"/>
              </a:solidFill>
            </a:endParaRPr>
          </a:p>
          <a:p>
            <a:pPr marL="385763" indent="-385763">
              <a:buFont typeface="Wingdings" panose="05000000000000000000" pitchFamily="2" charset="2"/>
              <a:buAutoNum type="circleNumWdWhitePlain"/>
            </a:pPr>
            <a:r>
              <a:rPr lang="zh-TW" altLang="en-US" sz="3200" dirty="0">
                <a:solidFill>
                  <a:schemeClr val="bg1"/>
                </a:solidFill>
              </a:rPr>
              <a:t>　</a:t>
            </a:r>
            <a:r>
              <a:rPr lang="en-US" altLang="zh-TW" sz="3200" dirty="0">
                <a:solidFill>
                  <a:schemeClr val="bg1"/>
                </a:solidFill>
              </a:rPr>
              <a:t> n-tier Application Design </a:t>
            </a:r>
          </a:p>
          <a:p>
            <a:pPr marL="385763" indent="-385763">
              <a:buFont typeface="Wingdings" panose="05000000000000000000" pitchFamily="2" charset="2"/>
              <a:buAutoNum type="circleNumWdWhitePlain"/>
            </a:pPr>
            <a:r>
              <a:rPr lang="en-US" altLang="zh-TW" sz="3200" dirty="0">
                <a:solidFill>
                  <a:schemeClr val="bg1"/>
                </a:solidFill>
              </a:rPr>
              <a:t> </a:t>
            </a:r>
            <a:r>
              <a:rPr lang="zh-TW" altLang="en-US" sz="3200" dirty="0">
                <a:solidFill>
                  <a:schemeClr val="bg1"/>
                </a:solidFill>
              </a:rPr>
              <a:t>　</a:t>
            </a:r>
            <a:r>
              <a:rPr lang="en-US" altLang="zh-TW" sz="3200" dirty="0">
                <a:solidFill>
                  <a:schemeClr val="bg1"/>
                </a:solidFill>
              </a:rPr>
              <a:t>Service-Oriented Architecture </a:t>
            </a:r>
          </a:p>
          <a:p>
            <a:pPr marL="385763" indent="-385763">
              <a:buFont typeface="Wingdings" panose="05000000000000000000" pitchFamily="2" charset="2"/>
              <a:buAutoNum type="circleNumWdWhitePlain"/>
            </a:pPr>
            <a:r>
              <a:rPr lang="en-US" altLang="zh-TW" sz="3200" dirty="0">
                <a:solidFill>
                  <a:schemeClr val="bg1"/>
                </a:solidFill>
              </a:rPr>
              <a:t> </a:t>
            </a:r>
            <a:r>
              <a:rPr lang="zh-TW" altLang="en-US" sz="3200" dirty="0">
                <a:solidFill>
                  <a:schemeClr val="bg1"/>
                </a:solidFill>
              </a:rPr>
              <a:t>　</a:t>
            </a:r>
            <a:r>
              <a:rPr lang="en-US" altLang="zh-TW" sz="3200" dirty="0">
                <a:solidFill>
                  <a:schemeClr val="bg1"/>
                </a:solidFill>
              </a:rPr>
              <a:t>Cloud-Based Applications </a:t>
            </a:r>
          </a:p>
          <a:p>
            <a:pPr marL="385763" indent="-385763">
              <a:buFont typeface="Wingdings" panose="05000000000000000000" pitchFamily="2" charset="2"/>
              <a:buAutoNum type="circleNumWdWhitePlain"/>
            </a:pPr>
            <a:r>
              <a:rPr lang="en-US" altLang="zh-TW" sz="3200" dirty="0">
                <a:solidFill>
                  <a:schemeClr val="bg1"/>
                </a:solidFill>
              </a:rPr>
              <a:t> </a:t>
            </a:r>
            <a:r>
              <a:rPr lang="zh-TW" altLang="en-US" sz="3200" dirty="0">
                <a:solidFill>
                  <a:schemeClr val="bg1"/>
                </a:solidFill>
              </a:rPr>
              <a:t>　</a:t>
            </a:r>
            <a:r>
              <a:rPr lang="en-US" altLang="zh-TW" sz="3200" dirty="0">
                <a:solidFill>
                  <a:schemeClr val="bg1"/>
                </a:solidFill>
              </a:rPr>
              <a:t>Database Considerations </a:t>
            </a:r>
          </a:p>
        </p:txBody>
      </p:sp>
    </p:spTree>
    <p:extLst>
      <p:ext uri="{BB962C8B-B14F-4D97-AF65-F5344CB8AC3E}">
        <p14:creationId xmlns:p14="http://schemas.microsoft.com/office/powerpoint/2010/main" val="40073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D33644B-3919-46B0-9035-5EA08C4101AE}"/>
              </a:ext>
            </a:extLst>
          </p:cNvPr>
          <p:cNvSpPr txBox="1"/>
          <p:nvPr/>
        </p:nvSpPr>
        <p:spPr>
          <a:xfrm>
            <a:off x="0" y="0"/>
            <a:ext cx="4148528" cy="415498"/>
          </a:xfrm>
          <a:prstGeom prst="rect">
            <a:avLst/>
          </a:prstGeom>
          <a:noFill/>
        </p:spPr>
        <p:txBody>
          <a:bodyPr wrap="square" rtlCol="0">
            <a:spAutoFit/>
          </a:bodyPr>
          <a:lstStyle/>
          <a:p>
            <a:r>
              <a:rPr lang="en-US" altLang="zh-TW" sz="2100" b="1" dirty="0"/>
              <a:t>n-tier Application Design</a:t>
            </a:r>
            <a:endParaRPr lang="zh-TW" altLang="en-US" sz="2100" b="1" dirty="0"/>
          </a:p>
        </p:txBody>
      </p:sp>
      <p:sp>
        <p:nvSpPr>
          <p:cNvPr id="3" name="矩形 2">
            <a:extLst>
              <a:ext uri="{FF2B5EF4-FFF2-40B4-BE49-F238E27FC236}">
                <a16:creationId xmlns:a16="http://schemas.microsoft.com/office/drawing/2014/main" id="{35763F82-CF80-4B79-862C-AC0C5E3003C1}"/>
              </a:ext>
            </a:extLst>
          </p:cNvPr>
          <p:cNvSpPr/>
          <p:nvPr/>
        </p:nvSpPr>
        <p:spPr>
          <a:xfrm>
            <a:off x="1758849" y="1413063"/>
            <a:ext cx="5367728" cy="4031873"/>
          </a:xfrm>
          <a:prstGeom prst="rect">
            <a:avLst/>
          </a:prstGeom>
        </p:spPr>
        <p:txBody>
          <a:bodyPr wrap="square">
            <a:spAutoFit/>
          </a:bodyPr>
          <a:lstStyle/>
          <a:p>
            <a:pPr algn="just"/>
            <a:r>
              <a:rPr lang="en-US" altLang="zh-TW" sz="1600" dirty="0"/>
              <a:t>The n-tier design is a tiered application model. In</a:t>
            </a:r>
            <a:r>
              <a:rPr lang="zh-TW" altLang="en-US" sz="1600" dirty="0"/>
              <a:t> </a:t>
            </a:r>
            <a:r>
              <a:rPr lang="en-US" altLang="zh-TW" sz="1600" dirty="0"/>
              <a:t>some cases, you may see a version of this</a:t>
            </a:r>
            <a:r>
              <a:rPr lang="zh-TW" altLang="en-US" sz="1600" dirty="0"/>
              <a:t> </a:t>
            </a:r>
            <a:r>
              <a:rPr lang="en-US" altLang="zh-TW" sz="1600" dirty="0"/>
              <a:t>referred to as the </a:t>
            </a:r>
            <a:r>
              <a:rPr lang="en-US" altLang="zh-TW" sz="1600" dirty="0">
                <a:solidFill>
                  <a:srgbClr val="FF0000"/>
                </a:solidFill>
              </a:rPr>
              <a:t>model-view-controller (MVC)</a:t>
            </a:r>
            <a:r>
              <a:rPr lang="zh-TW" altLang="en-US" sz="1600" dirty="0">
                <a:solidFill>
                  <a:srgbClr val="FF0000"/>
                </a:solidFill>
              </a:rPr>
              <a:t> </a:t>
            </a:r>
            <a:r>
              <a:rPr lang="en-US" altLang="zh-TW" sz="1600" dirty="0"/>
              <a:t>design, even if there may be other elements in</a:t>
            </a:r>
            <a:r>
              <a:rPr lang="zh-TW" altLang="en-US" sz="1600" dirty="0"/>
              <a:t> </a:t>
            </a:r>
            <a:r>
              <a:rPr lang="en-US" altLang="zh-TW" sz="1600" dirty="0"/>
              <a:t>those multiple tiers.</a:t>
            </a:r>
          </a:p>
          <a:p>
            <a:pPr algn="just"/>
            <a:endParaRPr lang="en-US" altLang="zh-TW" sz="1600" dirty="0"/>
          </a:p>
          <a:p>
            <a:pPr algn="just"/>
            <a:r>
              <a:rPr lang="en-US" altLang="zh-TW" sz="1600" dirty="0"/>
              <a:t>These tiers are also referred to as the</a:t>
            </a:r>
            <a:r>
              <a:rPr lang="zh-TW" altLang="en-US" sz="1600" dirty="0"/>
              <a:t> </a:t>
            </a:r>
            <a:r>
              <a:rPr lang="en-US" altLang="zh-TW" sz="1600" dirty="0"/>
              <a:t>Presentation, Application, Business, and Data</a:t>
            </a:r>
            <a:r>
              <a:rPr lang="zh-TW" altLang="en-US" sz="1600" dirty="0"/>
              <a:t> </a:t>
            </a:r>
            <a:r>
              <a:rPr lang="en-US" altLang="zh-TW" sz="1600" dirty="0"/>
              <a:t>Access layers. </a:t>
            </a:r>
          </a:p>
          <a:p>
            <a:pPr algn="just"/>
            <a:endParaRPr lang="en-US" altLang="zh-TW" sz="1600" dirty="0"/>
          </a:p>
          <a:p>
            <a:pPr algn="just"/>
            <a:r>
              <a:rPr lang="en-US" altLang="zh-TW" sz="1600" dirty="0"/>
              <a:t>You can see an example of this design in Figure 14.2.</a:t>
            </a:r>
            <a:r>
              <a:rPr lang="zh-TW" altLang="en-US" sz="1600" dirty="0"/>
              <a:t> </a:t>
            </a:r>
            <a:r>
              <a:rPr lang="en-US" altLang="zh-TW" sz="1600" dirty="0"/>
              <a:t>The Presentation layer, which is the same as the</a:t>
            </a:r>
            <a:r>
              <a:rPr lang="zh-TW" altLang="en-US" sz="1600" dirty="0"/>
              <a:t> </a:t>
            </a:r>
            <a:r>
              <a:rPr lang="en-US" altLang="zh-TW" sz="1600" dirty="0"/>
              <a:t>view, is at the client, where the laptop is in the</a:t>
            </a:r>
            <a:r>
              <a:rPr lang="zh-TW" altLang="en-US" sz="1600" dirty="0"/>
              <a:t> </a:t>
            </a:r>
            <a:r>
              <a:rPr lang="en-US" altLang="zh-TW" sz="1600" dirty="0"/>
              <a:t>figure. The next layer is the Application layer. </a:t>
            </a:r>
          </a:p>
          <a:p>
            <a:pPr algn="just"/>
            <a:endParaRPr lang="en-US" altLang="zh-TW" sz="1600" dirty="0"/>
          </a:p>
          <a:p>
            <a:pPr algn="just"/>
            <a:r>
              <a:rPr lang="en-US" altLang="zh-TW" sz="1600" dirty="0"/>
              <a:t>This is where the logic resides. Programmable</a:t>
            </a:r>
            <a:r>
              <a:rPr lang="zh-TW" altLang="en-US" sz="1600" dirty="0"/>
              <a:t> </a:t>
            </a:r>
            <a:r>
              <a:rPr lang="en-US" altLang="zh-TW" sz="1600" dirty="0"/>
              <a:t>functionality lives in the Application layer. This may</a:t>
            </a:r>
            <a:r>
              <a:rPr lang="zh-TW" altLang="en-US" sz="1600" dirty="0"/>
              <a:t> </a:t>
            </a:r>
            <a:r>
              <a:rPr lang="en-US" altLang="zh-TW" sz="1600" dirty="0"/>
              <a:t>sometimes be broken up into the Application and</a:t>
            </a:r>
            <a:r>
              <a:rPr lang="zh-TW" altLang="en-US" sz="1600" dirty="0"/>
              <a:t> </a:t>
            </a:r>
            <a:r>
              <a:rPr lang="en-US" altLang="zh-TW" sz="1600" dirty="0"/>
              <a:t>Business Logic layers.</a:t>
            </a:r>
            <a:endParaRPr lang="zh-TW" altLang="en-US" sz="1600" dirty="0"/>
          </a:p>
        </p:txBody>
      </p:sp>
      <p:pic>
        <p:nvPicPr>
          <p:cNvPr id="4" name="圖片 3">
            <a:extLst>
              <a:ext uri="{FF2B5EF4-FFF2-40B4-BE49-F238E27FC236}">
                <a16:creationId xmlns:a16="http://schemas.microsoft.com/office/drawing/2014/main" id="{116C0C6A-54F7-4A52-93C0-269B21CF66E4}"/>
              </a:ext>
            </a:extLst>
          </p:cNvPr>
          <p:cNvPicPr>
            <a:picLocks noChangeAspect="1"/>
          </p:cNvPicPr>
          <p:nvPr/>
        </p:nvPicPr>
        <p:blipFill>
          <a:blip r:embed="rId3"/>
          <a:stretch>
            <a:fillRect/>
          </a:stretch>
        </p:blipFill>
        <p:spPr>
          <a:xfrm>
            <a:off x="7126577" y="988041"/>
            <a:ext cx="2425796" cy="5336753"/>
          </a:xfrm>
          <a:prstGeom prst="rect">
            <a:avLst/>
          </a:prstGeom>
        </p:spPr>
      </p:pic>
      <p:sp>
        <p:nvSpPr>
          <p:cNvPr id="5" name="文字方塊 4">
            <a:extLst>
              <a:ext uri="{FF2B5EF4-FFF2-40B4-BE49-F238E27FC236}">
                <a16:creationId xmlns:a16="http://schemas.microsoft.com/office/drawing/2014/main" id="{297BA574-2CD1-4D1F-9A6D-87967ACEF20C}"/>
              </a:ext>
            </a:extLst>
          </p:cNvPr>
          <p:cNvSpPr txBox="1"/>
          <p:nvPr/>
        </p:nvSpPr>
        <p:spPr>
          <a:xfrm>
            <a:off x="7816693" y="6174753"/>
            <a:ext cx="1045564" cy="300082"/>
          </a:xfrm>
          <a:prstGeom prst="rect">
            <a:avLst/>
          </a:prstGeom>
          <a:noFill/>
        </p:spPr>
        <p:txBody>
          <a:bodyPr wrap="square" rtlCol="0">
            <a:spAutoFit/>
          </a:bodyPr>
          <a:lstStyle/>
          <a:p>
            <a:pPr algn="ctr"/>
            <a:r>
              <a:rPr lang="en-US" altLang="zh-TW" sz="1350" dirty="0"/>
              <a:t>14.2</a:t>
            </a:r>
            <a:endParaRPr lang="zh-TW" altLang="en-US" sz="1350" dirty="0"/>
          </a:p>
        </p:txBody>
      </p:sp>
      <p:graphicFrame>
        <p:nvGraphicFramePr>
          <p:cNvPr id="6" name="物件 5">
            <a:extLst>
              <a:ext uri="{FF2B5EF4-FFF2-40B4-BE49-F238E27FC236}">
                <a16:creationId xmlns:a16="http://schemas.microsoft.com/office/drawing/2014/main" id="{6CB69E74-55C2-4A7C-B67B-D9A8B0882B42}"/>
              </a:ext>
            </a:extLst>
          </p:cNvPr>
          <p:cNvGraphicFramePr>
            <a:graphicFrameLocks noChangeAspect="1"/>
          </p:cNvGraphicFramePr>
          <p:nvPr>
            <p:extLst>
              <p:ext uri="{D42A27DB-BD31-4B8C-83A1-F6EECF244321}">
                <p14:modId xmlns:p14="http://schemas.microsoft.com/office/powerpoint/2010/main" val="3490335716"/>
              </p:ext>
            </p:extLst>
          </p:nvPr>
        </p:nvGraphicFramePr>
        <p:xfrm>
          <a:off x="11549917" y="6191839"/>
          <a:ext cx="642083" cy="666161"/>
        </p:xfrm>
        <a:graphic>
          <a:graphicData uri="http://schemas.openxmlformats.org/presentationml/2006/ole">
            <mc:AlternateContent xmlns:mc="http://schemas.openxmlformats.org/markup-compatibility/2006">
              <mc:Choice xmlns:v="urn:schemas-microsoft-com:vml" Requires="v">
                <p:oleObj spid="_x0000_s9235"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549917" y="6191839"/>
                        <a:ext cx="642083" cy="666161"/>
                      </a:xfrm>
                      <a:prstGeom prst="rect">
                        <a:avLst/>
                      </a:prstGeom>
                    </p:spPr>
                  </p:pic>
                </p:oleObj>
              </mc:Fallback>
            </mc:AlternateContent>
          </a:graphicData>
        </a:graphic>
      </p:graphicFrame>
    </p:spTree>
    <p:extLst>
      <p:ext uri="{BB962C8B-B14F-4D97-AF65-F5344CB8AC3E}">
        <p14:creationId xmlns:p14="http://schemas.microsoft.com/office/powerpoint/2010/main" val="404776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7A164E-EA95-42C4-9EF1-5292834E0A7A}"/>
              </a:ext>
            </a:extLst>
          </p:cNvPr>
          <p:cNvSpPr/>
          <p:nvPr/>
        </p:nvSpPr>
        <p:spPr>
          <a:xfrm>
            <a:off x="1658913" y="1582340"/>
            <a:ext cx="8874177" cy="3693319"/>
          </a:xfrm>
          <a:prstGeom prst="rect">
            <a:avLst/>
          </a:prstGeom>
        </p:spPr>
        <p:txBody>
          <a:bodyPr wrap="square">
            <a:spAutoFit/>
          </a:bodyPr>
          <a:lstStyle/>
          <a:p>
            <a:pPr algn="just"/>
            <a:r>
              <a:rPr lang="zh-TW" altLang="en-US" dirty="0">
                <a:solidFill>
                  <a:srgbClr val="FF0000"/>
                </a:solidFill>
              </a:rPr>
              <a:t>The data layer is the model in the MVC design. </a:t>
            </a:r>
            <a:r>
              <a:rPr lang="zh-TW" altLang="en-US" dirty="0">
                <a:solidFill>
                  <a:srgbClr val="00B0F0"/>
                </a:solidFill>
              </a:rPr>
              <a:t>It is the way data is organized and connected. </a:t>
            </a:r>
            <a:r>
              <a:rPr lang="zh-TW" altLang="en-US" dirty="0"/>
              <a:t>Typically, this element is a database. Relational databases are commonly used as the backend for web applications. </a:t>
            </a:r>
            <a:endParaRPr lang="en-US" altLang="zh-TW" dirty="0"/>
          </a:p>
          <a:p>
            <a:pPr algn="just"/>
            <a:endParaRPr lang="en-US" altLang="zh-TW" dirty="0"/>
          </a:p>
          <a:p>
            <a:pPr algn="just"/>
            <a:r>
              <a:rPr lang="zh-TW" altLang="en-US" dirty="0"/>
              <a:t>A relational database helps with the data model, since this type of database is about defining relationships between the different data objects. </a:t>
            </a:r>
            <a:r>
              <a:rPr lang="zh-TW" altLang="en-US" dirty="0">
                <a:solidFill>
                  <a:srgbClr val="FF0000"/>
                </a:solidFill>
              </a:rPr>
              <a:t>This definition, or schema, is a way of providing some visualization to the data model for the application. </a:t>
            </a:r>
            <a:endParaRPr lang="en-US" altLang="zh-TW" dirty="0">
              <a:solidFill>
                <a:srgbClr val="FF0000"/>
              </a:solidFill>
            </a:endParaRPr>
          </a:p>
          <a:p>
            <a:pPr algn="just"/>
            <a:endParaRPr lang="en-US" altLang="zh-TW" dirty="0"/>
          </a:p>
          <a:p>
            <a:pPr algn="just"/>
            <a:r>
              <a:rPr lang="zh-TW" altLang="en-US" dirty="0">
                <a:solidFill>
                  <a:srgbClr val="FF0000"/>
                </a:solidFill>
              </a:rPr>
              <a:t>The Structured Query Language (SQL) is used to create the database and its component tables as well as add data and retrieve the data. </a:t>
            </a:r>
            <a:r>
              <a:rPr lang="zh-TW" altLang="en-US" dirty="0"/>
              <a:t>Actions on the database are accomplished through the use of SQL statements, called queries. Relational databases use an entity-relationship model. Entities are things like tables and fields in the tables. </a:t>
            </a:r>
            <a:endParaRPr lang="en-US" altLang="zh-TW" dirty="0"/>
          </a:p>
          <a:p>
            <a:pPr algn="just"/>
            <a:endParaRPr lang="en-US" altLang="zh-TW" dirty="0"/>
          </a:p>
        </p:txBody>
      </p:sp>
      <p:graphicFrame>
        <p:nvGraphicFramePr>
          <p:cNvPr id="3" name="物件 2">
            <a:extLst>
              <a:ext uri="{FF2B5EF4-FFF2-40B4-BE49-F238E27FC236}">
                <a16:creationId xmlns:a16="http://schemas.microsoft.com/office/drawing/2014/main" id="{23D12E11-0A75-4F6A-91CC-6035EEE653A1}"/>
              </a:ext>
            </a:extLst>
          </p:cNvPr>
          <p:cNvGraphicFramePr>
            <a:graphicFrameLocks noChangeAspect="1"/>
          </p:cNvGraphicFramePr>
          <p:nvPr>
            <p:extLst>
              <p:ext uri="{D42A27DB-BD31-4B8C-83A1-F6EECF244321}">
                <p14:modId xmlns:p14="http://schemas.microsoft.com/office/powerpoint/2010/main" val="1415054913"/>
              </p:ext>
            </p:extLst>
          </p:nvPr>
        </p:nvGraphicFramePr>
        <p:xfrm>
          <a:off x="11488339" y="6127952"/>
          <a:ext cx="703661" cy="730048"/>
        </p:xfrm>
        <a:graphic>
          <a:graphicData uri="http://schemas.openxmlformats.org/presentationml/2006/ole">
            <mc:AlternateContent xmlns:mc="http://schemas.openxmlformats.org/markup-compatibility/2006">
              <mc:Choice xmlns:v="urn:schemas-microsoft-com:vml" Requires="v">
                <p:oleObj spid="_x0000_s10258"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488339" y="6127952"/>
                        <a:ext cx="703661" cy="730048"/>
                      </a:xfrm>
                      <a:prstGeom prst="rect">
                        <a:avLst/>
                      </a:prstGeom>
                    </p:spPr>
                  </p:pic>
                </p:oleObj>
              </mc:Fallback>
            </mc:AlternateContent>
          </a:graphicData>
        </a:graphic>
      </p:graphicFrame>
    </p:spTree>
    <p:extLst>
      <p:ext uri="{BB962C8B-B14F-4D97-AF65-F5344CB8AC3E}">
        <p14:creationId xmlns:p14="http://schemas.microsoft.com/office/powerpoint/2010/main" val="3682342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10642B5-0B6B-4DC6-B33E-E7A2D7E5EB67}"/>
              </a:ext>
            </a:extLst>
          </p:cNvPr>
          <p:cNvSpPr/>
          <p:nvPr/>
        </p:nvSpPr>
        <p:spPr>
          <a:xfrm>
            <a:off x="1050524" y="720565"/>
            <a:ext cx="5045476" cy="2800767"/>
          </a:xfrm>
          <a:prstGeom prst="rect">
            <a:avLst/>
          </a:prstGeom>
        </p:spPr>
        <p:txBody>
          <a:bodyPr wrap="square">
            <a:spAutoFit/>
          </a:bodyPr>
          <a:lstStyle/>
          <a:p>
            <a:pPr algn="just"/>
            <a:r>
              <a:rPr lang="zh-TW" altLang="en-US" sz="1600" dirty="0"/>
              <a:t>A table is a component of a database that defines a collection of related data. Think about the different data elements as columns in a spreadsheet. These columns describe the components of the table and all the rows are the instances of data in the table. </a:t>
            </a:r>
            <a:endParaRPr lang="en-US" altLang="zh-TW" sz="1600" dirty="0"/>
          </a:p>
          <a:p>
            <a:pPr algn="just"/>
            <a:endParaRPr lang="en-US" altLang="zh-TW" sz="1600" dirty="0"/>
          </a:p>
          <a:p>
            <a:pPr algn="just"/>
            <a:r>
              <a:rPr lang="zh-TW" altLang="en-US" sz="1600" dirty="0"/>
              <a:t>Using a relationship database, fields within one table can relate to fields within another table. You can see a simple example of this in Figure 14.4. This is called an entity-relationship diagram that shows the relationship between the tables in the database.</a:t>
            </a:r>
          </a:p>
        </p:txBody>
      </p:sp>
      <p:pic>
        <p:nvPicPr>
          <p:cNvPr id="3" name="圖片 2">
            <a:extLst>
              <a:ext uri="{FF2B5EF4-FFF2-40B4-BE49-F238E27FC236}">
                <a16:creationId xmlns:a16="http://schemas.microsoft.com/office/drawing/2014/main" id="{FFE48140-D04D-4CFA-9C05-01CB8EF2A37B}"/>
              </a:ext>
            </a:extLst>
          </p:cNvPr>
          <p:cNvPicPr>
            <a:picLocks noChangeAspect="1"/>
          </p:cNvPicPr>
          <p:nvPr/>
        </p:nvPicPr>
        <p:blipFill>
          <a:blip r:embed="rId3"/>
          <a:stretch>
            <a:fillRect/>
          </a:stretch>
        </p:blipFill>
        <p:spPr>
          <a:xfrm>
            <a:off x="6209210" y="720565"/>
            <a:ext cx="4583079" cy="2608406"/>
          </a:xfrm>
          <a:prstGeom prst="rect">
            <a:avLst/>
          </a:prstGeom>
        </p:spPr>
      </p:pic>
      <p:sp>
        <p:nvSpPr>
          <p:cNvPr id="4" name="文字方塊 3">
            <a:extLst>
              <a:ext uri="{FF2B5EF4-FFF2-40B4-BE49-F238E27FC236}">
                <a16:creationId xmlns:a16="http://schemas.microsoft.com/office/drawing/2014/main" id="{A8AAC586-CEB4-415F-B26E-B4F57D14F20E}"/>
              </a:ext>
            </a:extLst>
          </p:cNvPr>
          <p:cNvSpPr txBox="1"/>
          <p:nvPr/>
        </p:nvSpPr>
        <p:spPr>
          <a:xfrm>
            <a:off x="9298916" y="3371291"/>
            <a:ext cx="1011836" cy="300082"/>
          </a:xfrm>
          <a:prstGeom prst="rect">
            <a:avLst/>
          </a:prstGeom>
          <a:noFill/>
          <a:ln>
            <a:solidFill>
              <a:schemeClr val="tx1"/>
            </a:solidFill>
          </a:ln>
        </p:spPr>
        <p:txBody>
          <a:bodyPr wrap="square" rtlCol="0">
            <a:spAutoFit/>
          </a:bodyPr>
          <a:lstStyle/>
          <a:p>
            <a:pPr algn="ctr"/>
            <a:r>
              <a:rPr lang="en-US" altLang="zh-TW" sz="1350" dirty="0"/>
              <a:t>14.4</a:t>
            </a:r>
            <a:endParaRPr lang="zh-TW" altLang="en-US" sz="1350" dirty="0"/>
          </a:p>
        </p:txBody>
      </p:sp>
      <p:graphicFrame>
        <p:nvGraphicFramePr>
          <p:cNvPr id="5" name="物件 4">
            <a:extLst>
              <a:ext uri="{FF2B5EF4-FFF2-40B4-BE49-F238E27FC236}">
                <a16:creationId xmlns:a16="http://schemas.microsoft.com/office/drawing/2014/main" id="{9F71713A-11D7-421E-A760-571F3DB95695}"/>
              </a:ext>
            </a:extLst>
          </p:cNvPr>
          <p:cNvGraphicFramePr>
            <a:graphicFrameLocks noChangeAspect="1"/>
          </p:cNvGraphicFramePr>
          <p:nvPr>
            <p:extLst>
              <p:ext uri="{D42A27DB-BD31-4B8C-83A1-F6EECF244321}">
                <p14:modId xmlns:p14="http://schemas.microsoft.com/office/powerpoint/2010/main" val="3169143914"/>
              </p:ext>
            </p:extLst>
          </p:nvPr>
        </p:nvGraphicFramePr>
        <p:xfrm>
          <a:off x="11477503" y="6116710"/>
          <a:ext cx="714497" cy="741290"/>
        </p:xfrm>
        <a:graphic>
          <a:graphicData uri="http://schemas.openxmlformats.org/presentationml/2006/ole">
            <mc:AlternateContent xmlns:mc="http://schemas.openxmlformats.org/markup-compatibility/2006">
              <mc:Choice xmlns:v="urn:schemas-microsoft-com:vml" Requires="v">
                <p:oleObj spid="_x0000_s11283"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477503" y="6116710"/>
                        <a:ext cx="714497" cy="74129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1AB247A1-F6BC-4342-BDE5-3DE259BA4F5F}"/>
              </a:ext>
            </a:extLst>
          </p:cNvPr>
          <p:cNvSpPr/>
          <p:nvPr/>
        </p:nvSpPr>
        <p:spPr>
          <a:xfrm>
            <a:off x="1050524" y="3821414"/>
            <a:ext cx="8996037" cy="2800767"/>
          </a:xfrm>
          <a:prstGeom prst="rect">
            <a:avLst/>
          </a:prstGeom>
        </p:spPr>
        <p:txBody>
          <a:bodyPr wrap="square">
            <a:spAutoFit/>
          </a:bodyPr>
          <a:lstStyle/>
          <a:p>
            <a:r>
              <a:rPr lang="en-US" altLang="zh-TW" sz="1600" dirty="0"/>
              <a:t>These relationships keep associated data mapped together </a:t>
            </a:r>
            <a:r>
              <a:rPr lang="en-US" altLang="zh-TW" sz="1600" dirty="0">
                <a:solidFill>
                  <a:srgbClr val="FF0000"/>
                </a:solidFill>
              </a:rPr>
              <a:t>without having to have a single enormous database table with a lot of repeated data. </a:t>
            </a:r>
          </a:p>
          <a:p>
            <a:endParaRPr lang="en-US" altLang="zh-TW" sz="1600" dirty="0"/>
          </a:p>
          <a:p>
            <a:r>
              <a:rPr lang="en-US" altLang="zh-TW" sz="1600" dirty="0"/>
              <a:t>For example, in Figure 14.4, you can see that there is a table that defines a pet. </a:t>
            </a:r>
            <a:r>
              <a:rPr lang="en-US" altLang="zh-TW" sz="1600" dirty="0">
                <a:solidFill>
                  <a:srgbClr val="FF0000"/>
                </a:solidFill>
              </a:rPr>
              <a:t>This table has a unique identifier field, a name, a sex, and a breed. Then you have a visit table that includes the visit date. </a:t>
            </a:r>
          </a:p>
          <a:p>
            <a:endParaRPr lang="en-US" altLang="zh-TW" sz="1600" dirty="0"/>
          </a:p>
          <a:p>
            <a:r>
              <a:rPr lang="en-US" altLang="zh-TW" sz="1600" dirty="0"/>
              <a:t>Since each pet will have multiple visits, you need a way to map those two rows together. This can be done in a third table. You include the key identifiers from the rows in the other two tables. </a:t>
            </a:r>
          </a:p>
          <a:p>
            <a:endParaRPr lang="en-US" altLang="zh-TW" sz="1600" dirty="0"/>
          </a:p>
          <a:p>
            <a:r>
              <a:rPr lang="en-US" altLang="zh-TW" sz="1600" dirty="0"/>
              <a:t>This table keeps that mapping from the other two data structures. </a:t>
            </a:r>
            <a:r>
              <a:rPr lang="en-US" altLang="zh-TW" sz="1600" dirty="0">
                <a:solidFill>
                  <a:srgbClr val="FF0000"/>
                </a:solidFill>
              </a:rPr>
              <a:t>This entity-relationship diagram is a way of thinking about the model, and its implementation is the data layer of the multitier architecture</a:t>
            </a:r>
            <a:r>
              <a:rPr lang="en-US" altLang="zh-TW" sz="1600" dirty="0"/>
              <a:t>.</a:t>
            </a:r>
            <a:endParaRPr lang="zh-TW" altLang="en-US" sz="1600" dirty="0"/>
          </a:p>
        </p:txBody>
      </p:sp>
    </p:spTree>
    <p:extLst>
      <p:ext uri="{BB962C8B-B14F-4D97-AF65-F5344CB8AC3E}">
        <p14:creationId xmlns:p14="http://schemas.microsoft.com/office/powerpoint/2010/main" val="3560369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AAC885-B94A-466B-A6F6-5569990AABF4}"/>
              </a:ext>
            </a:extLst>
          </p:cNvPr>
          <p:cNvSpPr/>
          <p:nvPr/>
        </p:nvSpPr>
        <p:spPr>
          <a:xfrm>
            <a:off x="0" y="0"/>
            <a:ext cx="3502434" cy="415498"/>
          </a:xfrm>
          <a:prstGeom prst="rect">
            <a:avLst/>
          </a:prstGeom>
        </p:spPr>
        <p:txBody>
          <a:bodyPr wrap="none">
            <a:spAutoFit/>
          </a:bodyPr>
          <a:lstStyle/>
          <a:p>
            <a:r>
              <a:rPr lang="en-US" altLang="zh-TW" sz="2100" dirty="0"/>
              <a:t>Service-Oriented Architecture </a:t>
            </a:r>
            <a:endParaRPr lang="zh-TW" altLang="en-US" sz="2100" dirty="0"/>
          </a:p>
        </p:txBody>
      </p:sp>
      <p:sp>
        <p:nvSpPr>
          <p:cNvPr id="3" name="矩形 2">
            <a:extLst>
              <a:ext uri="{FF2B5EF4-FFF2-40B4-BE49-F238E27FC236}">
                <a16:creationId xmlns:a16="http://schemas.microsoft.com/office/drawing/2014/main" id="{9B57192F-241E-4934-B149-A06DE6DEE432}"/>
              </a:ext>
            </a:extLst>
          </p:cNvPr>
          <p:cNvSpPr/>
          <p:nvPr/>
        </p:nvSpPr>
        <p:spPr>
          <a:xfrm>
            <a:off x="861134" y="551289"/>
            <a:ext cx="10469731" cy="5755422"/>
          </a:xfrm>
          <a:prstGeom prst="rect">
            <a:avLst/>
          </a:prstGeom>
        </p:spPr>
        <p:txBody>
          <a:bodyPr wrap="square">
            <a:spAutoFit/>
          </a:bodyPr>
          <a:lstStyle/>
          <a:p>
            <a:r>
              <a:rPr lang="zh-TW" altLang="en-US" sz="1600" dirty="0"/>
              <a:t>A service-oriented architecture takes a different view of applications. </a:t>
            </a:r>
            <a:r>
              <a:rPr lang="zh-TW" altLang="en-US" sz="1600" dirty="0">
                <a:solidFill>
                  <a:srgbClr val="FF0000"/>
                </a:solidFill>
              </a:rPr>
              <a:t>Rather than thinking about applications from end to end (user to data store), it looks at the different functions needed to make applications function</a:t>
            </a:r>
            <a:r>
              <a:rPr lang="zh-TW" altLang="en-US" sz="1600" dirty="0"/>
              <a:t>.</a:t>
            </a:r>
            <a:endParaRPr lang="en-US" altLang="zh-TW" sz="1600" dirty="0"/>
          </a:p>
          <a:p>
            <a:endParaRPr lang="en-US" altLang="zh-TW" sz="1600" dirty="0"/>
          </a:p>
          <a:p>
            <a:r>
              <a:rPr lang="en-US" altLang="zh-TW" sz="1600" dirty="0"/>
              <a:t>The programmers who make use of a service may have no idea how it works internally. All they</a:t>
            </a:r>
            <a:r>
              <a:rPr lang="zh-TW" altLang="en-US" sz="1600" dirty="0"/>
              <a:t> </a:t>
            </a:r>
            <a:r>
              <a:rPr lang="en-US" altLang="zh-TW" sz="1600" dirty="0"/>
              <a:t>know is how to consume the service in a useful way.</a:t>
            </a:r>
          </a:p>
          <a:p>
            <a:endParaRPr lang="en-US" altLang="zh-TW" sz="1600" dirty="0"/>
          </a:p>
          <a:p>
            <a:r>
              <a:rPr lang="en-US" altLang="zh-TW" sz="1600" dirty="0"/>
              <a:t>This means the communications protocols are well defined. They may use communications protocols like Remote Method Invocation (RMI), Remote Procedure Call (RPC), or</a:t>
            </a:r>
            <a:r>
              <a:rPr lang="zh-TW" altLang="en-US" sz="1600" dirty="0"/>
              <a:t> </a:t>
            </a:r>
            <a:r>
              <a:rPr lang="en-US" altLang="zh-TW" sz="1600" dirty="0"/>
              <a:t>even Representation State Transfer (REST). </a:t>
            </a:r>
          </a:p>
          <a:p>
            <a:endParaRPr lang="en-US" altLang="zh-TW" sz="1600" dirty="0"/>
          </a:p>
          <a:p>
            <a:r>
              <a:rPr lang="en-US" altLang="zh-TW" sz="1600" dirty="0"/>
              <a:t>These existing communications protocols mean</a:t>
            </a:r>
            <a:r>
              <a:rPr lang="zh-TW" altLang="en-US" sz="1600" dirty="0"/>
              <a:t> </a:t>
            </a:r>
            <a:r>
              <a:rPr lang="en-US" altLang="zh-TW" sz="1600" dirty="0"/>
              <a:t>the </a:t>
            </a:r>
            <a:r>
              <a:rPr lang="en-US" altLang="zh-TW" sz="1600" dirty="0">
                <a:solidFill>
                  <a:srgbClr val="FF0000"/>
                </a:solidFill>
              </a:rPr>
              <a:t>programmer doesn’t need to create their own protocols to communicate from one service to another</a:t>
            </a:r>
            <a:r>
              <a:rPr lang="en-US" altLang="zh-TW" sz="1600" dirty="0"/>
              <a:t>. </a:t>
            </a:r>
            <a:r>
              <a:rPr lang="en-US" altLang="zh-TW" sz="1600" dirty="0">
                <a:solidFill>
                  <a:srgbClr val="00B0F0"/>
                </a:solidFill>
              </a:rPr>
              <a:t>The services make use of these protocols to communicate to other services</a:t>
            </a:r>
            <a:r>
              <a:rPr lang="zh-TW" altLang="en-US" sz="1600" dirty="0">
                <a:solidFill>
                  <a:srgbClr val="00B0F0"/>
                </a:solidFill>
              </a:rPr>
              <a:t> </a:t>
            </a:r>
            <a:r>
              <a:rPr lang="en-US" altLang="zh-TW" sz="1600" dirty="0">
                <a:solidFill>
                  <a:srgbClr val="00B0F0"/>
                </a:solidFill>
              </a:rPr>
              <a:t>through the use of libraries rather than needing to create entirely new communications</a:t>
            </a:r>
            <a:r>
              <a:rPr lang="zh-TW" altLang="en-US" sz="1600" dirty="0">
                <a:solidFill>
                  <a:srgbClr val="00B0F0"/>
                </a:solidFill>
              </a:rPr>
              <a:t> </a:t>
            </a:r>
            <a:r>
              <a:rPr lang="en-US" altLang="zh-TW" sz="1600" dirty="0">
                <a:solidFill>
                  <a:srgbClr val="00B0F0"/>
                </a:solidFill>
              </a:rPr>
              <a:t>methods.</a:t>
            </a:r>
          </a:p>
          <a:p>
            <a:endParaRPr lang="en-US" altLang="zh-TW" sz="1600" dirty="0"/>
          </a:p>
          <a:p>
            <a:r>
              <a:rPr lang="en-US" altLang="zh-TW" sz="1600" dirty="0"/>
              <a:t>Another advantage of service-oriented architectures is that once you abstract functions to services and allow the</a:t>
            </a:r>
            <a:r>
              <a:rPr lang="zh-TW" altLang="en-US" sz="1600" dirty="0"/>
              <a:t> </a:t>
            </a:r>
            <a:r>
              <a:rPr lang="en-US" altLang="zh-TW" sz="1600" dirty="0"/>
              <a:t>communication to happen outside of just calling a function within the same process space as the calling function, you can place</a:t>
            </a:r>
            <a:r>
              <a:rPr lang="zh-TW" altLang="en-US" sz="1600" dirty="0"/>
              <a:t> </a:t>
            </a:r>
            <a:r>
              <a:rPr lang="en-US" altLang="zh-TW" sz="1600" dirty="0"/>
              <a:t>that service anywhere. </a:t>
            </a:r>
          </a:p>
          <a:p>
            <a:endParaRPr lang="en-US" altLang="zh-TW" sz="1600" dirty="0"/>
          </a:p>
          <a:p>
            <a:r>
              <a:rPr lang="en-US" altLang="zh-TW" sz="1600" dirty="0"/>
              <a:t>Fast networks and fast processors make this further abstraction possible. It also potentially limits the</a:t>
            </a:r>
            <a:r>
              <a:rPr lang="zh-TW" altLang="en-US" sz="1600" dirty="0"/>
              <a:t> </a:t>
            </a:r>
            <a:r>
              <a:rPr lang="en-US" altLang="zh-TW" sz="1600" dirty="0"/>
              <a:t>reach of a compromise. Once a service has been compromised, the only thing an attacker gets is access to that memory space. </a:t>
            </a:r>
          </a:p>
          <a:p>
            <a:endParaRPr lang="en-US" altLang="zh-TW" sz="1600" dirty="0"/>
          </a:p>
          <a:p>
            <a:r>
              <a:rPr lang="en-US" altLang="zh-TW" sz="1600" dirty="0">
                <a:solidFill>
                  <a:srgbClr val="FF0000"/>
                </a:solidFill>
              </a:rPr>
              <a:t>There may be nothing in that memory space</a:t>
            </a:r>
            <a:r>
              <a:rPr lang="zh-TW" altLang="en-US" sz="1600" dirty="0">
                <a:solidFill>
                  <a:srgbClr val="FF0000"/>
                </a:solidFill>
              </a:rPr>
              <a:t> </a:t>
            </a:r>
            <a:r>
              <a:rPr lang="en-US" altLang="zh-TW" sz="1600" dirty="0">
                <a:solidFill>
                  <a:srgbClr val="FF0000"/>
                </a:solidFill>
              </a:rPr>
              <a:t>or even that system other than ephemeral data that isn’t even complete,</a:t>
            </a:r>
            <a:r>
              <a:rPr lang="zh-TW" altLang="en-US" sz="1600" dirty="0">
                <a:solidFill>
                  <a:srgbClr val="FF0000"/>
                </a:solidFill>
              </a:rPr>
              <a:t> </a:t>
            </a:r>
            <a:r>
              <a:rPr lang="en-US" altLang="zh-TW" sz="1600" dirty="0">
                <a:solidFill>
                  <a:srgbClr val="FF0000"/>
                </a:solidFill>
              </a:rPr>
              <a:t>depending on the implementation of the services and the overall design of the application</a:t>
            </a:r>
            <a:r>
              <a:rPr lang="en-US" altLang="zh-TW" sz="1600" dirty="0">
                <a:solidFill>
                  <a:srgbClr val="00B0F0"/>
                </a:solidFill>
              </a:rPr>
              <a:t>. It does, though, mean that often</a:t>
            </a:r>
            <a:r>
              <a:rPr lang="zh-TW" altLang="en-US" sz="1600" dirty="0">
                <a:solidFill>
                  <a:srgbClr val="00B0F0"/>
                </a:solidFill>
              </a:rPr>
              <a:t> </a:t>
            </a:r>
            <a:r>
              <a:rPr lang="en-US" altLang="zh-TW" sz="1600" dirty="0">
                <a:solidFill>
                  <a:srgbClr val="00B0F0"/>
                </a:solidFill>
              </a:rPr>
              <a:t>services are exposed externally, so an attacker could probe from one service and system to another.</a:t>
            </a:r>
            <a:endParaRPr lang="zh-TW" altLang="en-US" sz="1600" dirty="0">
              <a:solidFill>
                <a:srgbClr val="00B0F0"/>
              </a:solidFill>
            </a:endParaRPr>
          </a:p>
        </p:txBody>
      </p:sp>
      <p:graphicFrame>
        <p:nvGraphicFramePr>
          <p:cNvPr id="4" name="物件 3">
            <a:extLst>
              <a:ext uri="{FF2B5EF4-FFF2-40B4-BE49-F238E27FC236}">
                <a16:creationId xmlns:a16="http://schemas.microsoft.com/office/drawing/2014/main" id="{7F3E2840-FF44-4C2E-B5D0-02DBE66FAAFB}"/>
              </a:ext>
            </a:extLst>
          </p:cNvPr>
          <p:cNvGraphicFramePr>
            <a:graphicFrameLocks noChangeAspect="1"/>
          </p:cNvGraphicFramePr>
          <p:nvPr>
            <p:extLst>
              <p:ext uri="{D42A27DB-BD31-4B8C-83A1-F6EECF244321}">
                <p14:modId xmlns:p14="http://schemas.microsoft.com/office/powerpoint/2010/main" val="606055864"/>
              </p:ext>
            </p:extLst>
          </p:nvPr>
        </p:nvGraphicFramePr>
        <p:xfrm>
          <a:off x="11593018" y="6236556"/>
          <a:ext cx="598982" cy="621444"/>
        </p:xfrm>
        <a:graphic>
          <a:graphicData uri="http://schemas.openxmlformats.org/presentationml/2006/ole">
            <mc:AlternateContent xmlns:mc="http://schemas.openxmlformats.org/markup-compatibility/2006">
              <mc:Choice xmlns:v="urn:schemas-microsoft-com:vml" Requires="v">
                <p:oleObj spid="_x0000_s13327"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593018" y="6236556"/>
                        <a:ext cx="598982" cy="621444"/>
                      </a:xfrm>
                      <a:prstGeom prst="rect">
                        <a:avLst/>
                      </a:prstGeom>
                    </p:spPr>
                  </p:pic>
                </p:oleObj>
              </mc:Fallback>
            </mc:AlternateContent>
          </a:graphicData>
        </a:graphic>
      </p:graphicFrame>
    </p:spTree>
    <p:extLst>
      <p:ext uri="{BB962C8B-B14F-4D97-AF65-F5344CB8AC3E}">
        <p14:creationId xmlns:p14="http://schemas.microsoft.com/office/powerpoint/2010/main" val="40302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592E3E-7567-4FFB-9587-89147C815F99}"/>
              </a:ext>
            </a:extLst>
          </p:cNvPr>
          <p:cNvSpPr/>
          <p:nvPr/>
        </p:nvSpPr>
        <p:spPr>
          <a:xfrm>
            <a:off x="1524001" y="857250"/>
            <a:ext cx="5383205" cy="553998"/>
          </a:xfrm>
          <a:prstGeom prst="rect">
            <a:avLst/>
          </a:prstGeom>
        </p:spPr>
        <p:txBody>
          <a:bodyPr wrap="none">
            <a:spAutoFit/>
          </a:bodyPr>
          <a:lstStyle/>
          <a:p>
            <a:r>
              <a:rPr lang="en-US" altLang="zh-TW" sz="3000" b="1" dirty="0"/>
              <a:t>Security Architecture and Design</a:t>
            </a:r>
            <a:endParaRPr lang="zh-TW" altLang="en-US" sz="3000" b="1" dirty="0"/>
          </a:p>
        </p:txBody>
      </p:sp>
      <p:sp>
        <p:nvSpPr>
          <p:cNvPr id="3" name="矩形 2">
            <a:extLst>
              <a:ext uri="{FF2B5EF4-FFF2-40B4-BE49-F238E27FC236}">
                <a16:creationId xmlns:a16="http://schemas.microsoft.com/office/drawing/2014/main" id="{335D9F72-02DA-40CE-A926-9F445F0FA54D}"/>
              </a:ext>
            </a:extLst>
          </p:cNvPr>
          <p:cNvSpPr/>
          <p:nvPr/>
        </p:nvSpPr>
        <p:spPr>
          <a:xfrm>
            <a:off x="1524001" y="1407185"/>
            <a:ext cx="7892717" cy="4616648"/>
          </a:xfrm>
          <a:prstGeom prst="rect">
            <a:avLst/>
          </a:prstGeom>
        </p:spPr>
        <p:txBody>
          <a:bodyPr wrap="square">
            <a:spAutoFit/>
          </a:bodyPr>
          <a:lstStyle/>
          <a:p>
            <a:r>
              <a:rPr lang="zh-TW" altLang="en-US" sz="2100" dirty="0"/>
              <a:t> </a:t>
            </a:r>
            <a:r>
              <a:rPr lang="en-US" altLang="zh-TW" sz="2100" dirty="0">
                <a:hlinkClick r:id="rId2" action="ppaction://hlinksldjump"/>
              </a:rPr>
              <a:t>Data Classification </a:t>
            </a:r>
            <a:endParaRPr lang="en-US" altLang="zh-TW" sz="2100" dirty="0"/>
          </a:p>
          <a:p>
            <a:r>
              <a:rPr lang="en-US" altLang="zh-TW" sz="2100" dirty="0">
                <a:hlinkClick r:id="rId3" action="ppaction://hlinksldjump"/>
              </a:rPr>
              <a:t> Security Models </a:t>
            </a:r>
            <a:endParaRPr lang="en-US" altLang="zh-TW" sz="2100" dirty="0"/>
          </a:p>
          <a:p>
            <a:pPr marL="385763" indent="-385763">
              <a:buFont typeface="Wingdings" panose="05000000000000000000" pitchFamily="2" charset="2"/>
              <a:buAutoNum type="circleNumWdWhitePlain"/>
            </a:pPr>
            <a:r>
              <a:rPr lang="zh-TW" altLang="en-US" sz="2100" dirty="0"/>
              <a:t>　</a:t>
            </a:r>
            <a:r>
              <a:rPr lang="en-US" altLang="zh-TW" sz="2100" dirty="0"/>
              <a:t> </a:t>
            </a:r>
            <a:r>
              <a:rPr lang="en-US" altLang="zh-TW" sz="2100" dirty="0">
                <a:hlinkClick r:id="rId4" action="ppaction://hlinksldjump"/>
              </a:rPr>
              <a:t>State Machine </a:t>
            </a:r>
            <a:endParaRPr lang="en-US" altLang="zh-TW" sz="2100" dirty="0"/>
          </a:p>
          <a:p>
            <a:pPr marL="385763" indent="-385763">
              <a:buFont typeface="Wingdings" panose="05000000000000000000" pitchFamily="2" charset="2"/>
              <a:buAutoNum type="circleNumWdWhitePlain"/>
            </a:pPr>
            <a:r>
              <a:rPr lang="zh-TW" altLang="en-US" sz="2100" dirty="0"/>
              <a:t>　</a:t>
            </a:r>
            <a:r>
              <a:rPr lang="en-US" altLang="zh-TW" sz="2100" dirty="0"/>
              <a:t> </a:t>
            </a:r>
            <a:r>
              <a:rPr lang="en-US" altLang="zh-TW" sz="2100" dirty="0">
                <a:hlinkClick r:id="rId5" action="ppaction://hlinksldjump"/>
              </a:rPr>
              <a:t>Biba </a:t>
            </a:r>
            <a:endParaRPr lang="en-US" altLang="zh-TW" sz="2100" dirty="0"/>
          </a:p>
          <a:p>
            <a:pPr marL="385763" indent="-385763">
              <a:buFont typeface="Wingdings" panose="05000000000000000000" pitchFamily="2" charset="2"/>
              <a:buAutoNum type="circleNumWdWhitePlain"/>
            </a:pPr>
            <a:r>
              <a:rPr lang="zh-TW" altLang="en-US" sz="2100" dirty="0"/>
              <a:t>　</a:t>
            </a:r>
            <a:r>
              <a:rPr lang="en-US" altLang="zh-TW" sz="2100" dirty="0"/>
              <a:t> </a:t>
            </a:r>
            <a:r>
              <a:rPr lang="en-US" altLang="zh-TW" sz="2100" dirty="0">
                <a:hlinkClick r:id="rId6" action="ppaction://hlinksldjump"/>
              </a:rPr>
              <a:t>Bell-</a:t>
            </a:r>
            <a:r>
              <a:rPr lang="en-US" altLang="zh-TW" sz="2100" dirty="0" err="1">
                <a:hlinkClick r:id="rId6" action="ppaction://hlinksldjump"/>
              </a:rPr>
              <a:t>LaPadula</a:t>
            </a:r>
            <a:r>
              <a:rPr lang="en-US" altLang="zh-TW" sz="2100" dirty="0">
                <a:hlinkClick r:id="rId6" action="ppaction://hlinksldjump"/>
              </a:rPr>
              <a:t> </a:t>
            </a:r>
            <a:endParaRPr lang="en-US" altLang="zh-TW" sz="2100" dirty="0"/>
          </a:p>
          <a:p>
            <a:pPr marL="385763" indent="-385763">
              <a:buFont typeface="Wingdings" panose="05000000000000000000" pitchFamily="2" charset="2"/>
              <a:buAutoNum type="circleNumWdWhitePlain"/>
            </a:pPr>
            <a:r>
              <a:rPr lang="en-US" altLang="zh-TW" sz="2100" dirty="0"/>
              <a:t> </a:t>
            </a:r>
            <a:r>
              <a:rPr lang="zh-TW" altLang="en-US" sz="2100" dirty="0"/>
              <a:t>　</a:t>
            </a:r>
            <a:r>
              <a:rPr lang="en-US" altLang="zh-TW" sz="2100" dirty="0">
                <a:hlinkClick r:id="rId7" action="ppaction://hlinksldjump"/>
              </a:rPr>
              <a:t>Clark-Wilson Integrity Model </a:t>
            </a:r>
            <a:endParaRPr lang="en-US" altLang="zh-TW" sz="2100" dirty="0"/>
          </a:p>
          <a:p>
            <a:r>
              <a:rPr lang="zh-TW" altLang="en-US" sz="2100" dirty="0"/>
              <a:t> </a:t>
            </a:r>
            <a:endParaRPr lang="en-US" altLang="zh-TW" sz="2100" dirty="0"/>
          </a:p>
          <a:p>
            <a:r>
              <a:rPr lang="en-US" altLang="zh-TW" sz="2100" dirty="0">
                <a:hlinkClick r:id="rId8" action="ppaction://hlinksldjump"/>
              </a:rPr>
              <a:t>Application Architecture </a:t>
            </a:r>
            <a:endParaRPr lang="en-US" altLang="zh-TW" sz="2100" dirty="0"/>
          </a:p>
          <a:p>
            <a:pPr marL="385763" indent="-385763">
              <a:buFont typeface="Wingdings" panose="05000000000000000000" pitchFamily="2" charset="2"/>
              <a:buAutoNum type="circleNumWdWhitePlain"/>
            </a:pPr>
            <a:r>
              <a:rPr lang="zh-TW" altLang="en-US" sz="2100" dirty="0"/>
              <a:t>　</a:t>
            </a:r>
            <a:r>
              <a:rPr lang="en-US" altLang="zh-TW" sz="2100" dirty="0"/>
              <a:t> </a:t>
            </a:r>
            <a:r>
              <a:rPr lang="en-US" altLang="zh-TW" sz="2100" dirty="0">
                <a:hlinkClick r:id="rId9" action="ppaction://hlinksldjump"/>
              </a:rPr>
              <a:t>n-tier Application Design </a:t>
            </a:r>
            <a:endParaRPr lang="en-US" altLang="zh-TW" sz="2100" dirty="0"/>
          </a:p>
          <a:p>
            <a:pPr marL="385763" indent="-385763">
              <a:buFont typeface="Wingdings" panose="05000000000000000000" pitchFamily="2" charset="2"/>
              <a:buAutoNum type="circleNumWdWhitePlain"/>
            </a:pPr>
            <a:r>
              <a:rPr lang="en-US" altLang="zh-TW" sz="2100" dirty="0"/>
              <a:t> </a:t>
            </a:r>
            <a:r>
              <a:rPr lang="zh-TW" altLang="en-US" sz="2100" dirty="0"/>
              <a:t>　</a:t>
            </a:r>
            <a:r>
              <a:rPr lang="en-US" altLang="zh-TW" sz="2100" dirty="0">
                <a:hlinkClick r:id="rId10" action="ppaction://hlinksldjump"/>
              </a:rPr>
              <a:t>Service-Oriented Architecture </a:t>
            </a:r>
            <a:endParaRPr lang="en-US" altLang="zh-TW" sz="2100" dirty="0"/>
          </a:p>
          <a:p>
            <a:pPr marL="385763" indent="-385763">
              <a:buFont typeface="Wingdings" panose="05000000000000000000" pitchFamily="2" charset="2"/>
              <a:buAutoNum type="circleNumWdWhitePlain"/>
            </a:pPr>
            <a:r>
              <a:rPr lang="en-US" altLang="zh-TW" sz="2100" dirty="0"/>
              <a:t> </a:t>
            </a:r>
            <a:r>
              <a:rPr lang="zh-TW" altLang="en-US" sz="2100" dirty="0"/>
              <a:t>　</a:t>
            </a:r>
            <a:r>
              <a:rPr lang="en-US" altLang="zh-TW" sz="2100" dirty="0">
                <a:hlinkClick r:id="rId11" action="ppaction://hlinksldjump"/>
              </a:rPr>
              <a:t>Cloud-Based Applications </a:t>
            </a:r>
            <a:endParaRPr lang="en-US" altLang="zh-TW" sz="2100" dirty="0"/>
          </a:p>
          <a:p>
            <a:pPr marL="385763" indent="-385763">
              <a:buFont typeface="Wingdings" panose="05000000000000000000" pitchFamily="2" charset="2"/>
              <a:buAutoNum type="circleNumWdWhitePlain"/>
            </a:pPr>
            <a:r>
              <a:rPr lang="en-US" altLang="zh-TW" sz="2100" dirty="0"/>
              <a:t> </a:t>
            </a:r>
            <a:r>
              <a:rPr lang="zh-TW" altLang="en-US" sz="2100" dirty="0"/>
              <a:t>　</a:t>
            </a:r>
            <a:r>
              <a:rPr lang="en-US" altLang="zh-TW" sz="2100" dirty="0">
                <a:hlinkClick r:id="rId12" action="ppaction://hlinksldjump"/>
              </a:rPr>
              <a:t>Database Considerations </a:t>
            </a:r>
            <a:endParaRPr lang="en-US" altLang="zh-TW" sz="2100" dirty="0"/>
          </a:p>
          <a:p>
            <a:r>
              <a:rPr lang="en-US" altLang="zh-TW" sz="2100" dirty="0">
                <a:hlinkClick r:id="rId13" action="ppaction://hlinksldjump"/>
              </a:rPr>
              <a:t> Security Architecture </a:t>
            </a:r>
            <a:endParaRPr lang="en-US" altLang="zh-TW" sz="2100" dirty="0"/>
          </a:p>
          <a:p>
            <a:r>
              <a:rPr lang="en-US" altLang="zh-TW" sz="2100" dirty="0"/>
              <a:t> </a:t>
            </a:r>
            <a:r>
              <a:rPr lang="en-US" altLang="zh-TW" sz="2100" dirty="0">
                <a:hlinkClick r:id="rId14" action="ppaction://hlinksldjump"/>
              </a:rPr>
              <a:t>Summary </a:t>
            </a:r>
            <a:endParaRPr lang="en-US" altLang="zh-TW" sz="2100" dirty="0"/>
          </a:p>
        </p:txBody>
      </p:sp>
    </p:spTree>
    <p:extLst>
      <p:ext uri="{BB962C8B-B14F-4D97-AF65-F5344CB8AC3E}">
        <p14:creationId xmlns:p14="http://schemas.microsoft.com/office/powerpoint/2010/main" val="137568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E236AE9F-7ED7-4BCF-B287-3D9AA7AAAA47}"/>
              </a:ext>
            </a:extLst>
          </p:cNvPr>
          <p:cNvPicPr>
            <a:picLocks noChangeAspect="1"/>
          </p:cNvPicPr>
          <p:nvPr/>
        </p:nvPicPr>
        <p:blipFill>
          <a:blip r:embed="rId3"/>
          <a:stretch>
            <a:fillRect/>
          </a:stretch>
        </p:blipFill>
        <p:spPr>
          <a:xfrm>
            <a:off x="3944" y="786228"/>
            <a:ext cx="5016816" cy="4623529"/>
          </a:xfrm>
          <a:prstGeom prst="rect">
            <a:avLst/>
          </a:prstGeom>
        </p:spPr>
      </p:pic>
      <p:sp>
        <p:nvSpPr>
          <p:cNvPr id="2" name="矩形 1">
            <a:extLst>
              <a:ext uri="{FF2B5EF4-FFF2-40B4-BE49-F238E27FC236}">
                <a16:creationId xmlns:a16="http://schemas.microsoft.com/office/drawing/2014/main" id="{E3883427-EA2C-4161-9C40-B22439F426BC}"/>
              </a:ext>
            </a:extLst>
          </p:cNvPr>
          <p:cNvSpPr/>
          <p:nvPr/>
        </p:nvSpPr>
        <p:spPr>
          <a:xfrm>
            <a:off x="4239743" y="305068"/>
            <a:ext cx="6709384" cy="6247864"/>
          </a:xfrm>
          <a:prstGeom prst="rect">
            <a:avLst/>
          </a:prstGeom>
        </p:spPr>
        <p:txBody>
          <a:bodyPr wrap="square">
            <a:spAutoFit/>
          </a:bodyPr>
          <a:lstStyle/>
          <a:p>
            <a:pPr algn="just"/>
            <a:r>
              <a:rPr lang="en-US" altLang="zh-TW" sz="1600" dirty="0"/>
              <a:t>Unlike a virtual machine, which is a full operating system running on top of another operating system, </a:t>
            </a:r>
            <a:r>
              <a:rPr lang="en-US" altLang="zh-TW" sz="1600" dirty="0">
                <a:solidFill>
                  <a:srgbClr val="FF0000"/>
                </a:solidFill>
              </a:rPr>
              <a:t>a container uses the same kernel as the host operating system. </a:t>
            </a:r>
          </a:p>
          <a:p>
            <a:pPr algn="just"/>
            <a:endParaRPr lang="en-US" altLang="zh-TW" sz="1600" dirty="0"/>
          </a:p>
          <a:p>
            <a:pPr algn="just"/>
            <a:r>
              <a:rPr lang="en-US" altLang="zh-TW" sz="1600" dirty="0">
                <a:solidFill>
                  <a:srgbClr val="FF0000"/>
                </a:solidFill>
              </a:rPr>
              <a:t>This means you are not running a full operating system inside of a</a:t>
            </a:r>
            <a:r>
              <a:rPr lang="zh-TW" altLang="en-US" sz="1600" dirty="0">
                <a:solidFill>
                  <a:srgbClr val="FF0000"/>
                </a:solidFill>
              </a:rPr>
              <a:t> </a:t>
            </a:r>
            <a:r>
              <a:rPr lang="en-US" altLang="zh-TW" sz="1600" dirty="0">
                <a:solidFill>
                  <a:srgbClr val="FF0000"/>
                </a:solidFill>
              </a:rPr>
              <a:t>container. </a:t>
            </a:r>
            <a:r>
              <a:rPr lang="en-US" altLang="zh-TW" sz="1600" dirty="0"/>
              <a:t>The only thing that exists in the container is the application and any library dependencies that are necessary for the application or service to function correctly. </a:t>
            </a:r>
          </a:p>
          <a:p>
            <a:pPr algn="just"/>
            <a:endParaRPr lang="en-US" altLang="zh-TW" sz="1600" dirty="0"/>
          </a:p>
          <a:p>
            <a:pPr algn="just"/>
            <a:r>
              <a:rPr lang="en-US" altLang="zh-TW" sz="1600" dirty="0">
                <a:solidFill>
                  <a:srgbClr val="FF0000"/>
                </a:solidFill>
              </a:rPr>
              <a:t>This keeps the overhead associated with containers low. The container will also get its own network interface</a:t>
            </a:r>
            <a:r>
              <a:rPr lang="en-US" altLang="zh-TW" sz="1600" dirty="0"/>
              <a:t>, so it does appear to other systems as though it’s a separate device altogether. </a:t>
            </a:r>
          </a:p>
          <a:p>
            <a:pPr algn="just"/>
            <a:endParaRPr lang="en-US" altLang="zh-TW" sz="1600" dirty="0"/>
          </a:p>
          <a:p>
            <a:pPr algn="just"/>
            <a:r>
              <a:rPr lang="en-US" altLang="zh-TW" sz="1600" dirty="0"/>
              <a:t>A container </a:t>
            </a:r>
            <a:r>
              <a:rPr lang="en-US" altLang="zh-TW" sz="1600" dirty="0">
                <a:solidFill>
                  <a:srgbClr val="FF0000"/>
                </a:solidFill>
              </a:rPr>
              <a:t>can be run inside of a virtual machine</a:t>
            </a:r>
            <a:r>
              <a:rPr lang="en-US" altLang="zh-TW" sz="1600" dirty="0"/>
              <a:t>. While it’s technically still possible to run a virtual machine inside another virtual machine, </a:t>
            </a:r>
            <a:r>
              <a:rPr lang="en-US" altLang="zh-TW" sz="1600" dirty="0">
                <a:solidFill>
                  <a:srgbClr val="00B0F0"/>
                </a:solidFill>
              </a:rPr>
              <a:t>there is overhead from the multiple layers of abstraction of interrupts and memory </a:t>
            </a:r>
            <a:r>
              <a:rPr lang="en-US" altLang="zh-TW" sz="1600" dirty="0" err="1">
                <a:solidFill>
                  <a:srgbClr val="00B0F0"/>
                </a:solidFill>
              </a:rPr>
              <a:t>devirtualization</a:t>
            </a:r>
            <a:r>
              <a:rPr lang="en-US" altLang="zh-TW" sz="1600" dirty="0">
                <a:solidFill>
                  <a:srgbClr val="00B0F0"/>
                </a:solidFill>
              </a:rPr>
              <a:t>. </a:t>
            </a:r>
          </a:p>
          <a:p>
            <a:pPr algn="just"/>
            <a:endParaRPr lang="en-US" altLang="zh-TW" sz="1600" dirty="0"/>
          </a:p>
          <a:p>
            <a:pPr algn="just"/>
            <a:r>
              <a:rPr lang="en-US" altLang="zh-TW" sz="1600" dirty="0"/>
              <a:t>With modern computers, it may not be noticeable, but it’s still overhead. Containers alongside microservices or service-oriented architectures will change the deployment model for applications. </a:t>
            </a:r>
          </a:p>
          <a:p>
            <a:pPr algn="just"/>
            <a:endParaRPr lang="en-US" altLang="zh-TW" sz="1600" dirty="0"/>
          </a:p>
          <a:p>
            <a:pPr algn="just"/>
            <a:r>
              <a:rPr lang="en-US" altLang="zh-TW" sz="1600" dirty="0"/>
              <a:t>There is no longer a need to stand up completely different systems, virtual or physical, when all you need to do is create containers for the different services a complete application comprises.</a:t>
            </a:r>
            <a:endParaRPr lang="zh-TW" altLang="en-US" sz="1600" dirty="0"/>
          </a:p>
        </p:txBody>
      </p:sp>
      <p:graphicFrame>
        <p:nvGraphicFramePr>
          <p:cNvPr id="4" name="物件 3">
            <a:extLst>
              <a:ext uri="{FF2B5EF4-FFF2-40B4-BE49-F238E27FC236}">
                <a16:creationId xmlns:a16="http://schemas.microsoft.com/office/drawing/2014/main" id="{C7D7E595-41A7-40F9-B371-4B2AD3522800}"/>
              </a:ext>
            </a:extLst>
          </p:cNvPr>
          <p:cNvGraphicFramePr>
            <a:graphicFrameLocks noChangeAspect="1"/>
          </p:cNvGraphicFramePr>
          <p:nvPr>
            <p:extLst>
              <p:ext uri="{D42A27DB-BD31-4B8C-83A1-F6EECF244321}">
                <p14:modId xmlns:p14="http://schemas.microsoft.com/office/powerpoint/2010/main" val="3039726050"/>
              </p:ext>
            </p:extLst>
          </p:nvPr>
        </p:nvGraphicFramePr>
        <p:xfrm>
          <a:off x="11409053" y="6055782"/>
          <a:ext cx="782947" cy="812307"/>
        </p:xfrm>
        <a:graphic>
          <a:graphicData uri="http://schemas.openxmlformats.org/presentationml/2006/ole">
            <mc:AlternateContent xmlns:mc="http://schemas.openxmlformats.org/markup-compatibility/2006">
              <mc:Choice xmlns:v="urn:schemas-microsoft-com:vml" Requires="v">
                <p:oleObj spid="_x0000_s12304"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409053" y="6055782"/>
                        <a:ext cx="782947" cy="812307"/>
                      </a:xfrm>
                      <a:prstGeom prst="rect">
                        <a:avLst/>
                      </a:prstGeom>
                    </p:spPr>
                  </p:pic>
                </p:oleObj>
              </mc:Fallback>
            </mc:AlternateContent>
          </a:graphicData>
        </a:graphic>
      </p:graphicFrame>
    </p:spTree>
    <p:extLst>
      <p:ext uri="{BB962C8B-B14F-4D97-AF65-F5344CB8AC3E}">
        <p14:creationId xmlns:p14="http://schemas.microsoft.com/office/powerpoint/2010/main" val="291458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A2A8DE-E76F-4830-9355-90BF4BFABF6C}"/>
              </a:ext>
            </a:extLst>
          </p:cNvPr>
          <p:cNvSpPr/>
          <p:nvPr/>
        </p:nvSpPr>
        <p:spPr>
          <a:xfrm>
            <a:off x="0" y="0"/>
            <a:ext cx="3148747" cy="461665"/>
          </a:xfrm>
          <a:prstGeom prst="rect">
            <a:avLst/>
          </a:prstGeom>
        </p:spPr>
        <p:txBody>
          <a:bodyPr wrap="none">
            <a:spAutoFit/>
          </a:bodyPr>
          <a:lstStyle/>
          <a:p>
            <a:r>
              <a:rPr lang="en-US" altLang="zh-TW" sz="2000" b="1" dirty="0"/>
              <a:t>Cloud-Based</a:t>
            </a:r>
            <a:r>
              <a:rPr lang="en-US" altLang="zh-TW" b="1" dirty="0"/>
              <a:t> </a:t>
            </a:r>
            <a:r>
              <a:rPr lang="en-US" altLang="zh-TW" sz="2400" b="1" dirty="0"/>
              <a:t>Applications</a:t>
            </a:r>
            <a:endParaRPr lang="zh-TW" altLang="en-US" b="1" dirty="0"/>
          </a:p>
        </p:txBody>
      </p:sp>
      <p:sp>
        <p:nvSpPr>
          <p:cNvPr id="3" name="矩形 2">
            <a:extLst>
              <a:ext uri="{FF2B5EF4-FFF2-40B4-BE49-F238E27FC236}">
                <a16:creationId xmlns:a16="http://schemas.microsoft.com/office/drawing/2014/main" id="{372C31A5-48A8-4158-9F9F-7F926E95C9D2}"/>
              </a:ext>
            </a:extLst>
          </p:cNvPr>
          <p:cNvSpPr/>
          <p:nvPr/>
        </p:nvSpPr>
        <p:spPr>
          <a:xfrm>
            <a:off x="1711377" y="1663134"/>
            <a:ext cx="8769246" cy="4031873"/>
          </a:xfrm>
          <a:prstGeom prst="rect">
            <a:avLst/>
          </a:prstGeom>
        </p:spPr>
        <p:txBody>
          <a:bodyPr wrap="square">
            <a:spAutoFit/>
          </a:bodyPr>
          <a:lstStyle/>
          <a:p>
            <a:pPr algn="just"/>
            <a:r>
              <a:rPr lang="zh-TW" altLang="en-US" sz="1600" dirty="0"/>
              <a:t>In essence, using cloud computing providers is just another way of outsourcing infrastructure. This is not to say that’s all a cloud provider offers. You can deploy a traditional multitier application at a cloud provider, and </a:t>
            </a:r>
            <a:r>
              <a:rPr lang="zh-TW" altLang="en-US" sz="1600" dirty="0">
                <a:solidFill>
                  <a:srgbClr val="FF0000"/>
                </a:solidFill>
              </a:rPr>
              <a:t>you would get a transference of the risk that may come from exposing a network-based application to attackers in the outside world.</a:t>
            </a:r>
            <a:endParaRPr lang="en-US" altLang="zh-TW" sz="1600" dirty="0">
              <a:solidFill>
                <a:srgbClr val="FF0000"/>
              </a:solidFill>
            </a:endParaRPr>
          </a:p>
          <a:p>
            <a:pPr algn="just"/>
            <a:endParaRPr lang="en-US" altLang="zh-TW" sz="1600" dirty="0"/>
          </a:p>
          <a:p>
            <a:pPr algn="just"/>
            <a:r>
              <a:rPr lang="zh-TW" altLang="en-US" sz="1600" dirty="0"/>
              <a:t>This exposure could allow an attacker to gain access to that application and then pivot to other systems within the enterprise. </a:t>
            </a:r>
            <a:r>
              <a:rPr lang="zh-TW" altLang="en-US" sz="1600" dirty="0">
                <a:solidFill>
                  <a:srgbClr val="FF0000"/>
                </a:solidFill>
              </a:rPr>
              <a:t>Moving to a cloud-based deployment can help alleviate that exposure.</a:t>
            </a:r>
            <a:endParaRPr lang="en-US" altLang="zh-TW" sz="1600" dirty="0">
              <a:solidFill>
                <a:srgbClr val="FF0000"/>
              </a:solidFill>
            </a:endParaRPr>
          </a:p>
          <a:p>
            <a:pPr algn="just"/>
            <a:endParaRPr lang="zh-TW" altLang="en-US" sz="1600" dirty="0"/>
          </a:p>
          <a:p>
            <a:pPr algn="just"/>
            <a:r>
              <a:rPr lang="zh-TW" altLang="en-US" sz="1600" dirty="0"/>
              <a:t>There are better ways to make use of a cloud-based application model, though. For a start, cloud providers like Microsoft, Amazon, and Google allow for the creation of containers to deploy applications to. </a:t>
            </a:r>
            <a:r>
              <a:rPr lang="zh-TW" altLang="en-US" sz="1600" dirty="0">
                <a:solidFill>
                  <a:srgbClr val="FF0000"/>
                </a:solidFill>
              </a:rPr>
              <a:t>This means you don’t have to worry about how you might deploy containers within your environment.</a:t>
            </a:r>
            <a:endParaRPr lang="en-US" altLang="zh-TW" sz="1600" dirty="0">
              <a:solidFill>
                <a:srgbClr val="FF0000"/>
              </a:solidFill>
            </a:endParaRPr>
          </a:p>
          <a:p>
            <a:pPr algn="just"/>
            <a:endParaRPr lang="en-US" altLang="zh-TW" sz="1600" dirty="0"/>
          </a:p>
          <a:p>
            <a:pPr algn="just"/>
            <a:r>
              <a:rPr lang="zh-TW" altLang="en-US" sz="1600" dirty="0">
                <a:solidFill>
                  <a:srgbClr val="FF0000"/>
                </a:solidFill>
              </a:rPr>
              <a:t>Your cloud provider will take care of all of the infrastructure and management for you</a:t>
            </a:r>
            <a:r>
              <a:rPr lang="zh-TW" altLang="en-US" sz="1600" dirty="0"/>
              <a:t>. While containers are comparatively simple, they do require some management. The cloud provider will take care of that management for you. </a:t>
            </a:r>
          </a:p>
        </p:txBody>
      </p:sp>
      <p:graphicFrame>
        <p:nvGraphicFramePr>
          <p:cNvPr id="5" name="物件 4">
            <a:extLst>
              <a:ext uri="{FF2B5EF4-FFF2-40B4-BE49-F238E27FC236}">
                <a16:creationId xmlns:a16="http://schemas.microsoft.com/office/drawing/2014/main" id="{B26E8CB1-5E95-449F-A16C-216D28E3519B}"/>
              </a:ext>
            </a:extLst>
          </p:cNvPr>
          <p:cNvGraphicFramePr>
            <a:graphicFrameLocks noChangeAspect="1"/>
          </p:cNvGraphicFramePr>
          <p:nvPr>
            <p:extLst>
              <p:ext uri="{D42A27DB-BD31-4B8C-83A1-F6EECF244321}">
                <p14:modId xmlns:p14="http://schemas.microsoft.com/office/powerpoint/2010/main" val="2930516934"/>
              </p:ext>
            </p:extLst>
          </p:nvPr>
        </p:nvGraphicFramePr>
        <p:xfrm>
          <a:off x="11558480" y="6200723"/>
          <a:ext cx="633520" cy="657277"/>
        </p:xfrm>
        <a:graphic>
          <a:graphicData uri="http://schemas.openxmlformats.org/presentationml/2006/ole">
            <mc:AlternateContent xmlns:mc="http://schemas.openxmlformats.org/markup-compatibility/2006">
              <mc:Choice xmlns:v="urn:schemas-microsoft-com:vml" Requires="v">
                <p:oleObj spid="_x0000_s14348"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558480" y="6200723"/>
                        <a:ext cx="633520" cy="657277"/>
                      </a:xfrm>
                      <a:prstGeom prst="rect">
                        <a:avLst/>
                      </a:prstGeom>
                    </p:spPr>
                  </p:pic>
                </p:oleObj>
              </mc:Fallback>
            </mc:AlternateContent>
          </a:graphicData>
        </a:graphic>
      </p:graphicFrame>
    </p:spTree>
    <p:extLst>
      <p:ext uri="{BB962C8B-B14F-4D97-AF65-F5344CB8AC3E}">
        <p14:creationId xmlns:p14="http://schemas.microsoft.com/office/powerpoint/2010/main" val="369802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6054A23-2021-4473-A60D-E89740FCC8F7}"/>
              </a:ext>
            </a:extLst>
          </p:cNvPr>
          <p:cNvPicPr>
            <a:picLocks noChangeAspect="1"/>
          </p:cNvPicPr>
          <p:nvPr/>
        </p:nvPicPr>
        <p:blipFill>
          <a:blip r:embed="rId3"/>
          <a:stretch>
            <a:fillRect/>
          </a:stretch>
        </p:blipFill>
        <p:spPr>
          <a:xfrm>
            <a:off x="7125853" y="1773592"/>
            <a:ext cx="4705122" cy="3310816"/>
          </a:xfrm>
          <a:prstGeom prst="rect">
            <a:avLst/>
          </a:prstGeom>
        </p:spPr>
      </p:pic>
      <p:sp>
        <p:nvSpPr>
          <p:cNvPr id="2" name="矩形 1">
            <a:extLst>
              <a:ext uri="{FF2B5EF4-FFF2-40B4-BE49-F238E27FC236}">
                <a16:creationId xmlns:a16="http://schemas.microsoft.com/office/drawing/2014/main" id="{FB0B9801-2020-4C53-998B-82B29A12841A}"/>
              </a:ext>
            </a:extLst>
          </p:cNvPr>
          <p:cNvSpPr/>
          <p:nvPr/>
        </p:nvSpPr>
        <p:spPr>
          <a:xfrm>
            <a:off x="0" y="296198"/>
            <a:ext cx="6706850" cy="6247864"/>
          </a:xfrm>
          <a:prstGeom prst="rect">
            <a:avLst/>
          </a:prstGeom>
        </p:spPr>
        <p:txBody>
          <a:bodyPr wrap="square">
            <a:spAutoFit/>
          </a:bodyPr>
          <a:lstStyle/>
          <a:p>
            <a:pPr algn="just"/>
            <a:r>
              <a:rPr lang="en-US" altLang="zh-TW" sz="1600" dirty="0" err="1">
                <a:solidFill>
                  <a:srgbClr val="FF0000"/>
                </a:solidFill>
              </a:rPr>
              <a:t>dvantage</a:t>
            </a:r>
            <a:r>
              <a:rPr lang="en-US" altLang="zh-TW" sz="1600" dirty="0">
                <a:solidFill>
                  <a:srgbClr val="FF0000"/>
                </a:solidFill>
              </a:rPr>
              <a:t> of when architecting an application. </a:t>
            </a:r>
            <a:r>
              <a:rPr lang="en-US" altLang="zh-TW" sz="1600" dirty="0">
                <a:solidFill>
                  <a:srgbClr val="00B0F0"/>
                </a:solidFill>
              </a:rPr>
              <a:t>There are log services, log watch services, and services to create a trail of events that can be useful in the case of the application being compromised. </a:t>
            </a:r>
            <a:r>
              <a:rPr lang="en-US" altLang="zh-TW" sz="1600" dirty="0"/>
              <a:t>The event logs and available audit trails will be important for an investigation to determine point of entry and extent of compromise. </a:t>
            </a:r>
          </a:p>
          <a:p>
            <a:pPr algn="just"/>
            <a:endParaRPr lang="en-US" altLang="zh-TW" sz="1600" dirty="0"/>
          </a:p>
          <a:p>
            <a:pPr algn="just"/>
            <a:r>
              <a:rPr lang="en-US" altLang="zh-TW" sz="1600" dirty="0"/>
              <a:t>Additionally, providers like AWS will handle all identity and access management, making them considerably more capable than smaller organizations that don’t have as many services at their disposal. Above and beyond what AWS offers natively, which is substantial, many vendors also offer their own services as AWS instances. </a:t>
            </a:r>
          </a:p>
          <a:p>
            <a:pPr algn="just"/>
            <a:endParaRPr lang="en-US" altLang="zh-TW" sz="1600" dirty="0"/>
          </a:p>
          <a:p>
            <a:pPr algn="just"/>
            <a:r>
              <a:rPr lang="en-US" altLang="zh-TW" sz="1600" dirty="0">
                <a:solidFill>
                  <a:srgbClr val="FF0000"/>
                </a:solidFill>
              </a:rPr>
              <a:t>The services may include unified threat management appliances, firewalls, intrusion detection systems, and many other types of security devices. </a:t>
            </a:r>
            <a:r>
              <a:rPr lang="en-US" altLang="zh-TW" sz="1600" dirty="0"/>
              <a:t>Rather than hardware appliances, these are all virtual instances running the same software as a hardware device would. All of this is still focused around more traditional application design, however. Cloud services may also open the door to newer ways to conceive of applications. </a:t>
            </a:r>
          </a:p>
          <a:p>
            <a:pPr algn="just"/>
            <a:endParaRPr lang="en-US" altLang="zh-TW" sz="1600" dirty="0"/>
          </a:p>
          <a:p>
            <a:pPr algn="just"/>
            <a:endParaRPr lang="en-US" altLang="zh-TW" sz="1600" dirty="0"/>
          </a:p>
          <a:p>
            <a:pPr algn="just"/>
            <a:r>
              <a:rPr lang="en-US" altLang="zh-TW" sz="1600" dirty="0"/>
              <a:t>If you string a number of serverless functions together, you can create an application. If, by chance, one of the functions has a vulnerability and it could be compromised, there is no server on the backend to take advantage of. Figure 14.7 shows a possible AWS architecture that may include no servers or even containers.</a:t>
            </a:r>
            <a:endParaRPr lang="zh-TW" altLang="en-US" sz="1600" dirty="0"/>
          </a:p>
        </p:txBody>
      </p:sp>
      <p:sp>
        <p:nvSpPr>
          <p:cNvPr id="4" name="文字方塊 3">
            <a:extLst>
              <a:ext uri="{FF2B5EF4-FFF2-40B4-BE49-F238E27FC236}">
                <a16:creationId xmlns:a16="http://schemas.microsoft.com/office/drawing/2014/main" id="{C217E33D-3817-441A-937B-E152233A3F26}"/>
              </a:ext>
            </a:extLst>
          </p:cNvPr>
          <p:cNvSpPr txBox="1"/>
          <p:nvPr/>
        </p:nvSpPr>
        <p:spPr>
          <a:xfrm>
            <a:off x="10571801" y="5084408"/>
            <a:ext cx="1259174" cy="300082"/>
          </a:xfrm>
          <a:prstGeom prst="rect">
            <a:avLst/>
          </a:prstGeom>
          <a:noFill/>
          <a:ln>
            <a:solidFill>
              <a:schemeClr val="tx1"/>
            </a:solidFill>
          </a:ln>
        </p:spPr>
        <p:txBody>
          <a:bodyPr wrap="square" rtlCol="0">
            <a:spAutoFit/>
          </a:bodyPr>
          <a:lstStyle/>
          <a:p>
            <a:pPr algn="ctr"/>
            <a:r>
              <a:rPr lang="en-US" altLang="zh-TW" sz="1350" dirty="0"/>
              <a:t>14.7</a:t>
            </a:r>
            <a:endParaRPr lang="zh-TW" altLang="en-US" sz="1350" dirty="0"/>
          </a:p>
        </p:txBody>
      </p:sp>
      <p:graphicFrame>
        <p:nvGraphicFramePr>
          <p:cNvPr id="5" name="物件 4">
            <a:extLst>
              <a:ext uri="{FF2B5EF4-FFF2-40B4-BE49-F238E27FC236}">
                <a16:creationId xmlns:a16="http://schemas.microsoft.com/office/drawing/2014/main" id="{0900267F-F792-466F-A70E-F79A4BF95C07}"/>
              </a:ext>
            </a:extLst>
          </p:cNvPr>
          <p:cNvGraphicFramePr>
            <a:graphicFrameLocks noChangeAspect="1"/>
          </p:cNvGraphicFramePr>
          <p:nvPr>
            <p:extLst>
              <p:ext uri="{D42A27DB-BD31-4B8C-83A1-F6EECF244321}">
                <p14:modId xmlns:p14="http://schemas.microsoft.com/office/powerpoint/2010/main" val="2590921900"/>
              </p:ext>
            </p:extLst>
          </p:nvPr>
        </p:nvGraphicFramePr>
        <p:xfrm>
          <a:off x="11469950" y="6108875"/>
          <a:ext cx="722050" cy="749126"/>
        </p:xfrm>
        <a:graphic>
          <a:graphicData uri="http://schemas.openxmlformats.org/presentationml/2006/ole">
            <mc:AlternateContent xmlns:mc="http://schemas.openxmlformats.org/markup-compatibility/2006">
              <mc:Choice xmlns:v="urn:schemas-microsoft-com:vml" Requires="v">
                <p:oleObj spid="_x0000_s15372"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469950" y="6108875"/>
                        <a:ext cx="722050" cy="749126"/>
                      </a:xfrm>
                      <a:prstGeom prst="rect">
                        <a:avLst/>
                      </a:prstGeom>
                    </p:spPr>
                  </p:pic>
                </p:oleObj>
              </mc:Fallback>
            </mc:AlternateContent>
          </a:graphicData>
        </a:graphic>
      </p:graphicFrame>
    </p:spTree>
    <p:extLst>
      <p:ext uri="{BB962C8B-B14F-4D97-AF65-F5344CB8AC3E}">
        <p14:creationId xmlns:p14="http://schemas.microsoft.com/office/powerpoint/2010/main" val="281652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C4D8BF-7C48-4136-AD67-C8A798C59A2E}"/>
              </a:ext>
            </a:extLst>
          </p:cNvPr>
          <p:cNvSpPr/>
          <p:nvPr/>
        </p:nvSpPr>
        <p:spPr>
          <a:xfrm>
            <a:off x="1523999" y="920621"/>
            <a:ext cx="9144000" cy="5016758"/>
          </a:xfrm>
          <a:prstGeom prst="rect">
            <a:avLst/>
          </a:prstGeom>
        </p:spPr>
        <p:txBody>
          <a:bodyPr wrap="square">
            <a:spAutoFit/>
          </a:bodyPr>
          <a:lstStyle/>
          <a:p>
            <a:r>
              <a:rPr lang="en-US" altLang="zh-TW" sz="2000" dirty="0"/>
              <a:t>The architecture shows a user connecting to an API gateway. </a:t>
            </a:r>
          </a:p>
          <a:p>
            <a:endParaRPr lang="en-US" altLang="zh-TW" sz="2000" dirty="0"/>
          </a:p>
          <a:p>
            <a:r>
              <a:rPr lang="en-US" altLang="zh-TW" sz="2000" dirty="0"/>
              <a:t>This provides the means to access functions that are provided by the Lambda services you can see in the middle. </a:t>
            </a:r>
          </a:p>
          <a:p>
            <a:endParaRPr lang="en-US" altLang="zh-TW" sz="2000" dirty="0"/>
          </a:p>
          <a:p>
            <a:r>
              <a:rPr lang="en-US" altLang="zh-TW" sz="2000" dirty="0"/>
              <a:t>On the backend, </a:t>
            </a:r>
            <a:r>
              <a:rPr lang="en-US" altLang="zh-TW" sz="2000" dirty="0">
                <a:solidFill>
                  <a:srgbClr val="FF0000"/>
                </a:solidFill>
              </a:rPr>
              <a:t>there is a NoSQL database for application storage, including user-based state information</a:t>
            </a:r>
            <a:r>
              <a:rPr lang="en-US" altLang="zh-TW" sz="2000" dirty="0"/>
              <a:t>. It is a very simplistic design, of course. </a:t>
            </a:r>
          </a:p>
          <a:p>
            <a:endParaRPr lang="en-US" altLang="zh-TW" sz="2000" dirty="0"/>
          </a:p>
          <a:p>
            <a:r>
              <a:rPr lang="en-US" altLang="zh-TW" sz="2000" dirty="0">
                <a:solidFill>
                  <a:srgbClr val="FF0000"/>
                </a:solidFill>
              </a:rPr>
              <a:t>There are far more complex ways to design cloud-based architectures. </a:t>
            </a:r>
            <a:r>
              <a:rPr lang="en-US" altLang="zh-TW" sz="2000" dirty="0"/>
              <a:t>There are also multiple ways to store data associated with the application. </a:t>
            </a:r>
          </a:p>
          <a:p>
            <a:endParaRPr lang="en-US" altLang="zh-TW" sz="2000" dirty="0"/>
          </a:p>
          <a:p>
            <a:r>
              <a:rPr lang="en-US" altLang="zh-TW" sz="2000" dirty="0"/>
              <a:t>This may include storage on the client side using a virtual connection </a:t>
            </a:r>
            <a:r>
              <a:rPr lang="en-US" altLang="zh-TW" sz="2000" dirty="0">
                <a:solidFill>
                  <a:srgbClr val="FF0000"/>
                </a:solidFill>
              </a:rPr>
              <a:t>from the application network to the client network. </a:t>
            </a:r>
          </a:p>
          <a:p>
            <a:endParaRPr lang="en-US" altLang="zh-TW" sz="2000" dirty="0"/>
          </a:p>
          <a:p>
            <a:r>
              <a:rPr lang="en-US" altLang="zh-TW" sz="2000" dirty="0"/>
              <a:t>However, there are also multiple ways to do fi le-based storage or databases with cloud service providers. </a:t>
            </a:r>
            <a:endParaRPr lang="zh-TW" altLang="en-US" sz="2000" dirty="0"/>
          </a:p>
        </p:txBody>
      </p:sp>
      <p:graphicFrame>
        <p:nvGraphicFramePr>
          <p:cNvPr id="3" name="物件 2">
            <a:extLst>
              <a:ext uri="{FF2B5EF4-FFF2-40B4-BE49-F238E27FC236}">
                <a16:creationId xmlns:a16="http://schemas.microsoft.com/office/drawing/2014/main" id="{E86F84CD-2B70-450B-AE7A-4D98AEDCF064}"/>
              </a:ext>
            </a:extLst>
          </p:cNvPr>
          <p:cNvGraphicFramePr>
            <a:graphicFrameLocks noChangeAspect="1"/>
          </p:cNvGraphicFramePr>
          <p:nvPr>
            <p:extLst>
              <p:ext uri="{D42A27DB-BD31-4B8C-83A1-F6EECF244321}">
                <p14:modId xmlns:p14="http://schemas.microsoft.com/office/powerpoint/2010/main" val="874478882"/>
              </p:ext>
            </p:extLst>
          </p:nvPr>
        </p:nvGraphicFramePr>
        <p:xfrm>
          <a:off x="11294533" y="5926878"/>
          <a:ext cx="897467" cy="931122"/>
        </p:xfrm>
        <a:graphic>
          <a:graphicData uri="http://schemas.openxmlformats.org/presentationml/2006/ole">
            <mc:AlternateContent xmlns:mc="http://schemas.openxmlformats.org/markup-compatibility/2006">
              <mc:Choice xmlns:v="urn:schemas-microsoft-com:vml" Requires="v">
                <p:oleObj spid="_x0000_s16395"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94533" y="5926878"/>
                        <a:ext cx="897467" cy="931122"/>
                      </a:xfrm>
                      <a:prstGeom prst="rect">
                        <a:avLst/>
                      </a:prstGeom>
                    </p:spPr>
                  </p:pic>
                </p:oleObj>
              </mc:Fallback>
            </mc:AlternateContent>
          </a:graphicData>
        </a:graphic>
      </p:graphicFrame>
    </p:spTree>
    <p:extLst>
      <p:ext uri="{BB962C8B-B14F-4D97-AF65-F5344CB8AC3E}">
        <p14:creationId xmlns:p14="http://schemas.microsoft.com/office/powerpoint/2010/main" val="162884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A6B69-B467-42C6-A9C6-3C9F2DF3E4D4}"/>
              </a:ext>
            </a:extLst>
          </p:cNvPr>
          <p:cNvSpPr/>
          <p:nvPr/>
        </p:nvSpPr>
        <p:spPr>
          <a:xfrm>
            <a:off x="0" y="-17755"/>
            <a:ext cx="3957686" cy="523220"/>
          </a:xfrm>
          <a:prstGeom prst="rect">
            <a:avLst/>
          </a:prstGeom>
        </p:spPr>
        <p:txBody>
          <a:bodyPr wrap="none">
            <a:spAutoFit/>
          </a:bodyPr>
          <a:lstStyle/>
          <a:p>
            <a:r>
              <a:rPr lang="en-US" altLang="zh-TW" sz="2800" b="1" dirty="0"/>
              <a:t>Database Considerations </a:t>
            </a:r>
            <a:endParaRPr lang="zh-TW" altLang="en-US" sz="2800" b="1" dirty="0"/>
          </a:p>
        </p:txBody>
      </p:sp>
      <p:sp>
        <p:nvSpPr>
          <p:cNvPr id="3" name="矩形 2">
            <a:extLst>
              <a:ext uri="{FF2B5EF4-FFF2-40B4-BE49-F238E27FC236}">
                <a16:creationId xmlns:a16="http://schemas.microsoft.com/office/drawing/2014/main" id="{E0C9B232-F16D-45AC-BDED-AFB7A13FD578}"/>
              </a:ext>
            </a:extLst>
          </p:cNvPr>
          <p:cNvSpPr/>
          <p:nvPr/>
        </p:nvSpPr>
        <p:spPr>
          <a:xfrm>
            <a:off x="179033" y="751344"/>
            <a:ext cx="11833934" cy="5909310"/>
          </a:xfrm>
          <a:prstGeom prst="rect">
            <a:avLst/>
          </a:prstGeom>
        </p:spPr>
        <p:txBody>
          <a:bodyPr wrap="square">
            <a:spAutoFit/>
          </a:bodyPr>
          <a:lstStyle/>
          <a:p>
            <a:r>
              <a:rPr lang="en-US" altLang="zh-TW" dirty="0"/>
              <a:t>Databases have been relational for decades. </a:t>
            </a:r>
            <a:r>
              <a:rPr lang="en-US" altLang="zh-TW" dirty="0">
                <a:solidFill>
                  <a:srgbClr val="FF0000"/>
                </a:solidFill>
              </a:rPr>
              <a:t>The language used to interact with a relational database is SQL</a:t>
            </a:r>
            <a:r>
              <a:rPr lang="en-US" altLang="zh-TW" dirty="0"/>
              <a:t>, which was developed in the 1970s. There are a number of common SQL (relational) databases that you may run across.</a:t>
            </a:r>
          </a:p>
          <a:p>
            <a:endParaRPr lang="en-US" altLang="zh-TW" dirty="0"/>
          </a:p>
          <a:p>
            <a:r>
              <a:rPr lang="en-US" altLang="zh-TW" dirty="0">
                <a:solidFill>
                  <a:srgbClr val="FF0000"/>
                </a:solidFill>
              </a:rPr>
              <a:t>Oracle has long been a big name in SQL databases</a:t>
            </a:r>
            <a:r>
              <a:rPr lang="en-US" altLang="zh-TW" dirty="0"/>
              <a:t>. Not only does it have its own enterprise-grade database, it also acquired MySQL several years ago, a popular open-source database server. MariaDB was forked from MySQL in 2010, before the Oracle acquisition. In some cases, MariaDB has taken the place of MySQL in Linux distributions. </a:t>
            </a:r>
          </a:p>
          <a:p>
            <a:endParaRPr lang="en-US" altLang="zh-TW" dirty="0"/>
          </a:p>
          <a:p>
            <a:r>
              <a:rPr lang="en-US" altLang="zh-TW" dirty="0"/>
              <a:t>Microsoft’s SQL Server is also a very common database server, particularly in organizations that are already heavily invested in Microsoft infrastructure. </a:t>
            </a:r>
            <a:r>
              <a:rPr lang="en-US" altLang="zh-TW" dirty="0">
                <a:solidFill>
                  <a:srgbClr val="FF0000"/>
                </a:solidFill>
              </a:rPr>
              <a:t>No matter which SQL server you are using, it is actually a server, meaning it is a service that runs, accepting connections. </a:t>
            </a:r>
            <a:r>
              <a:rPr lang="en-US" altLang="zh-TW" dirty="0">
                <a:solidFill>
                  <a:srgbClr val="00B0F0"/>
                </a:solidFill>
              </a:rPr>
              <a:t>The connections can be over the local network, meaning there is an open port that listens for requests. </a:t>
            </a:r>
          </a:p>
          <a:p>
            <a:endParaRPr lang="en-US" altLang="zh-TW" dirty="0"/>
          </a:p>
          <a:p>
            <a:r>
              <a:rPr lang="en-US" altLang="zh-TW" dirty="0"/>
              <a:t>Different servers will use different port numbers. For instance, MySQL uses TCP port 3306, while Microsoft’s SQL Server uses port 1433. MySQL will not operate using UDP, though Microsoft’s SQL Server can be </a:t>
            </a:r>
            <a:r>
              <a:rPr lang="en-US" altLang="zh-TW" dirty="0" err="1"/>
              <a:t>confi</a:t>
            </a:r>
            <a:r>
              <a:rPr lang="en-US" altLang="zh-TW" dirty="0"/>
              <a:t> </a:t>
            </a:r>
            <a:r>
              <a:rPr lang="en-US" altLang="zh-TW" dirty="0" err="1"/>
              <a:t>gured</a:t>
            </a:r>
            <a:r>
              <a:rPr lang="en-US" altLang="zh-TW" dirty="0"/>
              <a:t> to use UDP for connections from clients. Listening services are problematic on the network because there is the possibility of an unauthorized client connecting. </a:t>
            </a:r>
          </a:p>
          <a:p>
            <a:endParaRPr lang="en-US" altLang="zh-TW" dirty="0"/>
          </a:p>
          <a:p>
            <a:r>
              <a:rPr lang="en-US" altLang="zh-TW" dirty="0"/>
              <a:t>Strong authentication credentials are especially </a:t>
            </a:r>
            <a:r>
              <a:rPr lang="en-US" altLang="zh-TW" dirty="0" err="1"/>
              <a:t>essen</a:t>
            </a:r>
            <a:r>
              <a:rPr lang="en-US" altLang="zh-TW" dirty="0"/>
              <a:t> </a:t>
            </a:r>
            <a:r>
              <a:rPr lang="en-US" altLang="zh-TW" dirty="0" err="1"/>
              <a:t>tial</a:t>
            </a:r>
            <a:r>
              <a:rPr lang="en-US" altLang="zh-TW" dirty="0"/>
              <a:t> in cases where the connection has to be over the network because the client is on a separate server. It’s possible, though, to use named pipes for clients on the same system as the server. This is a type of </a:t>
            </a:r>
            <a:r>
              <a:rPr lang="en-US" altLang="zh-TW" dirty="0" err="1"/>
              <a:t>interprocess</a:t>
            </a:r>
            <a:r>
              <a:rPr lang="en-US" altLang="zh-TW" dirty="0"/>
              <a:t> communication where there is no port listening for network connections. One process connects to another process using this named pipe. </a:t>
            </a:r>
            <a:endParaRPr lang="zh-TW" altLang="en-US" dirty="0"/>
          </a:p>
        </p:txBody>
      </p:sp>
      <p:graphicFrame>
        <p:nvGraphicFramePr>
          <p:cNvPr id="4" name="物件 3">
            <a:extLst>
              <a:ext uri="{FF2B5EF4-FFF2-40B4-BE49-F238E27FC236}">
                <a16:creationId xmlns:a16="http://schemas.microsoft.com/office/drawing/2014/main" id="{2724CE56-A1B6-4F04-B87A-5BEDEB25E121}"/>
              </a:ext>
            </a:extLst>
          </p:cNvPr>
          <p:cNvGraphicFramePr>
            <a:graphicFrameLocks noChangeAspect="1"/>
          </p:cNvGraphicFramePr>
          <p:nvPr>
            <p:extLst>
              <p:ext uri="{D42A27DB-BD31-4B8C-83A1-F6EECF244321}">
                <p14:modId xmlns:p14="http://schemas.microsoft.com/office/powerpoint/2010/main" val="1589204855"/>
              </p:ext>
            </p:extLst>
          </p:nvPr>
        </p:nvGraphicFramePr>
        <p:xfrm>
          <a:off x="11528269" y="6217912"/>
          <a:ext cx="663731" cy="688621"/>
        </p:xfrm>
        <a:graphic>
          <a:graphicData uri="http://schemas.openxmlformats.org/presentationml/2006/ole">
            <mc:AlternateContent xmlns:mc="http://schemas.openxmlformats.org/markup-compatibility/2006">
              <mc:Choice xmlns:v="urn:schemas-microsoft-com:vml" Requires="v">
                <p:oleObj spid="_x0000_s18440"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528269" y="6217912"/>
                        <a:ext cx="663731" cy="688621"/>
                      </a:xfrm>
                      <a:prstGeom prst="rect">
                        <a:avLst/>
                      </a:prstGeom>
                    </p:spPr>
                  </p:pic>
                </p:oleObj>
              </mc:Fallback>
            </mc:AlternateContent>
          </a:graphicData>
        </a:graphic>
      </p:graphicFrame>
    </p:spTree>
    <p:extLst>
      <p:ext uri="{BB962C8B-B14F-4D97-AF65-F5344CB8AC3E}">
        <p14:creationId xmlns:p14="http://schemas.microsoft.com/office/powerpoint/2010/main" val="327476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A87664-0DF5-47BA-8127-43B717004927}"/>
              </a:ext>
            </a:extLst>
          </p:cNvPr>
          <p:cNvSpPr/>
          <p:nvPr/>
        </p:nvSpPr>
        <p:spPr>
          <a:xfrm>
            <a:off x="1269167" y="1905506"/>
            <a:ext cx="9653666" cy="3046988"/>
          </a:xfrm>
          <a:prstGeom prst="rect">
            <a:avLst/>
          </a:prstGeom>
        </p:spPr>
        <p:txBody>
          <a:bodyPr wrap="square">
            <a:spAutoFit/>
          </a:bodyPr>
          <a:lstStyle/>
          <a:p>
            <a:r>
              <a:rPr lang="zh-TW" altLang="en-US" sz="2400" dirty="0">
                <a:solidFill>
                  <a:srgbClr val="FF0000"/>
                </a:solidFill>
              </a:rPr>
              <a:t>SQL injection attacks are accomplished by injecting SQL into a web form, </a:t>
            </a:r>
            <a:r>
              <a:rPr lang="zh-TW" altLang="en-US" sz="2400" dirty="0"/>
              <a:t>which may require some obfuscation. </a:t>
            </a:r>
            <a:endParaRPr lang="en-US" altLang="zh-TW" sz="2400" dirty="0"/>
          </a:p>
          <a:p>
            <a:endParaRPr lang="en-US" altLang="zh-TW" sz="2400" dirty="0"/>
          </a:p>
          <a:p>
            <a:r>
              <a:rPr lang="zh-TW" altLang="en-US" sz="2400" dirty="0"/>
              <a:t>If an attacker can gain direct network access to the database server, they won’t need to manipulate the query. </a:t>
            </a:r>
            <a:endParaRPr lang="en-US" altLang="zh-TW" sz="2400" dirty="0"/>
          </a:p>
          <a:p>
            <a:endParaRPr lang="en-US" altLang="zh-TW" sz="2400" dirty="0"/>
          </a:p>
          <a:p>
            <a:r>
              <a:rPr lang="zh-TW" altLang="en-US" sz="2400" dirty="0"/>
              <a:t>If the attacker can get authenticated access, they can just issue queries and obtain the contents of the database. </a:t>
            </a:r>
          </a:p>
        </p:txBody>
      </p:sp>
      <p:graphicFrame>
        <p:nvGraphicFramePr>
          <p:cNvPr id="3" name="物件 2">
            <a:extLst>
              <a:ext uri="{FF2B5EF4-FFF2-40B4-BE49-F238E27FC236}">
                <a16:creationId xmlns:a16="http://schemas.microsoft.com/office/drawing/2014/main" id="{B75D2105-D8CC-418A-9653-2DF016424ECE}"/>
              </a:ext>
            </a:extLst>
          </p:cNvPr>
          <p:cNvGraphicFramePr>
            <a:graphicFrameLocks noChangeAspect="1"/>
          </p:cNvGraphicFramePr>
          <p:nvPr>
            <p:extLst>
              <p:ext uri="{D42A27DB-BD31-4B8C-83A1-F6EECF244321}">
                <p14:modId xmlns:p14="http://schemas.microsoft.com/office/powerpoint/2010/main" val="1038540983"/>
              </p:ext>
            </p:extLst>
          </p:nvPr>
        </p:nvGraphicFramePr>
        <p:xfrm>
          <a:off x="11258446" y="5889438"/>
          <a:ext cx="933554" cy="968562"/>
        </p:xfrm>
        <a:graphic>
          <a:graphicData uri="http://schemas.openxmlformats.org/presentationml/2006/ole">
            <mc:AlternateContent xmlns:mc="http://schemas.openxmlformats.org/markup-compatibility/2006">
              <mc:Choice xmlns:v="urn:schemas-microsoft-com:vml" Requires="v">
                <p:oleObj spid="_x0000_s19464"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58446" y="5889438"/>
                        <a:ext cx="933554" cy="968562"/>
                      </a:xfrm>
                      <a:prstGeom prst="rect">
                        <a:avLst/>
                      </a:prstGeom>
                    </p:spPr>
                  </p:pic>
                </p:oleObj>
              </mc:Fallback>
            </mc:AlternateContent>
          </a:graphicData>
        </a:graphic>
      </p:graphicFrame>
    </p:spTree>
    <p:extLst>
      <p:ext uri="{BB962C8B-B14F-4D97-AF65-F5344CB8AC3E}">
        <p14:creationId xmlns:p14="http://schemas.microsoft.com/office/powerpoint/2010/main" val="2407709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04BA38-E128-49A9-80EB-23F17EDB92BF}"/>
              </a:ext>
            </a:extLst>
          </p:cNvPr>
          <p:cNvSpPr/>
          <p:nvPr/>
        </p:nvSpPr>
        <p:spPr>
          <a:xfrm>
            <a:off x="-1" y="1028343"/>
            <a:ext cx="11992131" cy="4893647"/>
          </a:xfrm>
          <a:prstGeom prst="rect">
            <a:avLst/>
          </a:prstGeom>
        </p:spPr>
        <p:txBody>
          <a:bodyPr wrap="square">
            <a:spAutoFit/>
          </a:bodyPr>
          <a:lstStyle/>
          <a:p>
            <a:r>
              <a:rPr lang="zh-TW" altLang="en-US" sz="2400" dirty="0">
                <a:solidFill>
                  <a:srgbClr val="FF0000"/>
                </a:solidFill>
              </a:rPr>
              <a:t>Not all databases are managed by separate pieces of software like a database server</a:t>
            </a:r>
            <a:r>
              <a:rPr lang="zh-TW" altLang="en-US" sz="2400" dirty="0"/>
              <a:t>. In some cases, the database functionality is embedded into the application making use of the data.</a:t>
            </a:r>
            <a:endParaRPr lang="en-US" altLang="zh-TW" sz="2400" dirty="0"/>
          </a:p>
          <a:p>
            <a:endParaRPr lang="en-US" altLang="zh-TW" sz="2400" dirty="0"/>
          </a:p>
          <a:p>
            <a:r>
              <a:rPr lang="zh-TW" altLang="en-US" sz="2400" dirty="0"/>
              <a:t>Such is the case in the Firefox web browser. </a:t>
            </a:r>
            <a:r>
              <a:rPr lang="zh-TW" altLang="en-US" sz="2400" dirty="0">
                <a:solidFill>
                  <a:srgbClr val="FF0000"/>
                </a:solidFill>
              </a:rPr>
              <a:t>All data used by Firefox, including  bookmarks and settings, is stored in a SQLite database. </a:t>
            </a:r>
            <a:endParaRPr lang="en-US" altLang="zh-TW" sz="2400" dirty="0">
              <a:solidFill>
                <a:srgbClr val="FF0000"/>
              </a:solidFill>
            </a:endParaRPr>
          </a:p>
          <a:p>
            <a:endParaRPr lang="en-US" altLang="zh-TW" sz="2400" dirty="0"/>
          </a:p>
          <a:p>
            <a:r>
              <a:rPr lang="zh-TW" altLang="en-US" sz="2400" dirty="0">
                <a:solidFill>
                  <a:srgbClr val="FF0000"/>
                </a:solidFill>
              </a:rPr>
              <a:t>Many other applications, perhaps especially mobile applications, make use of SQLite databases</a:t>
            </a:r>
            <a:r>
              <a:rPr lang="zh-TW" altLang="en-US" sz="2400" dirty="0"/>
              <a:t>. They are stored as files. The application makes use of library functions to manage the data stored in the data files. </a:t>
            </a:r>
            <a:endParaRPr lang="en-US" altLang="zh-TW" sz="2400" dirty="0"/>
          </a:p>
          <a:p>
            <a:endParaRPr lang="en-US" altLang="zh-TW" sz="2400" dirty="0"/>
          </a:p>
          <a:p>
            <a:r>
              <a:rPr lang="zh-TW" altLang="en-US" sz="2400" dirty="0"/>
              <a:t>As it’s a SQL-based relational database, all programmatic access is still handled using SQL queries. To retrieve data, the program would generate a SELECT query. Storing data would be handled using an INSERT INTO query</a:t>
            </a:r>
          </a:p>
        </p:txBody>
      </p:sp>
      <p:graphicFrame>
        <p:nvGraphicFramePr>
          <p:cNvPr id="3" name="物件 2">
            <a:extLst>
              <a:ext uri="{FF2B5EF4-FFF2-40B4-BE49-F238E27FC236}">
                <a16:creationId xmlns:a16="http://schemas.microsoft.com/office/drawing/2014/main" id="{30DB8069-37AF-446E-BEB0-06EA7209210E}"/>
              </a:ext>
            </a:extLst>
          </p:cNvPr>
          <p:cNvGraphicFramePr>
            <a:graphicFrameLocks noChangeAspect="1"/>
          </p:cNvGraphicFramePr>
          <p:nvPr>
            <p:extLst>
              <p:ext uri="{D42A27DB-BD31-4B8C-83A1-F6EECF244321}">
                <p14:modId xmlns:p14="http://schemas.microsoft.com/office/powerpoint/2010/main" val="992822347"/>
              </p:ext>
            </p:extLst>
          </p:nvPr>
        </p:nvGraphicFramePr>
        <p:xfrm>
          <a:off x="11282682" y="5914583"/>
          <a:ext cx="909318" cy="943417"/>
        </p:xfrm>
        <a:graphic>
          <a:graphicData uri="http://schemas.openxmlformats.org/presentationml/2006/ole">
            <mc:AlternateContent xmlns:mc="http://schemas.openxmlformats.org/markup-compatibility/2006">
              <mc:Choice xmlns:v="urn:schemas-microsoft-com:vml" Requires="v">
                <p:oleObj spid="_x0000_s20488"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82682" y="5914583"/>
                        <a:ext cx="909318" cy="943417"/>
                      </a:xfrm>
                      <a:prstGeom prst="rect">
                        <a:avLst/>
                      </a:prstGeom>
                    </p:spPr>
                  </p:pic>
                </p:oleObj>
              </mc:Fallback>
            </mc:AlternateContent>
          </a:graphicData>
        </a:graphic>
      </p:graphicFrame>
    </p:spTree>
    <p:extLst>
      <p:ext uri="{BB962C8B-B14F-4D97-AF65-F5344CB8AC3E}">
        <p14:creationId xmlns:p14="http://schemas.microsoft.com/office/powerpoint/2010/main" val="3776587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1C10F8-2B3D-4132-A2F2-717928A1167C}"/>
              </a:ext>
            </a:extLst>
          </p:cNvPr>
          <p:cNvSpPr/>
          <p:nvPr/>
        </p:nvSpPr>
        <p:spPr>
          <a:xfrm>
            <a:off x="0" y="0"/>
            <a:ext cx="3852914" cy="584775"/>
          </a:xfrm>
          <a:prstGeom prst="rect">
            <a:avLst/>
          </a:prstGeom>
        </p:spPr>
        <p:txBody>
          <a:bodyPr wrap="none">
            <a:spAutoFit/>
          </a:bodyPr>
          <a:lstStyle/>
          <a:p>
            <a:r>
              <a:rPr lang="en-US" altLang="zh-TW" sz="3200" b="1" dirty="0"/>
              <a:t>Security Architecture </a:t>
            </a:r>
            <a:endParaRPr lang="zh-TW" altLang="en-US" sz="3200" b="1" dirty="0"/>
          </a:p>
        </p:txBody>
      </p:sp>
      <p:sp>
        <p:nvSpPr>
          <p:cNvPr id="3" name="矩形 2">
            <a:extLst>
              <a:ext uri="{FF2B5EF4-FFF2-40B4-BE49-F238E27FC236}">
                <a16:creationId xmlns:a16="http://schemas.microsoft.com/office/drawing/2014/main" id="{C95B6D4C-A33C-483E-8AA6-E6E765AF290D}"/>
              </a:ext>
            </a:extLst>
          </p:cNvPr>
          <p:cNvSpPr/>
          <p:nvPr/>
        </p:nvSpPr>
        <p:spPr>
          <a:xfrm>
            <a:off x="0" y="1159665"/>
            <a:ext cx="12296931" cy="5355312"/>
          </a:xfrm>
          <a:prstGeom prst="rect">
            <a:avLst/>
          </a:prstGeom>
        </p:spPr>
        <p:txBody>
          <a:bodyPr wrap="square">
            <a:spAutoFit/>
          </a:bodyPr>
          <a:lstStyle/>
          <a:p>
            <a:pPr algn="just"/>
            <a:r>
              <a:rPr lang="zh-TW" altLang="en-US" dirty="0">
                <a:solidFill>
                  <a:srgbClr val="FF0000"/>
                </a:solidFill>
              </a:rPr>
              <a:t>Organizations should consider the use of a security architecture. </a:t>
            </a:r>
            <a:r>
              <a:rPr lang="zh-TW" altLang="en-US" dirty="0"/>
              <a:t>This may be a confusing term. When some people hear security architecture, they may think about the network design and all the security elements that would be placed into the network. This, again, is a bit of a defense in depth approach to network design and thinking. </a:t>
            </a:r>
            <a:r>
              <a:rPr lang="zh-TW" altLang="en-US" dirty="0">
                <a:solidFill>
                  <a:srgbClr val="FF0000"/>
                </a:solidFill>
              </a:rPr>
              <a:t>Enterprises need to take a much broader approach to architecture. </a:t>
            </a:r>
            <a:endParaRPr lang="en-US" altLang="zh-TW" dirty="0">
              <a:solidFill>
                <a:srgbClr val="FF0000"/>
              </a:solidFill>
            </a:endParaRPr>
          </a:p>
          <a:p>
            <a:pPr algn="just"/>
            <a:endParaRPr lang="en-US" altLang="zh-TW" dirty="0"/>
          </a:p>
          <a:p>
            <a:pPr algn="just"/>
            <a:r>
              <a:rPr lang="zh-TW" altLang="en-US" dirty="0">
                <a:solidFill>
                  <a:srgbClr val="FF0000"/>
                </a:solidFill>
              </a:rPr>
              <a:t>A security architecture should start at the very top of an organization so goals and business objectives are identified. </a:t>
            </a:r>
            <a:r>
              <a:rPr lang="zh-TW" altLang="en-US" dirty="0"/>
              <a:t>This ensures that all security functions within the organization are designed and implemented to support business goals. An architecture should identify the analysis, design, planning, and implementation of security functions. There was a time when security was more of a siloed function, standing off to the side. A security organization may have had to stand on its own and create its own requirements. </a:t>
            </a:r>
            <a:endParaRPr lang="en-US" altLang="zh-TW" dirty="0"/>
          </a:p>
          <a:p>
            <a:pPr algn="just"/>
            <a:endParaRPr lang="en-US" altLang="zh-TW" dirty="0"/>
          </a:p>
          <a:p>
            <a:pPr algn="just"/>
            <a:r>
              <a:rPr lang="zh-TW" altLang="en-US" dirty="0"/>
              <a:t>This was a result of a general lack of understanding of the value and functionality of security and its importance to the organization as a whole. </a:t>
            </a:r>
            <a:r>
              <a:rPr lang="zh-TW" altLang="en-US" dirty="0">
                <a:solidFill>
                  <a:srgbClr val="FF0000"/>
                </a:solidFill>
              </a:rPr>
              <a:t>In the absence of business-generated goals, the goals of the security organization were developed from the bottom up, which means the technical needs may have been put in front of anything else. </a:t>
            </a:r>
            <a:endParaRPr lang="en-US" altLang="zh-TW" dirty="0">
              <a:solidFill>
                <a:srgbClr val="FF0000"/>
              </a:solidFill>
            </a:endParaRPr>
          </a:p>
          <a:p>
            <a:pPr algn="just"/>
            <a:endParaRPr lang="en-US" altLang="zh-TW" dirty="0"/>
          </a:p>
          <a:p>
            <a:pPr algn="just"/>
            <a:r>
              <a:rPr lang="zh-TW" altLang="en-US" dirty="0">
                <a:solidFill>
                  <a:srgbClr val="00B0F0"/>
                </a:solidFill>
              </a:rPr>
              <a:t>As data breaches have become far more prevalent over time, businesses have started to recognize the need to take security on as a function of not only executive management but also the board of directors.</a:t>
            </a:r>
          </a:p>
          <a:p>
            <a:pPr algn="just"/>
            <a:endParaRPr lang="en-US" altLang="zh-TW" dirty="0"/>
          </a:p>
          <a:p>
            <a:pPr algn="just"/>
            <a:endParaRPr lang="en-US" altLang="zh-TW" dirty="0"/>
          </a:p>
        </p:txBody>
      </p:sp>
      <p:graphicFrame>
        <p:nvGraphicFramePr>
          <p:cNvPr id="4" name="物件 3">
            <a:extLst>
              <a:ext uri="{FF2B5EF4-FFF2-40B4-BE49-F238E27FC236}">
                <a16:creationId xmlns:a16="http://schemas.microsoft.com/office/drawing/2014/main" id="{6D436ADF-2B4E-4B15-B0AC-C18CB88A3E4C}"/>
              </a:ext>
            </a:extLst>
          </p:cNvPr>
          <p:cNvGraphicFramePr>
            <a:graphicFrameLocks noChangeAspect="1"/>
          </p:cNvGraphicFramePr>
          <p:nvPr>
            <p:extLst>
              <p:ext uri="{D42A27DB-BD31-4B8C-83A1-F6EECF244321}">
                <p14:modId xmlns:p14="http://schemas.microsoft.com/office/powerpoint/2010/main" val="3571038816"/>
              </p:ext>
            </p:extLst>
          </p:nvPr>
        </p:nvGraphicFramePr>
        <p:xfrm>
          <a:off x="11303416" y="5936094"/>
          <a:ext cx="888584" cy="921906"/>
        </p:xfrm>
        <a:graphic>
          <a:graphicData uri="http://schemas.openxmlformats.org/presentationml/2006/ole">
            <mc:AlternateContent xmlns:mc="http://schemas.openxmlformats.org/markup-compatibility/2006">
              <mc:Choice xmlns:v="urn:schemas-microsoft-com:vml" Requires="v">
                <p:oleObj spid="_x0000_s21512"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303416" y="5936094"/>
                        <a:ext cx="888584" cy="921906"/>
                      </a:xfrm>
                      <a:prstGeom prst="rect">
                        <a:avLst/>
                      </a:prstGeom>
                    </p:spPr>
                  </p:pic>
                </p:oleObj>
              </mc:Fallback>
            </mc:AlternateContent>
          </a:graphicData>
        </a:graphic>
      </p:graphicFrame>
    </p:spTree>
    <p:extLst>
      <p:ext uri="{BB962C8B-B14F-4D97-AF65-F5344CB8AC3E}">
        <p14:creationId xmlns:p14="http://schemas.microsoft.com/office/powerpoint/2010/main" val="66568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A78AB4-7E3F-43AC-A8E1-BFAB89E82364}"/>
              </a:ext>
            </a:extLst>
          </p:cNvPr>
          <p:cNvSpPr/>
          <p:nvPr/>
        </p:nvSpPr>
        <p:spPr>
          <a:xfrm>
            <a:off x="0" y="474345"/>
            <a:ext cx="12192000" cy="6186309"/>
          </a:xfrm>
          <a:prstGeom prst="rect">
            <a:avLst/>
          </a:prstGeom>
        </p:spPr>
        <p:txBody>
          <a:bodyPr wrap="square">
            <a:spAutoFit/>
          </a:bodyPr>
          <a:lstStyle/>
          <a:p>
            <a:r>
              <a:rPr lang="zh-TW" altLang="en-US" dirty="0"/>
              <a:t>To achieve this top-down defined security architecture, </a:t>
            </a:r>
            <a:r>
              <a:rPr lang="zh-TW" altLang="en-US" dirty="0">
                <a:solidFill>
                  <a:srgbClr val="FF0000"/>
                </a:solidFill>
              </a:rPr>
              <a:t>the business should take advantage of any business road maps or long-term planning already in place</a:t>
            </a:r>
            <a:r>
              <a:rPr lang="zh-TW" altLang="en-US" dirty="0"/>
              <a:t>. They should also make use of trends, whether they are industry trends or intelligence related to threats that may be specific to the business or the vertical industry the business belongs to. </a:t>
            </a:r>
            <a:endParaRPr lang="en-US" altLang="zh-TW" dirty="0"/>
          </a:p>
          <a:p>
            <a:endParaRPr lang="en-US" altLang="zh-TW" dirty="0"/>
          </a:p>
          <a:p>
            <a:r>
              <a:rPr lang="zh-TW" altLang="en-US" dirty="0">
                <a:solidFill>
                  <a:srgbClr val="FF0000"/>
                </a:solidFill>
              </a:rPr>
              <a:t>The most important factor for businesses to consider is how they handle risk</a:t>
            </a:r>
            <a:r>
              <a:rPr lang="zh-TW" altLang="en-US" dirty="0"/>
              <a:t>. Risk is the probability of the actualization of loss or damage resulting from the exploit of a vulnerability. </a:t>
            </a:r>
            <a:endParaRPr lang="en-US" altLang="zh-TW" dirty="0"/>
          </a:p>
          <a:p>
            <a:endParaRPr lang="en-US" altLang="zh-TW" dirty="0"/>
          </a:p>
          <a:p>
            <a:r>
              <a:rPr lang="zh-TW" altLang="en-US" dirty="0">
                <a:solidFill>
                  <a:srgbClr val="00B0F0"/>
                </a:solidFill>
              </a:rPr>
              <a:t>Businesses may have different perspectives on risk, based on how they have identified threats or quantified loss or probability of that loss. </a:t>
            </a:r>
            <a:r>
              <a:rPr lang="zh-TW" altLang="en-US" dirty="0"/>
              <a:t>Overall, the business needs to manage risks to the business, and businesses have become more aware of risks associated with their information resources. </a:t>
            </a:r>
            <a:endParaRPr lang="en-US" altLang="zh-TW" dirty="0"/>
          </a:p>
          <a:p>
            <a:endParaRPr lang="en-US" altLang="zh-TW" dirty="0"/>
          </a:p>
          <a:p>
            <a:r>
              <a:rPr lang="zh-TW" altLang="en-US" dirty="0">
                <a:solidFill>
                  <a:srgbClr val="FF0000"/>
                </a:solidFill>
              </a:rPr>
              <a:t>Once a business has a handle on risk identification and management as well as the planning that would go into risk management, it would be able to generate requirements that should go into a security architecture. </a:t>
            </a:r>
            <a:r>
              <a:rPr lang="zh-TW" altLang="en-US" dirty="0"/>
              <a:t>A business should have a methodology to follow that provides additional guidance. </a:t>
            </a:r>
            <a:endParaRPr lang="en-US" altLang="zh-TW" dirty="0"/>
          </a:p>
          <a:p>
            <a:endParaRPr lang="en-US" altLang="zh-TW" dirty="0"/>
          </a:p>
          <a:p>
            <a:r>
              <a:rPr lang="zh-TW" altLang="en-US" dirty="0">
                <a:solidFill>
                  <a:srgbClr val="FF0000"/>
                </a:solidFill>
              </a:rPr>
              <a:t>This could be handled by adopting a framework to use.</a:t>
            </a:r>
            <a:r>
              <a:rPr lang="zh-TW" altLang="en-US" dirty="0"/>
              <a:t> The National Institute of Standards and Technology (NIST) has a Cybersecurity Framework that has been identified to highlight phases in which a business should consider implementing security controls. The phases or categories identified by NIST are Identify, Protect, Detect, Respond, and Recover. </a:t>
            </a:r>
            <a:endParaRPr lang="en-US" altLang="zh-TW" dirty="0"/>
          </a:p>
          <a:p>
            <a:endParaRPr lang="en-US" altLang="zh-TW" dirty="0"/>
          </a:p>
          <a:p>
            <a:r>
              <a:rPr lang="zh-TW" altLang="en-US" dirty="0"/>
              <a:t>NIST refers to these as the Five Functions, and they are the core of the NIST Cybersecurity Framework. </a:t>
            </a:r>
            <a:r>
              <a:rPr lang="zh-TW" altLang="en-US" dirty="0">
                <a:solidFill>
                  <a:srgbClr val="FF0000"/>
                </a:solidFill>
              </a:rPr>
              <a:t>You can see the Five Functions depicted in Figure 14.9.</a:t>
            </a:r>
            <a:r>
              <a:rPr lang="zh-TW" altLang="en-US" dirty="0"/>
              <a:t> You’ll note that they are in a circle. </a:t>
            </a:r>
            <a:r>
              <a:rPr lang="zh-TW" altLang="en-US" dirty="0">
                <a:solidFill>
                  <a:srgbClr val="00B0F0"/>
                </a:solidFill>
              </a:rPr>
              <a:t>This is because each function has inputs into the next. The cycle also never ends.</a:t>
            </a:r>
          </a:p>
        </p:txBody>
      </p:sp>
      <p:graphicFrame>
        <p:nvGraphicFramePr>
          <p:cNvPr id="3" name="物件 2">
            <a:extLst>
              <a:ext uri="{FF2B5EF4-FFF2-40B4-BE49-F238E27FC236}">
                <a16:creationId xmlns:a16="http://schemas.microsoft.com/office/drawing/2014/main" id="{04937536-6421-4E3B-805A-910C7B5DCD24}"/>
              </a:ext>
            </a:extLst>
          </p:cNvPr>
          <p:cNvGraphicFramePr>
            <a:graphicFrameLocks noChangeAspect="1"/>
          </p:cNvGraphicFramePr>
          <p:nvPr>
            <p:extLst>
              <p:ext uri="{D42A27DB-BD31-4B8C-83A1-F6EECF244321}">
                <p14:modId xmlns:p14="http://schemas.microsoft.com/office/powerpoint/2010/main" val="3947078997"/>
              </p:ext>
            </p:extLst>
          </p:nvPr>
        </p:nvGraphicFramePr>
        <p:xfrm>
          <a:off x="11568242" y="6044961"/>
          <a:ext cx="783652" cy="813039"/>
        </p:xfrm>
        <a:graphic>
          <a:graphicData uri="http://schemas.openxmlformats.org/presentationml/2006/ole">
            <mc:AlternateContent xmlns:mc="http://schemas.openxmlformats.org/markup-compatibility/2006">
              <mc:Choice xmlns:v="urn:schemas-microsoft-com:vml" Requires="v">
                <p:oleObj spid="_x0000_s22536"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568242" y="6044961"/>
                        <a:ext cx="783652" cy="813039"/>
                      </a:xfrm>
                      <a:prstGeom prst="rect">
                        <a:avLst/>
                      </a:prstGeom>
                    </p:spPr>
                  </p:pic>
                </p:oleObj>
              </mc:Fallback>
            </mc:AlternateContent>
          </a:graphicData>
        </a:graphic>
      </p:graphicFrame>
    </p:spTree>
    <p:extLst>
      <p:ext uri="{BB962C8B-B14F-4D97-AF65-F5344CB8AC3E}">
        <p14:creationId xmlns:p14="http://schemas.microsoft.com/office/powerpoint/2010/main" val="3819690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2568A46F-1CE6-4ED0-84F8-7EE658EBC7CD}"/>
              </a:ext>
            </a:extLst>
          </p:cNvPr>
          <p:cNvPicPr>
            <a:picLocks noChangeAspect="1"/>
          </p:cNvPicPr>
          <p:nvPr/>
        </p:nvPicPr>
        <p:blipFill>
          <a:blip r:embed="rId3"/>
          <a:stretch>
            <a:fillRect/>
          </a:stretch>
        </p:blipFill>
        <p:spPr>
          <a:xfrm>
            <a:off x="5142921" y="705800"/>
            <a:ext cx="7049079" cy="5446398"/>
          </a:xfrm>
          <a:prstGeom prst="rect">
            <a:avLst/>
          </a:prstGeom>
        </p:spPr>
      </p:pic>
      <p:sp>
        <p:nvSpPr>
          <p:cNvPr id="3" name="矩形 2">
            <a:extLst>
              <a:ext uri="{FF2B5EF4-FFF2-40B4-BE49-F238E27FC236}">
                <a16:creationId xmlns:a16="http://schemas.microsoft.com/office/drawing/2014/main" id="{C4735D76-D580-40DB-A7AD-FB05DC7FFBA8}"/>
              </a:ext>
            </a:extLst>
          </p:cNvPr>
          <p:cNvSpPr/>
          <p:nvPr/>
        </p:nvSpPr>
        <p:spPr>
          <a:xfrm>
            <a:off x="0" y="1166842"/>
            <a:ext cx="5606321" cy="4524315"/>
          </a:xfrm>
          <a:prstGeom prst="rect">
            <a:avLst/>
          </a:prstGeom>
        </p:spPr>
        <p:txBody>
          <a:bodyPr wrap="square">
            <a:spAutoFit/>
          </a:bodyPr>
          <a:lstStyle/>
          <a:p>
            <a:r>
              <a:rPr lang="zh-TW" altLang="en-US" sz="2400" dirty="0">
                <a:solidFill>
                  <a:srgbClr val="FF0000"/>
                </a:solidFill>
              </a:rPr>
              <a:t>A security control is a means of avoiding, </a:t>
            </a:r>
            <a:r>
              <a:rPr lang="zh-TW" altLang="en-US" sz="2400" dirty="0"/>
              <a:t>detecting, counteracting, or minimizing security risk. </a:t>
            </a:r>
            <a:endParaRPr lang="en-US" altLang="zh-TW" sz="2400" dirty="0"/>
          </a:p>
          <a:p>
            <a:endParaRPr lang="en-US" altLang="zh-TW" sz="2400" dirty="0"/>
          </a:p>
          <a:p>
            <a:r>
              <a:rPr lang="zh-TW" altLang="en-US" sz="2400" dirty="0"/>
              <a:t>Security risks may include firewalls or intrusion detection systems, for example. </a:t>
            </a:r>
            <a:endParaRPr lang="en-US" altLang="zh-TW" sz="2400" dirty="0"/>
          </a:p>
          <a:p>
            <a:endParaRPr lang="en-US" altLang="zh-TW" sz="2400" dirty="0"/>
          </a:p>
          <a:p>
            <a:r>
              <a:rPr lang="zh-TW" altLang="en-US" sz="2400" dirty="0"/>
              <a:t>They may also include door locks or bollards for physical security. </a:t>
            </a:r>
            <a:endParaRPr lang="en-US" altLang="zh-TW" sz="2400" dirty="0"/>
          </a:p>
          <a:p>
            <a:endParaRPr lang="en-US" altLang="zh-TW" sz="2400" dirty="0"/>
          </a:p>
          <a:p>
            <a:r>
              <a:rPr lang="zh-TW" altLang="en-US" sz="2400" dirty="0">
                <a:solidFill>
                  <a:srgbClr val="FF0000"/>
                </a:solidFill>
              </a:rPr>
              <a:t>There are a lot of categories that security controls may fall into. </a:t>
            </a:r>
          </a:p>
        </p:txBody>
      </p:sp>
      <p:sp>
        <p:nvSpPr>
          <p:cNvPr id="4" name="文字方塊 3">
            <a:extLst>
              <a:ext uri="{FF2B5EF4-FFF2-40B4-BE49-F238E27FC236}">
                <a16:creationId xmlns:a16="http://schemas.microsoft.com/office/drawing/2014/main" id="{62A0D273-D442-4D27-8B4D-8DA053A418E0}"/>
              </a:ext>
            </a:extLst>
          </p:cNvPr>
          <p:cNvSpPr txBox="1"/>
          <p:nvPr/>
        </p:nvSpPr>
        <p:spPr>
          <a:xfrm>
            <a:off x="8331430" y="6152198"/>
            <a:ext cx="672059" cy="369332"/>
          </a:xfrm>
          <a:prstGeom prst="rect">
            <a:avLst/>
          </a:prstGeom>
          <a:noFill/>
          <a:ln>
            <a:solidFill>
              <a:schemeClr val="tx1"/>
            </a:solidFill>
          </a:ln>
        </p:spPr>
        <p:txBody>
          <a:bodyPr wrap="square" rtlCol="0">
            <a:spAutoFit/>
          </a:bodyPr>
          <a:lstStyle/>
          <a:p>
            <a:r>
              <a:rPr lang="en-US" altLang="zh-TW" dirty="0"/>
              <a:t>14.9</a:t>
            </a:r>
            <a:endParaRPr lang="zh-TW" altLang="en-US" dirty="0"/>
          </a:p>
        </p:txBody>
      </p:sp>
      <p:graphicFrame>
        <p:nvGraphicFramePr>
          <p:cNvPr id="5" name="物件 4">
            <a:extLst>
              <a:ext uri="{FF2B5EF4-FFF2-40B4-BE49-F238E27FC236}">
                <a16:creationId xmlns:a16="http://schemas.microsoft.com/office/drawing/2014/main" id="{2AD8D666-A1DD-4C5D-AA82-6157E023CB21}"/>
              </a:ext>
            </a:extLst>
          </p:cNvPr>
          <p:cNvGraphicFramePr>
            <a:graphicFrameLocks noChangeAspect="1"/>
          </p:cNvGraphicFramePr>
          <p:nvPr>
            <p:extLst>
              <p:ext uri="{D42A27DB-BD31-4B8C-83A1-F6EECF244321}">
                <p14:modId xmlns:p14="http://schemas.microsoft.com/office/powerpoint/2010/main" val="2187732996"/>
              </p:ext>
            </p:extLst>
          </p:nvPr>
        </p:nvGraphicFramePr>
        <p:xfrm>
          <a:off x="11274530" y="5906125"/>
          <a:ext cx="917470" cy="951875"/>
        </p:xfrm>
        <a:graphic>
          <a:graphicData uri="http://schemas.openxmlformats.org/presentationml/2006/ole">
            <mc:AlternateContent xmlns:mc="http://schemas.openxmlformats.org/markup-compatibility/2006">
              <mc:Choice xmlns:v="urn:schemas-microsoft-com:vml" Requires="v">
                <p:oleObj spid="_x0000_s23559"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274530" y="5906125"/>
                        <a:ext cx="917470" cy="951875"/>
                      </a:xfrm>
                      <a:prstGeom prst="rect">
                        <a:avLst/>
                      </a:prstGeom>
                    </p:spPr>
                  </p:pic>
                </p:oleObj>
              </mc:Fallback>
            </mc:AlternateContent>
          </a:graphicData>
        </a:graphic>
      </p:graphicFrame>
    </p:spTree>
    <p:extLst>
      <p:ext uri="{BB962C8B-B14F-4D97-AF65-F5344CB8AC3E}">
        <p14:creationId xmlns:p14="http://schemas.microsoft.com/office/powerpoint/2010/main" val="214688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C364C-6B95-46C6-992D-14B85CE74278}"/>
              </a:ext>
            </a:extLst>
          </p:cNvPr>
          <p:cNvSpPr/>
          <p:nvPr/>
        </p:nvSpPr>
        <p:spPr>
          <a:xfrm>
            <a:off x="0" y="0"/>
            <a:ext cx="2230482" cy="415498"/>
          </a:xfrm>
          <a:prstGeom prst="rect">
            <a:avLst/>
          </a:prstGeom>
        </p:spPr>
        <p:txBody>
          <a:bodyPr wrap="none">
            <a:spAutoFit/>
          </a:bodyPr>
          <a:lstStyle/>
          <a:p>
            <a:r>
              <a:rPr lang="en-US" altLang="zh-TW" sz="2100" b="1" dirty="0"/>
              <a:t>Data Classification</a:t>
            </a:r>
            <a:endParaRPr lang="zh-TW" altLang="en-US" sz="2100" b="1" dirty="0"/>
          </a:p>
        </p:txBody>
      </p:sp>
      <p:sp>
        <p:nvSpPr>
          <p:cNvPr id="3" name="矩形 2">
            <a:extLst>
              <a:ext uri="{FF2B5EF4-FFF2-40B4-BE49-F238E27FC236}">
                <a16:creationId xmlns:a16="http://schemas.microsoft.com/office/drawing/2014/main" id="{EEBE399B-6B59-451C-AEBF-4276B5D2A9C2}"/>
              </a:ext>
            </a:extLst>
          </p:cNvPr>
          <p:cNvSpPr/>
          <p:nvPr/>
        </p:nvSpPr>
        <p:spPr>
          <a:xfrm>
            <a:off x="1524000" y="1776520"/>
            <a:ext cx="9144000" cy="4524315"/>
          </a:xfrm>
          <a:prstGeom prst="rect">
            <a:avLst/>
          </a:prstGeom>
        </p:spPr>
        <p:txBody>
          <a:bodyPr wrap="square">
            <a:spAutoFit/>
          </a:bodyPr>
          <a:lstStyle/>
          <a:p>
            <a:r>
              <a:rPr lang="zh-TW" altLang="en-US" dirty="0">
                <a:solidFill>
                  <a:srgbClr val="FF0000"/>
                </a:solidFill>
              </a:rPr>
              <a:t>Not all data is created equal. </a:t>
            </a:r>
            <a:r>
              <a:rPr lang="zh-TW" altLang="en-US" dirty="0">
                <a:solidFill>
                  <a:srgbClr val="00B0F0"/>
                </a:solidFill>
              </a:rPr>
              <a:t>Data classification is an important step when organizing security systems and controls. </a:t>
            </a:r>
            <a:endParaRPr lang="en-US" altLang="zh-TW" dirty="0">
              <a:solidFill>
                <a:srgbClr val="00B0F0"/>
              </a:solidFill>
            </a:endParaRPr>
          </a:p>
          <a:p>
            <a:endParaRPr lang="en-US" altLang="zh-TW" dirty="0"/>
          </a:p>
          <a:p>
            <a:r>
              <a:rPr lang="zh-TW" altLang="en-US" dirty="0"/>
              <a:t>Data classification is used to identify and organize information that has similar security control needs. </a:t>
            </a:r>
            <a:endParaRPr lang="en-US" altLang="zh-TW" dirty="0"/>
          </a:p>
          <a:p>
            <a:r>
              <a:rPr lang="zh-TW" altLang="en-US" dirty="0"/>
              <a:t>This allows appropriate access controls to be created. </a:t>
            </a:r>
            <a:endParaRPr lang="en-US" altLang="zh-TW" dirty="0"/>
          </a:p>
          <a:p>
            <a:endParaRPr lang="en-US" altLang="zh-TW" dirty="0"/>
          </a:p>
          <a:p>
            <a:r>
              <a:rPr lang="zh-TW" altLang="en-US" dirty="0"/>
              <a:t>When you start thinking about </a:t>
            </a:r>
            <a:r>
              <a:rPr lang="zh-TW" altLang="en-US" dirty="0">
                <a:solidFill>
                  <a:srgbClr val="FF0000"/>
                </a:solidFill>
              </a:rPr>
              <a:t>security models, </a:t>
            </a:r>
            <a:r>
              <a:rPr lang="zh-TW" altLang="en-US" dirty="0"/>
              <a:t>it is important to consider your data classifications, because security models　are used to </a:t>
            </a:r>
            <a:r>
              <a:rPr lang="zh-TW" altLang="en-US" dirty="0">
                <a:solidFill>
                  <a:srgbClr val="FF0000"/>
                </a:solidFill>
              </a:rPr>
              <a:t>help identify who gets to look at what  data</a:t>
            </a:r>
            <a:r>
              <a:rPr lang="zh-TW" altLang="en-US" dirty="0"/>
              <a:t>.</a:t>
            </a:r>
            <a:endParaRPr lang="en-US" altLang="zh-TW" dirty="0"/>
          </a:p>
          <a:p>
            <a:endParaRPr lang="en-US" altLang="zh-TW" dirty="0"/>
          </a:p>
          <a:p>
            <a:r>
              <a:rPr lang="zh-TW" altLang="en-US" dirty="0">
                <a:solidFill>
                  <a:srgbClr val="FF0000"/>
                </a:solidFill>
              </a:rPr>
              <a:t>You can’t do this without first classifying and organizing your data resources. </a:t>
            </a:r>
            <a:r>
              <a:rPr lang="zh-TW" altLang="en-US" dirty="0"/>
              <a:t>Different organizations will use different types of classification schemes, depending on the data resources in place. This is also something you will hear a lot when it comes to the　government and perhaps especially the military. Table 14.1 lists common classifications in use within the government.</a:t>
            </a:r>
          </a:p>
        </p:txBody>
      </p:sp>
      <p:graphicFrame>
        <p:nvGraphicFramePr>
          <p:cNvPr id="4" name="物件 3">
            <a:extLst>
              <a:ext uri="{FF2B5EF4-FFF2-40B4-BE49-F238E27FC236}">
                <a16:creationId xmlns:a16="http://schemas.microsoft.com/office/drawing/2014/main" id="{1EABFD18-1CCF-4951-A80D-8B176920A78F}"/>
              </a:ext>
            </a:extLst>
          </p:cNvPr>
          <p:cNvGraphicFramePr>
            <a:graphicFrameLocks noChangeAspect="1"/>
          </p:cNvGraphicFramePr>
          <p:nvPr>
            <p:extLst>
              <p:ext uri="{D42A27DB-BD31-4B8C-83A1-F6EECF244321}">
                <p14:modId xmlns:p14="http://schemas.microsoft.com/office/powerpoint/2010/main" val="1367653959"/>
              </p:ext>
            </p:extLst>
          </p:nvPr>
        </p:nvGraphicFramePr>
        <p:xfrm>
          <a:off x="9791700" y="867357"/>
          <a:ext cx="876300" cy="909161"/>
        </p:xfrm>
        <a:graphic>
          <a:graphicData uri="http://schemas.openxmlformats.org/presentationml/2006/ole">
            <mc:AlternateContent xmlns:mc="http://schemas.openxmlformats.org/markup-compatibility/2006">
              <mc:Choice xmlns:v="urn:schemas-microsoft-com:vml" Requires="v">
                <p:oleObj spid="_x0000_s1051"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9791700" y="867357"/>
                        <a:ext cx="876300" cy="909161"/>
                      </a:xfrm>
                      <a:prstGeom prst="rect">
                        <a:avLst/>
                      </a:prstGeom>
                    </p:spPr>
                  </p:pic>
                </p:oleObj>
              </mc:Fallback>
            </mc:AlternateContent>
          </a:graphicData>
        </a:graphic>
      </p:graphicFrame>
    </p:spTree>
    <p:extLst>
      <p:ext uri="{BB962C8B-B14F-4D97-AF65-F5344CB8AC3E}">
        <p14:creationId xmlns:p14="http://schemas.microsoft.com/office/powerpoint/2010/main" val="98941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B9E37E-A8F9-4BF0-9A12-C4DC23E03561}"/>
              </a:ext>
            </a:extLst>
          </p:cNvPr>
          <p:cNvSpPr/>
          <p:nvPr/>
        </p:nvSpPr>
        <p:spPr>
          <a:xfrm>
            <a:off x="0" y="612844"/>
            <a:ext cx="12192000" cy="5632311"/>
          </a:xfrm>
          <a:prstGeom prst="rect">
            <a:avLst/>
          </a:prstGeom>
        </p:spPr>
        <p:txBody>
          <a:bodyPr wrap="square">
            <a:spAutoFit/>
          </a:bodyPr>
          <a:lstStyle/>
          <a:p>
            <a:r>
              <a:rPr lang="zh-TW" altLang="en-US" dirty="0"/>
              <a:t>NIST is not the only player in the space of providing guidance that can be useful in creating a security architecture. There are several others as well. One is the </a:t>
            </a:r>
            <a:r>
              <a:rPr lang="zh-TW" altLang="en-US" dirty="0">
                <a:solidFill>
                  <a:srgbClr val="FF0000"/>
                </a:solidFill>
              </a:rPr>
              <a:t>International Organization for Standardization (ISO)</a:t>
            </a:r>
            <a:r>
              <a:rPr lang="zh-TW" altLang="en-US" dirty="0"/>
              <a:t>. </a:t>
            </a:r>
            <a:endParaRPr lang="en-US" altLang="zh-TW" dirty="0"/>
          </a:p>
          <a:p>
            <a:endParaRPr lang="en-US" altLang="zh-TW" dirty="0"/>
          </a:p>
          <a:p>
            <a:r>
              <a:rPr lang="zh-TW" altLang="en-US" dirty="0"/>
              <a:t>It publishes guidance for information security management systems that is </a:t>
            </a:r>
            <a:r>
              <a:rPr lang="zh-TW" altLang="en-US" dirty="0">
                <a:solidFill>
                  <a:srgbClr val="FF0000"/>
                </a:solidFill>
              </a:rPr>
              <a:t>called ISO 27001 (sometimes referred to as ISO/IEC 27001).</a:t>
            </a:r>
          </a:p>
          <a:p>
            <a:endParaRPr lang="en-US" altLang="zh-TW" dirty="0"/>
          </a:p>
          <a:p>
            <a:r>
              <a:rPr lang="zh-TW" altLang="en-US" dirty="0"/>
              <a:t>It provides another way to think about implementing information security systems</a:t>
            </a:r>
            <a:r>
              <a:rPr lang="zh-TW" altLang="en-US" dirty="0">
                <a:solidFill>
                  <a:srgbClr val="FF0000"/>
                </a:solidFill>
              </a:rPr>
              <a:t>. ISO 27001 has a simpler cycle than NIST provides with its Cybersecurity Framework</a:t>
            </a:r>
            <a:r>
              <a:rPr lang="zh-TW" altLang="en-US" dirty="0"/>
              <a:t>. The cycle for ISO 27001 calls for the following</a:t>
            </a:r>
            <a:r>
              <a:rPr lang="zh-TW" altLang="en-US" dirty="0">
                <a:solidFill>
                  <a:srgbClr val="00B0F0"/>
                </a:solidFill>
              </a:rPr>
              <a:t>: Plan, Do, Check, and Act. </a:t>
            </a:r>
            <a:endParaRPr lang="en-US" altLang="zh-TW" dirty="0">
              <a:solidFill>
                <a:srgbClr val="00B0F0"/>
              </a:solidFill>
            </a:endParaRPr>
          </a:p>
          <a:p>
            <a:endParaRPr lang="en-US" altLang="zh-TW" dirty="0"/>
          </a:p>
          <a:p>
            <a:r>
              <a:rPr lang="zh-TW" altLang="en-US" dirty="0"/>
              <a:t>These are all pretty selfexplanatory, except perhaps Act, which is about addressing anything that may come out of the Check phase, which could include implementing preventive or corrective actions resulting from an audit. </a:t>
            </a:r>
            <a:endParaRPr lang="en-US" altLang="zh-TW" dirty="0"/>
          </a:p>
          <a:p>
            <a:endParaRPr lang="en-US" altLang="zh-TW" dirty="0"/>
          </a:p>
          <a:p>
            <a:r>
              <a:rPr lang="zh-TW" altLang="en-US" dirty="0"/>
              <a:t>One last way to think about implementing information security controls is through the attack life cycle. The attack life cycle is thought to be the set of steps an attacker would take to compromise your organization. You can see the attack life cycle in </a:t>
            </a:r>
            <a:r>
              <a:rPr lang="zh-TW" altLang="en-US" dirty="0">
                <a:solidFill>
                  <a:srgbClr val="FF0000"/>
                </a:solidFill>
              </a:rPr>
              <a:t>Figure 14.10. </a:t>
            </a:r>
            <a:endParaRPr lang="en-US" altLang="zh-TW" dirty="0">
              <a:solidFill>
                <a:srgbClr val="FF0000"/>
              </a:solidFill>
            </a:endParaRPr>
          </a:p>
          <a:p>
            <a:endParaRPr lang="en-US" altLang="zh-TW" dirty="0"/>
          </a:p>
          <a:p>
            <a:r>
              <a:rPr lang="zh-TW" altLang="en-US" dirty="0"/>
              <a:t>The </a:t>
            </a:r>
            <a:r>
              <a:rPr lang="zh-TW" altLang="en-US" dirty="0">
                <a:solidFill>
                  <a:srgbClr val="FF0000"/>
                </a:solidFill>
              </a:rPr>
              <a:t>attack life cycle </a:t>
            </a:r>
            <a:r>
              <a:rPr lang="zh-TW" altLang="en-US" dirty="0"/>
              <a:t>is a concept developed by Mandiant Consulting to not only help guide its incident response capabilities but </a:t>
            </a:r>
            <a:r>
              <a:rPr lang="zh-TW" altLang="en-US" dirty="0">
                <a:solidFill>
                  <a:srgbClr val="00B0F0"/>
                </a:solidFill>
              </a:rPr>
              <a:t>also to inform companies about steps the adversary will take so the organization may be able to better detect what is happening and, as a result, identify the severity of the detected incident</a:t>
            </a:r>
            <a:r>
              <a:rPr lang="zh-TW" altLang="en-US" dirty="0"/>
              <a:t>. An event indicating initial recon would be far less severe than an event indicating data exfiltration (mission complete).</a:t>
            </a:r>
          </a:p>
        </p:txBody>
      </p:sp>
      <p:graphicFrame>
        <p:nvGraphicFramePr>
          <p:cNvPr id="3" name="物件 2">
            <a:extLst>
              <a:ext uri="{FF2B5EF4-FFF2-40B4-BE49-F238E27FC236}">
                <a16:creationId xmlns:a16="http://schemas.microsoft.com/office/drawing/2014/main" id="{BDADE241-29AF-4529-B832-CF9C9F6B01AD}"/>
              </a:ext>
            </a:extLst>
          </p:cNvPr>
          <p:cNvGraphicFramePr>
            <a:graphicFrameLocks noChangeAspect="1"/>
          </p:cNvGraphicFramePr>
          <p:nvPr>
            <p:extLst>
              <p:ext uri="{D42A27DB-BD31-4B8C-83A1-F6EECF244321}">
                <p14:modId xmlns:p14="http://schemas.microsoft.com/office/powerpoint/2010/main" val="1815285474"/>
              </p:ext>
            </p:extLst>
          </p:nvPr>
        </p:nvGraphicFramePr>
        <p:xfrm>
          <a:off x="11237649" y="5996065"/>
          <a:ext cx="954351" cy="990139"/>
        </p:xfrm>
        <a:graphic>
          <a:graphicData uri="http://schemas.openxmlformats.org/presentationml/2006/ole">
            <mc:AlternateContent xmlns:mc="http://schemas.openxmlformats.org/markup-compatibility/2006">
              <mc:Choice xmlns:v="urn:schemas-microsoft-com:vml" Requires="v">
                <p:oleObj spid="_x0000_s24581"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37649" y="5996065"/>
                        <a:ext cx="954351" cy="990139"/>
                      </a:xfrm>
                      <a:prstGeom prst="rect">
                        <a:avLst/>
                      </a:prstGeom>
                    </p:spPr>
                  </p:pic>
                </p:oleObj>
              </mc:Fallback>
            </mc:AlternateContent>
          </a:graphicData>
        </a:graphic>
      </p:graphicFrame>
    </p:spTree>
    <p:extLst>
      <p:ext uri="{BB962C8B-B14F-4D97-AF65-F5344CB8AC3E}">
        <p14:creationId xmlns:p14="http://schemas.microsoft.com/office/powerpoint/2010/main" val="157249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DA81DA6D-0AFB-481C-900D-65C8D247A2E3}"/>
              </a:ext>
            </a:extLst>
          </p:cNvPr>
          <p:cNvPicPr>
            <a:picLocks noChangeAspect="1"/>
          </p:cNvPicPr>
          <p:nvPr/>
        </p:nvPicPr>
        <p:blipFill>
          <a:blip r:embed="rId3"/>
          <a:stretch>
            <a:fillRect/>
          </a:stretch>
        </p:blipFill>
        <p:spPr>
          <a:xfrm>
            <a:off x="2615291" y="0"/>
            <a:ext cx="9576709" cy="3429000"/>
          </a:xfrm>
          <a:prstGeom prst="rect">
            <a:avLst/>
          </a:prstGeom>
        </p:spPr>
      </p:pic>
      <p:sp>
        <p:nvSpPr>
          <p:cNvPr id="3" name="矩形 2">
            <a:extLst>
              <a:ext uri="{FF2B5EF4-FFF2-40B4-BE49-F238E27FC236}">
                <a16:creationId xmlns:a16="http://schemas.microsoft.com/office/drawing/2014/main" id="{1C8C4736-5C0C-41D8-85C0-CCCF48FDE85A}"/>
              </a:ext>
            </a:extLst>
          </p:cNvPr>
          <p:cNvSpPr/>
          <p:nvPr/>
        </p:nvSpPr>
        <p:spPr>
          <a:xfrm>
            <a:off x="0" y="4180344"/>
            <a:ext cx="11542427" cy="2677656"/>
          </a:xfrm>
          <a:prstGeom prst="rect">
            <a:avLst/>
          </a:prstGeom>
        </p:spPr>
        <p:txBody>
          <a:bodyPr wrap="square">
            <a:spAutoFit/>
          </a:bodyPr>
          <a:lstStyle/>
          <a:p>
            <a:r>
              <a:rPr lang="en-US" altLang="zh-TW" sz="2400" dirty="0"/>
              <a:t>Businesses looking to implement a </a:t>
            </a:r>
            <a:r>
              <a:rPr lang="en-US" altLang="zh-TW" sz="2400" dirty="0">
                <a:solidFill>
                  <a:srgbClr val="FF0000"/>
                </a:solidFill>
              </a:rPr>
              <a:t>security architecture may consider implementing controls</a:t>
            </a:r>
            <a:r>
              <a:rPr lang="en-US" altLang="zh-TW" sz="2400" dirty="0"/>
              <a:t> to address each of the phases in the attack life cycle. </a:t>
            </a:r>
            <a:r>
              <a:rPr lang="en-US" altLang="zh-TW" sz="2400" dirty="0">
                <a:solidFill>
                  <a:srgbClr val="00B0F0"/>
                </a:solidFill>
              </a:rPr>
              <a:t>They will want to protect against but also detect initial recon as well as initial compromise. </a:t>
            </a:r>
          </a:p>
          <a:p>
            <a:endParaRPr lang="en-US" altLang="zh-TW" sz="2400" dirty="0"/>
          </a:p>
          <a:p>
            <a:r>
              <a:rPr lang="en-US" altLang="zh-TW" sz="2400" dirty="0"/>
              <a:t>Some companies may stop here, assuming they will prevent or catch everything. Since the most important actions come later in the attack life cycle, </a:t>
            </a:r>
            <a:r>
              <a:rPr lang="en-US" altLang="zh-TW" sz="2400" dirty="0">
                <a:solidFill>
                  <a:srgbClr val="FF0000"/>
                </a:solidFill>
              </a:rPr>
              <a:t>it’s important to be able to manage anything happening there as well.</a:t>
            </a:r>
            <a:endParaRPr lang="zh-TW" altLang="en-US" sz="2400" dirty="0">
              <a:solidFill>
                <a:srgbClr val="FF0000"/>
              </a:solidFill>
            </a:endParaRPr>
          </a:p>
        </p:txBody>
      </p:sp>
      <p:sp>
        <p:nvSpPr>
          <p:cNvPr id="4" name="文字方塊 3">
            <a:extLst>
              <a:ext uri="{FF2B5EF4-FFF2-40B4-BE49-F238E27FC236}">
                <a16:creationId xmlns:a16="http://schemas.microsoft.com/office/drawing/2014/main" id="{94DBB65C-B1B4-4D9F-BE1C-2BE15CBC6FEC}"/>
              </a:ext>
            </a:extLst>
          </p:cNvPr>
          <p:cNvSpPr txBox="1"/>
          <p:nvPr/>
        </p:nvSpPr>
        <p:spPr>
          <a:xfrm>
            <a:off x="9638676" y="3565030"/>
            <a:ext cx="1903751" cy="461665"/>
          </a:xfrm>
          <a:prstGeom prst="rect">
            <a:avLst/>
          </a:prstGeom>
          <a:noFill/>
          <a:ln>
            <a:solidFill>
              <a:schemeClr val="tx1"/>
            </a:solidFill>
          </a:ln>
        </p:spPr>
        <p:txBody>
          <a:bodyPr wrap="square" rtlCol="0">
            <a:spAutoFit/>
          </a:bodyPr>
          <a:lstStyle/>
          <a:p>
            <a:pPr algn="ctr"/>
            <a:r>
              <a:rPr lang="en-US" altLang="zh-TW" sz="2400" dirty="0"/>
              <a:t>14.10</a:t>
            </a:r>
            <a:endParaRPr lang="zh-TW" altLang="en-US" sz="2400" dirty="0"/>
          </a:p>
        </p:txBody>
      </p:sp>
      <p:graphicFrame>
        <p:nvGraphicFramePr>
          <p:cNvPr id="5" name="物件 4">
            <a:extLst>
              <a:ext uri="{FF2B5EF4-FFF2-40B4-BE49-F238E27FC236}">
                <a16:creationId xmlns:a16="http://schemas.microsoft.com/office/drawing/2014/main" id="{933BD584-E7DD-4607-8162-8BCA70463ECA}"/>
              </a:ext>
            </a:extLst>
          </p:cNvPr>
          <p:cNvGraphicFramePr>
            <a:graphicFrameLocks noChangeAspect="1"/>
          </p:cNvGraphicFramePr>
          <p:nvPr>
            <p:extLst>
              <p:ext uri="{D42A27DB-BD31-4B8C-83A1-F6EECF244321}">
                <p14:modId xmlns:p14="http://schemas.microsoft.com/office/powerpoint/2010/main" val="1244014636"/>
              </p:ext>
            </p:extLst>
          </p:nvPr>
        </p:nvGraphicFramePr>
        <p:xfrm>
          <a:off x="11018603" y="5640601"/>
          <a:ext cx="1173397" cy="1217399"/>
        </p:xfrm>
        <a:graphic>
          <a:graphicData uri="http://schemas.openxmlformats.org/presentationml/2006/ole">
            <mc:AlternateContent xmlns:mc="http://schemas.openxmlformats.org/markup-compatibility/2006">
              <mc:Choice xmlns:v="urn:schemas-microsoft-com:vml" Requires="v">
                <p:oleObj spid="_x0000_s25605"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018603" y="5640601"/>
                        <a:ext cx="1173397" cy="1217399"/>
                      </a:xfrm>
                      <a:prstGeom prst="rect">
                        <a:avLst/>
                      </a:prstGeom>
                    </p:spPr>
                  </p:pic>
                </p:oleObj>
              </mc:Fallback>
            </mc:AlternateContent>
          </a:graphicData>
        </a:graphic>
      </p:graphicFrame>
    </p:spTree>
    <p:extLst>
      <p:ext uri="{BB962C8B-B14F-4D97-AF65-F5344CB8AC3E}">
        <p14:creationId xmlns:p14="http://schemas.microsoft.com/office/powerpoint/2010/main" val="75374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27539F-5155-48C1-A36C-54C581EC7838}"/>
              </a:ext>
            </a:extLst>
          </p:cNvPr>
          <p:cNvSpPr/>
          <p:nvPr/>
        </p:nvSpPr>
        <p:spPr>
          <a:xfrm>
            <a:off x="0" y="0"/>
            <a:ext cx="3176337" cy="646331"/>
          </a:xfrm>
          <a:prstGeom prst="rect">
            <a:avLst/>
          </a:prstGeom>
        </p:spPr>
        <p:txBody>
          <a:bodyPr wrap="square">
            <a:spAutoFit/>
          </a:bodyPr>
          <a:lstStyle/>
          <a:p>
            <a:r>
              <a:rPr lang="en-US" altLang="zh-TW" sz="3600" b="1" dirty="0"/>
              <a:t>Summary</a:t>
            </a:r>
            <a:r>
              <a:rPr lang="en-US" altLang="zh-TW" sz="3600" dirty="0"/>
              <a:t> </a:t>
            </a:r>
            <a:endParaRPr lang="zh-TW" altLang="en-US" sz="3600" dirty="0"/>
          </a:p>
        </p:txBody>
      </p:sp>
      <p:sp>
        <p:nvSpPr>
          <p:cNvPr id="3" name="矩形 2">
            <a:extLst>
              <a:ext uri="{FF2B5EF4-FFF2-40B4-BE49-F238E27FC236}">
                <a16:creationId xmlns:a16="http://schemas.microsoft.com/office/drawing/2014/main" id="{7E959095-880B-4249-AF49-8A85B1CC8334}"/>
              </a:ext>
            </a:extLst>
          </p:cNvPr>
          <p:cNvSpPr/>
          <p:nvPr/>
        </p:nvSpPr>
        <p:spPr>
          <a:xfrm>
            <a:off x="0" y="946216"/>
            <a:ext cx="12192000" cy="5355312"/>
          </a:xfrm>
          <a:prstGeom prst="rect">
            <a:avLst/>
          </a:prstGeom>
        </p:spPr>
        <p:txBody>
          <a:bodyPr wrap="square">
            <a:spAutoFit/>
          </a:bodyPr>
          <a:lstStyle/>
          <a:p>
            <a:pPr algn="just"/>
            <a:r>
              <a:rPr lang="zh-TW" altLang="en-US" dirty="0">
                <a:solidFill>
                  <a:srgbClr val="FF0000"/>
                </a:solidFill>
              </a:rPr>
              <a:t>Data classification is an essential activity. </a:t>
            </a:r>
            <a:r>
              <a:rPr lang="zh-TW" altLang="en-US" dirty="0"/>
              <a:t>It helps to identify all data resources as well as prioritize their sensitivity or importance. This action is needed in order to implement a security model. </a:t>
            </a:r>
            <a:endParaRPr lang="en-US" altLang="zh-TW" dirty="0"/>
          </a:p>
          <a:p>
            <a:pPr algn="just"/>
            <a:endParaRPr lang="en-US" altLang="zh-TW" dirty="0"/>
          </a:p>
          <a:p>
            <a:pPr algn="just"/>
            <a:r>
              <a:rPr lang="zh-TW" altLang="en-US" dirty="0"/>
              <a:t>You would be unable to implement Biba, for instance, </a:t>
            </a:r>
            <a:r>
              <a:rPr lang="zh-TW" altLang="en-US" dirty="0">
                <a:solidFill>
                  <a:srgbClr val="FF0000"/>
                </a:solidFill>
              </a:rPr>
              <a:t>if you didn’t know sensitivity or priority, since Biba needs to know who can read up and who can write down. The Biba security model is about data integrity. The same is true for the Clark-Wilson integrity model. </a:t>
            </a:r>
            <a:endParaRPr lang="en-US" altLang="zh-TW" dirty="0">
              <a:solidFill>
                <a:srgbClr val="FF0000"/>
              </a:solidFill>
            </a:endParaRPr>
          </a:p>
          <a:p>
            <a:pPr algn="just"/>
            <a:endParaRPr lang="en-US" altLang="zh-TW" dirty="0"/>
          </a:p>
          <a:p>
            <a:pPr algn="just"/>
            <a:r>
              <a:rPr lang="zh-TW" altLang="en-US" dirty="0"/>
              <a:t>Other models, like the Bell-LaPadula model, aren’t as concerned with integrity as they are with confidentiality. </a:t>
            </a:r>
            <a:r>
              <a:rPr lang="zh-TW" altLang="en-US" dirty="0">
                <a:solidFill>
                  <a:srgbClr val="FF0000"/>
                </a:solidFill>
              </a:rPr>
              <a:t>Integrity ensures that data isn’t altered or corrupted by unauthorized users.</a:t>
            </a:r>
            <a:r>
              <a:rPr lang="zh-TW" altLang="en-US" dirty="0">
                <a:solidFill>
                  <a:srgbClr val="00B0F0"/>
                </a:solidFill>
              </a:rPr>
              <a:t> Confidentiality ensures that data isn’t seen by those who are not authorized. </a:t>
            </a:r>
            <a:r>
              <a:rPr lang="zh-TW" altLang="en-US" dirty="0"/>
              <a:t>Security models are necessary for implementing mandatory access controls. Applications are designed. As a result, they generally follow known architecture or design patterns. </a:t>
            </a:r>
            <a:endParaRPr lang="en-US" altLang="zh-TW" dirty="0"/>
          </a:p>
          <a:p>
            <a:pPr algn="just"/>
            <a:endParaRPr lang="en-US" altLang="zh-TW" dirty="0"/>
          </a:p>
          <a:p>
            <a:pPr algn="just"/>
            <a:r>
              <a:rPr lang="zh-TW" altLang="en-US" dirty="0"/>
              <a:t>Native applications that are stand-alone have no external architecture but may have an internal architecture. This means, since they are stand-alone, they don’t rely on other systems or services. A common application architecture, though, is the n-tier, or multitier, architecture. </a:t>
            </a:r>
            <a:endParaRPr lang="en-US" altLang="zh-TW" dirty="0"/>
          </a:p>
          <a:p>
            <a:pPr algn="just"/>
            <a:endParaRPr lang="en-US" altLang="zh-TW" dirty="0"/>
          </a:p>
          <a:p>
            <a:pPr algn="just"/>
            <a:r>
              <a:rPr lang="zh-TW" altLang="en-US" dirty="0"/>
              <a:t>The multitier architecture is composed of the Presentation, Application, Business Logic, and Data Access layers. Sometimes the Application and Business Logic layers are consolidated to just handle logic for the application, based on business requirements. This would be a three-tier application. This is an implementation of a MVC application design.</a:t>
            </a:r>
          </a:p>
        </p:txBody>
      </p:sp>
      <p:graphicFrame>
        <p:nvGraphicFramePr>
          <p:cNvPr id="4" name="物件 3">
            <a:extLst>
              <a:ext uri="{FF2B5EF4-FFF2-40B4-BE49-F238E27FC236}">
                <a16:creationId xmlns:a16="http://schemas.microsoft.com/office/drawing/2014/main" id="{E4989393-9DCB-4D5A-A4E2-256EC9C67CAC}"/>
              </a:ext>
            </a:extLst>
          </p:cNvPr>
          <p:cNvGraphicFramePr>
            <a:graphicFrameLocks noChangeAspect="1"/>
          </p:cNvGraphicFramePr>
          <p:nvPr>
            <p:extLst>
              <p:ext uri="{D42A27DB-BD31-4B8C-83A1-F6EECF244321}">
                <p14:modId xmlns:p14="http://schemas.microsoft.com/office/powerpoint/2010/main" val="2311458728"/>
              </p:ext>
            </p:extLst>
          </p:nvPr>
        </p:nvGraphicFramePr>
        <p:xfrm>
          <a:off x="11258446" y="5911784"/>
          <a:ext cx="933554" cy="968562"/>
        </p:xfrm>
        <a:graphic>
          <a:graphicData uri="http://schemas.openxmlformats.org/presentationml/2006/ole">
            <mc:AlternateContent xmlns:mc="http://schemas.openxmlformats.org/markup-compatibility/2006">
              <mc:Choice xmlns:v="urn:schemas-microsoft-com:vml" Requires="v">
                <p:oleObj spid="_x0000_s26629"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58446" y="5911784"/>
                        <a:ext cx="933554" cy="968562"/>
                      </a:xfrm>
                      <a:prstGeom prst="rect">
                        <a:avLst/>
                      </a:prstGeom>
                    </p:spPr>
                  </p:pic>
                </p:oleObj>
              </mc:Fallback>
            </mc:AlternateContent>
          </a:graphicData>
        </a:graphic>
      </p:graphicFrame>
    </p:spTree>
    <p:extLst>
      <p:ext uri="{BB962C8B-B14F-4D97-AF65-F5344CB8AC3E}">
        <p14:creationId xmlns:p14="http://schemas.microsoft.com/office/powerpoint/2010/main" val="4093233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E4C852D-7038-4A2B-8F79-098BA3C86D78}"/>
              </a:ext>
            </a:extLst>
          </p:cNvPr>
          <p:cNvSpPr/>
          <p:nvPr/>
        </p:nvSpPr>
        <p:spPr>
          <a:xfrm>
            <a:off x="0" y="0"/>
            <a:ext cx="12192000" cy="6740307"/>
          </a:xfrm>
          <a:prstGeom prst="rect">
            <a:avLst/>
          </a:prstGeom>
        </p:spPr>
        <p:txBody>
          <a:bodyPr wrap="square">
            <a:spAutoFit/>
          </a:bodyPr>
          <a:lstStyle/>
          <a:p>
            <a:pPr algn="just"/>
            <a:r>
              <a:rPr lang="zh-TW" altLang="en-US" dirty="0"/>
              <a:t>Web applications will generally use a multitier architecture. The browser is the presentation layer (view). There is likely an application server, whether it’s running Java .</a:t>
            </a:r>
            <a:endParaRPr lang="en-US" altLang="zh-TW" dirty="0"/>
          </a:p>
          <a:p>
            <a:pPr algn="just"/>
            <a:endParaRPr lang="en-US" altLang="zh-TW" dirty="0"/>
          </a:p>
          <a:p>
            <a:pPr algn="just"/>
            <a:r>
              <a:rPr lang="zh-TW" altLang="en-US" dirty="0"/>
              <a:t>NET, PHP, or some other language, that handles business and application logic (controller). Finally, there is probably a data store, perhaps in the form of a database, that is the dataaccess layer (model). </a:t>
            </a:r>
            <a:endParaRPr lang="en-US" altLang="zh-TW" dirty="0"/>
          </a:p>
          <a:p>
            <a:pPr algn="just"/>
            <a:endParaRPr lang="en-US" altLang="zh-TW" dirty="0"/>
          </a:p>
          <a:p>
            <a:pPr algn="just"/>
            <a:r>
              <a:rPr lang="zh-TW" altLang="en-US" dirty="0">
                <a:solidFill>
                  <a:srgbClr val="FF0000"/>
                </a:solidFill>
              </a:rPr>
              <a:t>Modern applications are still using multitier architectures, but they are also often broken up into functions or services. </a:t>
            </a:r>
            <a:r>
              <a:rPr lang="zh-TW" altLang="en-US" dirty="0"/>
              <a:t>When an application is viewed or designed this way, it is said to have a service-oriented architecture (SOA). </a:t>
            </a:r>
            <a:endParaRPr lang="en-US" altLang="zh-TW" dirty="0"/>
          </a:p>
          <a:p>
            <a:pPr algn="just"/>
            <a:endParaRPr lang="en-US" altLang="zh-TW" dirty="0"/>
          </a:p>
          <a:p>
            <a:pPr algn="just"/>
            <a:r>
              <a:rPr lang="zh-TW" altLang="en-US" dirty="0">
                <a:solidFill>
                  <a:srgbClr val="00B0F0"/>
                </a:solidFill>
              </a:rPr>
              <a:t>This means the overall application is broken up into services and the services interact with one another. </a:t>
            </a:r>
            <a:endParaRPr lang="en-US" altLang="zh-TW" dirty="0">
              <a:solidFill>
                <a:srgbClr val="00B0F0"/>
              </a:solidFill>
            </a:endParaRPr>
          </a:p>
          <a:p>
            <a:pPr algn="just"/>
            <a:endParaRPr lang="en-US" altLang="zh-TW" dirty="0"/>
          </a:p>
          <a:p>
            <a:pPr algn="just"/>
            <a:r>
              <a:rPr lang="zh-TW" altLang="en-US" dirty="0">
                <a:solidFill>
                  <a:srgbClr val="FF0000"/>
                </a:solidFill>
              </a:rPr>
              <a:t>It provides modularity</a:t>
            </a:r>
            <a:r>
              <a:rPr lang="zh-TW" altLang="en-US" dirty="0"/>
              <a:t> so any service can be replaced with another service with the same input/output specifications without altering the rest of the application. </a:t>
            </a:r>
            <a:r>
              <a:rPr lang="zh-TW" altLang="en-US" dirty="0">
                <a:solidFill>
                  <a:srgbClr val="FF0000"/>
                </a:solidFill>
              </a:rPr>
              <a:t>Recently, this approach has been adapted into a microservice architecture. </a:t>
            </a:r>
            <a:r>
              <a:rPr lang="zh-TW" altLang="en-US" dirty="0"/>
              <a:t>Microservices are further enabled through the use of containers like Docker or Kubernetes. Sometimes, these containers are implemented through the use of a cloud provider. </a:t>
            </a:r>
            <a:endParaRPr lang="en-US" altLang="zh-TW" dirty="0"/>
          </a:p>
          <a:p>
            <a:pPr algn="just"/>
            <a:endParaRPr lang="en-US" altLang="zh-TW" dirty="0"/>
          </a:p>
          <a:p>
            <a:pPr algn="just"/>
            <a:r>
              <a:rPr lang="zh-TW" altLang="en-US" dirty="0">
                <a:solidFill>
                  <a:srgbClr val="FF0000"/>
                </a:solidFill>
              </a:rPr>
              <a:t>Traditional application architectures can also be implemented using a cloud provider, </a:t>
            </a:r>
            <a:r>
              <a:rPr lang="zh-TW" altLang="en-US" dirty="0"/>
              <a:t>and you could end up with a hybrid approach where pieces of your application are on your premises while others are implemented using a cloud provider. </a:t>
            </a:r>
            <a:endParaRPr lang="en-US" altLang="zh-TW" dirty="0"/>
          </a:p>
          <a:p>
            <a:pPr algn="just"/>
            <a:endParaRPr lang="en-US" altLang="zh-TW" dirty="0"/>
          </a:p>
          <a:p>
            <a:pPr algn="just"/>
            <a:r>
              <a:rPr lang="zh-TW" altLang="en-US" dirty="0"/>
              <a:t>Cloud providers are also beginning to expose application developers to new ways of considering their application design. </a:t>
            </a:r>
            <a:endParaRPr lang="en-US" altLang="zh-TW" dirty="0"/>
          </a:p>
          <a:p>
            <a:pPr algn="just"/>
            <a:endParaRPr lang="en-US" altLang="zh-TW" dirty="0"/>
          </a:p>
          <a:p>
            <a:pPr algn="just"/>
            <a:r>
              <a:rPr lang="zh-TW" altLang="en-US" dirty="0">
                <a:solidFill>
                  <a:srgbClr val="00B0F0"/>
                </a:solidFill>
              </a:rPr>
              <a:t>This includes such things as serverless functions.</a:t>
            </a:r>
            <a:r>
              <a:rPr lang="zh-TW" altLang="en-US" dirty="0"/>
              <a:t> The functions are connected in order to create the overall application, but there is no server underneath that an attacker could gain access to. </a:t>
            </a:r>
            <a:r>
              <a:rPr lang="zh-TW" altLang="en-US" dirty="0">
                <a:solidFill>
                  <a:srgbClr val="FF0000"/>
                </a:solidFill>
              </a:rPr>
              <a:t>Similarly, the use of containers has sometimes led to automated infrastructure, so containers and virtual machines are built up and torn down on demand. </a:t>
            </a:r>
          </a:p>
        </p:txBody>
      </p:sp>
      <p:graphicFrame>
        <p:nvGraphicFramePr>
          <p:cNvPr id="4" name="物件 3">
            <a:extLst>
              <a:ext uri="{FF2B5EF4-FFF2-40B4-BE49-F238E27FC236}">
                <a16:creationId xmlns:a16="http://schemas.microsoft.com/office/drawing/2014/main" id="{6165D51D-3732-47DF-9CCC-131F07B7DEDC}"/>
              </a:ext>
            </a:extLst>
          </p:cNvPr>
          <p:cNvGraphicFramePr>
            <a:graphicFrameLocks noChangeAspect="1"/>
          </p:cNvGraphicFramePr>
          <p:nvPr>
            <p:extLst>
              <p:ext uri="{D42A27DB-BD31-4B8C-83A1-F6EECF244321}">
                <p14:modId xmlns:p14="http://schemas.microsoft.com/office/powerpoint/2010/main" val="2263629568"/>
              </p:ext>
            </p:extLst>
          </p:nvPr>
        </p:nvGraphicFramePr>
        <p:xfrm>
          <a:off x="11198485" y="4842786"/>
          <a:ext cx="993515" cy="1030772"/>
        </p:xfrm>
        <a:graphic>
          <a:graphicData uri="http://schemas.openxmlformats.org/presentationml/2006/ole">
            <mc:AlternateContent xmlns:mc="http://schemas.openxmlformats.org/markup-compatibility/2006">
              <mc:Choice xmlns:v="urn:schemas-microsoft-com:vml" Requires="v">
                <p:oleObj spid="_x0000_s27652"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198485" y="4842786"/>
                        <a:ext cx="993515" cy="1030772"/>
                      </a:xfrm>
                      <a:prstGeom prst="rect">
                        <a:avLst/>
                      </a:prstGeom>
                    </p:spPr>
                  </p:pic>
                </p:oleObj>
              </mc:Fallback>
            </mc:AlternateContent>
          </a:graphicData>
        </a:graphic>
      </p:graphicFrame>
    </p:spTree>
    <p:extLst>
      <p:ext uri="{BB962C8B-B14F-4D97-AF65-F5344CB8AC3E}">
        <p14:creationId xmlns:p14="http://schemas.microsoft.com/office/powerpoint/2010/main" val="61703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9C259D-C6D9-43A9-8321-68E5E86E4C89}"/>
              </a:ext>
            </a:extLst>
          </p:cNvPr>
          <p:cNvSpPr/>
          <p:nvPr/>
        </p:nvSpPr>
        <p:spPr>
          <a:xfrm>
            <a:off x="0" y="0"/>
            <a:ext cx="12192000" cy="6186309"/>
          </a:xfrm>
          <a:prstGeom prst="rect">
            <a:avLst/>
          </a:prstGeom>
        </p:spPr>
        <p:txBody>
          <a:bodyPr wrap="square">
            <a:spAutoFit/>
          </a:bodyPr>
          <a:lstStyle/>
          <a:p>
            <a:r>
              <a:rPr lang="zh-TW" altLang="en-US" dirty="0"/>
              <a:t>An attacker who gained access to such an environment might have to keep starting over when the system they had access to suddenly went away, including any files that had been put in place by the attacker. </a:t>
            </a:r>
            <a:endParaRPr lang="en-US" altLang="zh-TW" dirty="0"/>
          </a:p>
          <a:p>
            <a:endParaRPr lang="en-US" altLang="zh-TW" dirty="0"/>
          </a:p>
          <a:p>
            <a:r>
              <a:rPr lang="zh-TW" altLang="en-US" dirty="0"/>
              <a:t>Often, </a:t>
            </a:r>
            <a:r>
              <a:rPr lang="zh-TW" altLang="en-US" dirty="0">
                <a:solidFill>
                  <a:srgbClr val="FF0000"/>
                </a:solidFill>
              </a:rPr>
              <a:t>applications need to store data. It may be temporary data or it may be persistent data.</a:t>
            </a:r>
            <a:r>
              <a:rPr lang="zh-TW" altLang="en-US" dirty="0"/>
              <a:t> Traditionally, application data has been stored in a relational database accessed using SQL. </a:t>
            </a:r>
            <a:endParaRPr lang="en-US" altLang="zh-TW" dirty="0"/>
          </a:p>
          <a:p>
            <a:endParaRPr lang="en-US" altLang="zh-TW" dirty="0"/>
          </a:p>
          <a:p>
            <a:r>
              <a:rPr lang="zh-TW" altLang="en-US" dirty="0">
                <a:solidFill>
                  <a:srgbClr val="00B0F0"/>
                </a:solidFill>
              </a:rPr>
              <a:t>Modern applications are moving away from this approach and starting to use NoSQL databases, which may use semi-structured documents or key-value associative arrays. </a:t>
            </a:r>
            <a:endParaRPr lang="en-US" altLang="zh-TW" dirty="0">
              <a:solidFill>
                <a:srgbClr val="00B0F0"/>
              </a:solidFill>
            </a:endParaRPr>
          </a:p>
          <a:p>
            <a:endParaRPr lang="en-US" altLang="zh-TW" dirty="0"/>
          </a:p>
          <a:p>
            <a:r>
              <a:rPr lang="zh-TW" altLang="en-US" dirty="0"/>
              <a:t>Businesses in </a:t>
            </a:r>
            <a:r>
              <a:rPr lang="zh-TW" altLang="en-US" dirty="0">
                <a:solidFill>
                  <a:srgbClr val="FF0000"/>
                </a:solidFill>
              </a:rPr>
              <a:t>general need to think about a security architecture. </a:t>
            </a:r>
            <a:r>
              <a:rPr lang="zh-TW" altLang="en-US" dirty="0"/>
              <a:t>This is not related to</a:t>
            </a:r>
            <a:r>
              <a:rPr lang="en-US" altLang="zh-TW" dirty="0"/>
              <a:t> </a:t>
            </a:r>
            <a:r>
              <a:rPr lang="zh-TW" altLang="en-US" dirty="0"/>
              <a:t>application or even network design or architecture. Instead, it is a set of data and methodologies that guide the overall implementation of security within the organization. </a:t>
            </a:r>
            <a:endParaRPr lang="en-US" altLang="zh-TW" dirty="0"/>
          </a:p>
          <a:p>
            <a:endParaRPr lang="en-US" altLang="zh-TW" dirty="0"/>
          </a:p>
          <a:p>
            <a:r>
              <a:rPr lang="zh-TW" altLang="en-US" dirty="0"/>
              <a:t>NIST recommends the Five Functions of </a:t>
            </a:r>
            <a:r>
              <a:rPr lang="zh-TW" altLang="en-US" dirty="0">
                <a:solidFill>
                  <a:srgbClr val="FF0000"/>
                </a:solidFill>
              </a:rPr>
              <a:t>Identify</a:t>
            </a:r>
            <a:r>
              <a:rPr lang="zh-TW" altLang="en-US" dirty="0"/>
              <a:t>,</a:t>
            </a:r>
            <a:r>
              <a:rPr lang="zh-TW" altLang="en-US" dirty="0">
                <a:solidFill>
                  <a:srgbClr val="FF0000"/>
                </a:solidFill>
              </a:rPr>
              <a:t> Protect</a:t>
            </a:r>
            <a:r>
              <a:rPr lang="zh-TW" altLang="en-US" dirty="0"/>
              <a:t>, </a:t>
            </a:r>
            <a:r>
              <a:rPr lang="zh-TW" altLang="en-US" dirty="0">
                <a:solidFill>
                  <a:srgbClr val="FF0000"/>
                </a:solidFill>
              </a:rPr>
              <a:t>Detect</a:t>
            </a:r>
            <a:r>
              <a:rPr lang="zh-TW" altLang="en-US" dirty="0"/>
              <a:t>, </a:t>
            </a:r>
            <a:r>
              <a:rPr lang="zh-TW" altLang="en-US" dirty="0">
                <a:solidFill>
                  <a:srgbClr val="FF0000"/>
                </a:solidFill>
              </a:rPr>
              <a:t>Respond</a:t>
            </a:r>
            <a:r>
              <a:rPr lang="zh-TW" altLang="en-US" dirty="0"/>
              <a:t>,</a:t>
            </a:r>
            <a:r>
              <a:rPr lang="zh-TW" altLang="en-US" dirty="0">
                <a:solidFill>
                  <a:srgbClr val="FF0000"/>
                </a:solidFill>
              </a:rPr>
              <a:t> </a:t>
            </a:r>
            <a:r>
              <a:rPr lang="zh-TW" altLang="en-US" dirty="0"/>
              <a:t>and</a:t>
            </a:r>
            <a:r>
              <a:rPr lang="zh-TW" altLang="en-US" dirty="0">
                <a:solidFill>
                  <a:srgbClr val="FF0000"/>
                </a:solidFill>
              </a:rPr>
              <a:t> Recover</a:t>
            </a:r>
            <a:r>
              <a:rPr lang="zh-TW" altLang="en-US" dirty="0"/>
              <a:t> as a way of guiding the organization—organizationally for staffing, but also in terms of how they evaluate information security and any potential risks to the business. </a:t>
            </a:r>
            <a:endParaRPr lang="en-US" altLang="zh-TW" dirty="0"/>
          </a:p>
          <a:p>
            <a:endParaRPr lang="en-US" altLang="zh-TW" dirty="0"/>
          </a:p>
          <a:p>
            <a:r>
              <a:rPr lang="zh-TW" altLang="en-US" dirty="0"/>
              <a:t>NIST is not the only organization that has security recommendations. </a:t>
            </a:r>
            <a:r>
              <a:rPr lang="zh-TW" altLang="en-US" dirty="0">
                <a:solidFill>
                  <a:srgbClr val="FF0000"/>
                </a:solidFill>
              </a:rPr>
              <a:t>ISO 27001 is another set of recommendations for information security management systems</a:t>
            </a:r>
            <a:r>
              <a:rPr lang="zh-TW" altLang="en-US" dirty="0"/>
              <a:t>. They recommend Plan, Do, Check, and Act. </a:t>
            </a:r>
            <a:endParaRPr lang="en-US" altLang="zh-TW" dirty="0"/>
          </a:p>
          <a:p>
            <a:endParaRPr lang="en-US" altLang="zh-TW" dirty="0"/>
          </a:p>
          <a:p>
            <a:r>
              <a:rPr lang="zh-TW" altLang="en-US" dirty="0"/>
              <a:t>There is also the attack life cycle that identifies phases an adversary works through to gain access to critical business systems or data. These are initial recon, initial compromise, establish foothold, escalate privileges, internal recon, move laterally, maintain persistence, and complete mission.</a:t>
            </a:r>
          </a:p>
        </p:txBody>
      </p:sp>
      <p:graphicFrame>
        <p:nvGraphicFramePr>
          <p:cNvPr id="3" name="物件 2">
            <a:extLst>
              <a:ext uri="{FF2B5EF4-FFF2-40B4-BE49-F238E27FC236}">
                <a16:creationId xmlns:a16="http://schemas.microsoft.com/office/drawing/2014/main" id="{94424A2C-AA9A-498E-AC53-8C8B583D7C44}"/>
              </a:ext>
            </a:extLst>
          </p:cNvPr>
          <p:cNvGraphicFramePr>
            <a:graphicFrameLocks noChangeAspect="1"/>
          </p:cNvGraphicFramePr>
          <p:nvPr>
            <p:extLst>
              <p:ext uri="{D42A27DB-BD31-4B8C-83A1-F6EECF244321}">
                <p14:modId xmlns:p14="http://schemas.microsoft.com/office/powerpoint/2010/main" val="3909752030"/>
              </p:ext>
            </p:extLst>
          </p:nvPr>
        </p:nvGraphicFramePr>
        <p:xfrm>
          <a:off x="11213475" y="5842780"/>
          <a:ext cx="978525" cy="1015220"/>
        </p:xfrm>
        <a:graphic>
          <a:graphicData uri="http://schemas.openxmlformats.org/presentationml/2006/ole">
            <mc:AlternateContent xmlns:mc="http://schemas.openxmlformats.org/markup-compatibility/2006">
              <mc:Choice xmlns:v="urn:schemas-microsoft-com:vml" Requires="v">
                <p:oleObj spid="_x0000_s28675"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11213475" y="5842780"/>
                        <a:ext cx="978525" cy="1015220"/>
                      </a:xfrm>
                      <a:prstGeom prst="rect">
                        <a:avLst/>
                      </a:prstGeom>
                    </p:spPr>
                  </p:pic>
                </p:oleObj>
              </mc:Fallback>
            </mc:AlternateContent>
          </a:graphicData>
        </a:graphic>
      </p:graphicFrame>
    </p:spTree>
    <p:extLst>
      <p:ext uri="{BB962C8B-B14F-4D97-AF65-F5344CB8AC3E}">
        <p14:creationId xmlns:p14="http://schemas.microsoft.com/office/powerpoint/2010/main" val="153568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9C87DB-591A-43E4-8EA9-41FC3860B33B}"/>
              </a:ext>
            </a:extLst>
          </p:cNvPr>
          <p:cNvSpPr/>
          <p:nvPr/>
        </p:nvSpPr>
        <p:spPr>
          <a:xfrm>
            <a:off x="2193454" y="1038782"/>
            <a:ext cx="7692494" cy="415498"/>
          </a:xfrm>
          <a:prstGeom prst="rect">
            <a:avLst/>
          </a:prstGeom>
        </p:spPr>
        <p:txBody>
          <a:bodyPr wrap="square">
            <a:spAutoFit/>
          </a:bodyPr>
          <a:lstStyle/>
          <a:p>
            <a:r>
              <a:rPr lang="zh-TW" altLang="en-US" sz="2100" dirty="0"/>
              <a:t>Classification                                                 Description</a:t>
            </a:r>
          </a:p>
        </p:txBody>
      </p:sp>
      <p:sp>
        <p:nvSpPr>
          <p:cNvPr id="3" name="矩形 2">
            <a:extLst>
              <a:ext uri="{FF2B5EF4-FFF2-40B4-BE49-F238E27FC236}">
                <a16:creationId xmlns:a16="http://schemas.microsoft.com/office/drawing/2014/main" id="{1D94F3C9-C403-4CD0-B421-C2D308BCF0C7}"/>
              </a:ext>
            </a:extLst>
          </p:cNvPr>
          <p:cNvSpPr/>
          <p:nvPr/>
        </p:nvSpPr>
        <p:spPr>
          <a:xfrm>
            <a:off x="2296656" y="2080427"/>
            <a:ext cx="1366015" cy="415498"/>
          </a:xfrm>
          <a:prstGeom prst="rect">
            <a:avLst/>
          </a:prstGeom>
        </p:spPr>
        <p:txBody>
          <a:bodyPr wrap="none">
            <a:spAutoFit/>
          </a:bodyPr>
          <a:lstStyle/>
          <a:p>
            <a:r>
              <a:rPr lang="zh-TW" altLang="en-US" sz="2100" dirty="0"/>
              <a:t>Top secret </a:t>
            </a:r>
          </a:p>
        </p:txBody>
      </p:sp>
      <p:sp>
        <p:nvSpPr>
          <p:cNvPr id="4" name="矩形 3">
            <a:extLst>
              <a:ext uri="{FF2B5EF4-FFF2-40B4-BE49-F238E27FC236}">
                <a16:creationId xmlns:a16="http://schemas.microsoft.com/office/drawing/2014/main" id="{9F618A9B-FA89-4A46-9004-97A158861105}"/>
              </a:ext>
            </a:extLst>
          </p:cNvPr>
          <p:cNvSpPr/>
          <p:nvPr/>
        </p:nvSpPr>
        <p:spPr>
          <a:xfrm>
            <a:off x="2513710" y="3646206"/>
            <a:ext cx="931473" cy="415498"/>
          </a:xfrm>
          <a:prstGeom prst="rect">
            <a:avLst/>
          </a:prstGeom>
        </p:spPr>
        <p:txBody>
          <a:bodyPr wrap="none">
            <a:spAutoFit/>
          </a:bodyPr>
          <a:lstStyle/>
          <a:p>
            <a:r>
              <a:rPr lang="zh-TW" altLang="en-US" sz="2100" dirty="0"/>
              <a:t>Secret </a:t>
            </a:r>
          </a:p>
        </p:txBody>
      </p:sp>
      <p:sp>
        <p:nvSpPr>
          <p:cNvPr id="5" name="矩形 4">
            <a:extLst>
              <a:ext uri="{FF2B5EF4-FFF2-40B4-BE49-F238E27FC236}">
                <a16:creationId xmlns:a16="http://schemas.microsoft.com/office/drawing/2014/main" id="{665B4BE9-6F9A-4096-8CD9-4719502642E2}"/>
              </a:ext>
            </a:extLst>
          </p:cNvPr>
          <p:cNvSpPr/>
          <p:nvPr/>
        </p:nvSpPr>
        <p:spPr>
          <a:xfrm>
            <a:off x="2193453" y="5011016"/>
            <a:ext cx="1573572" cy="415498"/>
          </a:xfrm>
          <a:prstGeom prst="rect">
            <a:avLst/>
          </a:prstGeom>
        </p:spPr>
        <p:txBody>
          <a:bodyPr wrap="none">
            <a:spAutoFit/>
          </a:bodyPr>
          <a:lstStyle/>
          <a:p>
            <a:r>
              <a:rPr lang="zh-TW" altLang="en-US" sz="2100" dirty="0"/>
              <a:t>Confidential </a:t>
            </a:r>
          </a:p>
        </p:txBody>
      </p:sp>
      <p:sp>
        <p:nvSpPr>
          <p:cNvPr id="9" name="矩形 8">
            <a:extLst>
              <a:ext uri="{FF2B5EF4-FFF2-40B4-BE49-F238E27FC236}">
                <a16:creationId xmlns:a16="http://schemas.microsoft.com/office/drawing/2014/main" id="{30D9294D-5B93-4C97-9E7D-AE03C23F8BB8}"/>
              </a:ext>
            </a:extLst>
          </p:cNvPr>
          <p:cNvSpPr/>
          <p:nvPr/>
        </p:nvSpPr>
        <p:spPr>
          <a:xfrm>
            <a:off x="4935104" y="1953472"/>
            <a:ext cx="5371951" cy="1061829"/>
          </a:xfrm>
          <a:prstGeom prst="rect">
            <a:avLst/>
          </a:prstGeom>
        </p:spPr>
        <p:txBody>
          <a:bodyPr wrap="square">
            <a:spAutoFit/>
          </a:bodyPr>
          <a:lstStyle/>
          <a:p>
            <a:r>
              <a:rPr lang="zh-TW" altLang="en-US" sz="2100" dirty="0"/>
              <a:t>The highest level of data classification. Only a very limited number of people will be able to look at data classified as top secret.</a:t>
            </a:r>
          </a:p>
        </p:txBody>
      </p:sp>
      <p:sp>
        <p:nvSpPr>
          <p:cNvPr id="10" name="矩形 9">
            <a:extLst>
              <a:ext uri="{FF2B5EF4-FFF2-40B4-BE49-F238E27FC236}">
                <a16:creationId xmlns:a16="http://schemas.microsoft.com/office/drawing/2014/main" id="{DFF142AE-A9BE-469D-BAE7-605C82CFD93E}"/>
              </a:ext>
            </a:extLst>
          </p:cNvPr>
          <p:cNvSpPr/>
          <p:nvPr/>
        </p:nvSpPr>
        <p:spPr>
          <a:xfrm>
            <a:off x="4935101" y="3484625"/>
            <a:ext cx="4950846" cy="738664"/>
          </a:xfrm>
          <a:prstGeom prst="rect">
            <a:avLst/>
          </a:prstGeom>
        </p:spPr>
        <p:txBody>
          <a:bodyPr wrap="square">
            <a:spAutoFit/>
          </a:bodyPr>
          <a:lstStyle/>
          <a:p>
            <a:r>
              <a:rPr lang="zh-TW" altLang="en-US" sz="2100" dirty="0"/>
              <a:t>The exposure of secret information would cause serious damage to national security.</a:t>
            </a:r>
          </a:p>
        </p:txBody>
      </p:sp>
      <p:sp>
        <p:nvSpPr>
          <p:cNvPr id="11" name="矩形 10">
            <a:extLst>
              <a:ext uri="{FF2B5EF4-FFF2-40B4-BE49-F238E27FC236}">
                <a16:creationId xmlns:a16="http://schemas.microsoft.com/office/drawing/2014/main" id="{54A113DF-9B97-42A9-9890-6FB66692B6E3}"/>
              </a:ext>
            </a:extLst>
          </p:cNvPr>
          <p:cNvSpPr/>
          <p:nvPr/>
        </p:nvSpPr>
        <p:spPr>
          <a:xfrm>
            <a:off x="4935101" y="4849435"/>
            <a:ext cx="4950846" cy="738664"/>
          </a:xfrm>
          <a:prstGeom prst="rect">
            <a:avLst/>
          </a:prstGeom>
        </p:spPr>
        <p:txBody>
          <a:bodyPr wrap="square">
            <a:spAutoFit/>
          </a:bodyPr>
          <a:lstStyle/>
          <a:p>
            <a:r>
              <a:rPr lang="zh-TW" altLang="en-US" sz="2100" dirty="0"/>
              <a:t>The exposure of confidential information would cause damage to national security.</a:t>
            </a:r>
          </a:p>
        </p:txBody>
      </p:sp>
      <p:cxnSp>
        <p:nvCxnSpPr>
          <p:cNvPr id="13" name="直線接點 12">
            <a:extLst>
              <a:ext uri="{FF2B5EF4-FFF2-40B4-BE49-F238E27FC236}">
                <a16:creationId xmlns:a16="http://schemas.microsoft.com/office/drawing/2014/main" id="{99F40F02-190A-4B91-9851-C738881870D0}"/>
              </a:ext>
            </a:extLst>
          </p:cNvPr>
          <p:cNvCxnSpPr>
            <a:cxnSpLocks/>
          </p:cNvCxnSpPr>
          <p:nvPr/>
        </p:nvCxnSpPr>
        <p:spPr>
          <a:xfrm>
            <a:off x="2193454" y="1555082"/>
            <a:ext cx="778874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87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E4814D-1019-4DF4-84A4-3227B2578CD9}"/>
              </a:ext>
            </a:extLst>
          </p:cNvPr>
          <p:cNvSpPr/>
          <p:nvPr/>
        </p:nvSpPr>
        <p:spPr>
          <a:xfrm>
            <a:off x="2354852" y="2618693"/>
            <a:ext cx="1286506" cy="415498"/>
          </a:xfrm>
          <a:prstGeom prst="rect">
            <a:avLst/>
          </a:prstGeom>
        </p:spPr>
        <p:txBody>
          <a:bodyPr wrap="none">
            <a:spAutoFit/>
          </a:bodyPr>
          <a:lstStyle/>
          <a:p>
            <a:r>
              <a:rPr lang="zh-TW" altLang="en-US" sz="2100" dirty="0"/>
              <a:t>Restricted</a:t>
            </a:r>
          </a:p>
        </p:txBody>
      </p:sp>
      <p:sp>
        <p:nvSpPr>
          <p:cNvPr id="3" name="矩形 2">
            <a:extLst>
              <a:ext uri="{FF2B5EF4-FFF2-40B4-BE49-F238E27FC236}">
                <a16:creationId xmlns:a16="http://schemas.microsoft.com/office/drawing/2014/main" id="{9E7740CF-FFFC-4AFF-9898-7E5A27DE5A0B}"/>
              </a:ext>
            </a:extLst>
          </p:cNvPr>
          <p:cNvSpPr/>
          <p:nvPr/>
        </p:nvSpPr>
        <p:spPr>
          <a:xfrm>
            <a:off x="2491524" y="3650685"/>
            <a:ext cx="1013996" cy="415498"/>
          </a:xfrm>
          <a:prstGeom prst="rect">
            <a:avLst/>
          </a:prstGeom>
        </p:spPr>
        <p:txBody>
          <a:bodyPr wrap="none">
            <a:spAutoFit/>
          </a:bodyPr>
          <a:lstStyle/>
          <a:p>
            <a:r>
              <a:rPr lang="zh-TW" altLang="en-US" sz="2100" dirty="0"/>
              <a:t>Official </a:t>
            </a:r>
          </a:p>
        </p:txBody>
      </p:sp>
      <p:sp>
        <p:nvSpPr>
          <p:cNvPr id="4" name="矩形 3">
            <a:extLst>
              <a:ext uri="{FF2B5EF4-FFF2-40B4-BE49-F238E27FC236}">
                <a16:creationId xmlns:a16="http://schemas.microsoft.com/office/drawing/2014/main" id="{9B6E84AB-5B99-4D7A-8A3E-26DA4949C1D7}"/>
              </a:ext>
            </a:extLst>
          </p:cNvPr>
          <p:cNvSpPr/>
          <p:nvPr/>
        </p:nvSpPr>
        <p:spPr>
          <a:xfrm>
            <a:off x="2249752" y="4869633"/>
            <a:ext cx="1497526" cy="415498"/>
          </a:xfrm>
          <a:prstGeom prst="rect">
            <a:avLst/>
          </a:prstGeom>
        </p:spPr>
        <p:txBody>
          <a:bodyPr wrap="none">
            <a:spAutoFit/>
          </a:bodyPr>
          <a:lstStyle/>
          <a:p>
            <a:r>
              <a:rPr lang="zh-TW" altLang="en-US" sz="2100" dirty="0"/>
              <a:t>Unclassified</a:t>
            </a:r>
          </a:p>
        </p:txBody>
      </p:sp>
      <p:sp>
        <p:nvSpPr>
          <p:cNvPr id="5" name="矩形 4">
            <a:extLst>
              <a:ext uri="{FF2B5EF4-FFF2-40B4-BE49-F238E27FC236}">
                <a16:creationId xmlns:a16="http://schemas.microsoft.com/office/drawing/2014/main" id="{697C6A9E-5D48-408D-BC77-FA908678BC5C}"/>
              </a:ext>
            </a:extLst>
          </p:cNvPr>
          <p:cNvSpPr/>
          <p:nvPr/>
        </p:nvSpPr>
        <p:spPr>
          <a:xfrm>
            <a:off x="2249754" y="1442537"/>
            <a:ext cx="7692494" cy="415498"/>
          </a:xfrm>
          <a:prstGeom prst="rect">
            <a:avLst/>
          </a:prstGeom>
        </p:spPr>
        <p:txBody>
          <a:bodyPr wrap="square">
            <a:spAutoFit/>
          </a:bodyPr>
          <a:lstStyle/>
          <a:p>
            <a:r>
              <a:rPr lang="zh-TW" altLang="en-US" sz="2100" dirty="0"/>
              <a:t>Classification                                                 Description</a:t>
            </a:r>
          </a:p>
        </p:txBody>
      </p:sp>
      <p:graphicFrame>
        <p:nvGraphicFramePr>
          <p:cNvPr id="6" name="物件 5">
            <a:extLst>
              <a:ext uri="{FF2B5EF4-FFF2-40B4-BE49-F238E27FC236}">
                <a16:creationId xmlns:a16="http://schemas.microsoft.com/office/drawing/2014/main" id="{8C570AE7-6E09-4F51-B79F-84D7BFBB79D4}"/>
              </a:ext>
            </a:extLst>
          </p:cNvPr>
          <p:cNvGraphicFramePr>
            <a:graphicFrameLocks noChangeAspect="1"/>
          </p:cNvGraphicFramePr>
          <p:nvPr>
            <p:extLst>
              <p:ext uri="{D42A27DB-BD31-4B8C-83A1-F6EECF244321}">
                <p14:modId xmlns:p14="http://schemas.microsoft.com/office/powerpoint/2010/main" val="1382834761"/>
              </p:ext>
            </p:extLst>
          </p:nvPr>
        </p:nvGraphicFramePr>
        <p:xfrm>
          <a:off x="9702592" y="903622"/>
          <a:ext cx="965408" cy="1001611"/>
        </p:xfrm>
        <a:graphic>
          <a:graphicData uri="http://schemas.openxmlformats.org/presentationml/2006/ole">
            <mc:AlternateContent xmlns:mc="http://schemas.openxmlformats.org/markup-compatibility/2006">
              <mc:Choice xmlns:v="urn:schemas-microsoft-com:vml" Requires="v">
                <p:oleObj spid="_x0000_s2075"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9702592" y="903622"/>
                        <a:ext cx="965408" cy="1001611"/>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E79D1D3A-3123-455E-BBA0-C206208340FB}"/>
              </a:ext>
            </a:extLst>
          </p:cNvPr>
          <p:cNvSpPr/>
          <p:nvPr/>
        </p:nvSpPr>
        <p:spPr>
          <a:xfrm>
            <a:off x="5225026" y="2664861"/>
            <a:ext cx="4802277" cy="323165"/>
          </a:xfrm>
          <a:prstGeom prst="rect">
            <a:avLst/>
          </a:prstGeom>
        </p:spPr>
        <p:txBody>
          <a:bodyPr wrap="none">
            <a:spAutoFit/>
          </a:bodyPr>
          <a:lstStyle/>
          <a:p>
            <a:r>
              <a:rPr lang="zh-TW" altLang="en-US" sz="1500" dirty="0"/>
              <a:t>Exposure of restricted data would have undesirable effects.</a:t>
            </a:r>
          </a:p>
        </p:txBody>
      </p:sp>
      <p:sp>
        <p:nvSpPr>
          <p:cNvPr id="8" name="矩形 7">
            <a:extLst>
              <a:ext uri="{FF2B5EF4-FFF2-40B4-BE49-F238E27FC236}">
                <a16:creationId xmlns:a16="http://schemas.microsoft.com/office/drawing/2014/main" id="{F5785228-5F40-493B-8495-4E54772536BB}"/>
              </a:ext>
            </a:extLst>
          </p:cNvPr>
          <p:cNvSpPr/>
          <p:nvPr/>
        </p:nvSpPr>
        <p:spPr>
          <a:xfrm>
            <a:off x="5318334" y="3466117"/>
            <a:ext cx="4635167" cy="784830"/>
          </a:xfrm>
          <a:prstGeom prst="rect">
            <a:avLst/>
          </a:prstGeom>
        </p:spPr>
        <p:txBody>
          <a:bodyPr wrap="square">
            <a:spAutoFit/>
          </a:bodyPr>
          <a:lstStyle/>
          <a:p>
            <a:r>
              <a:rPr lang="zh-TW" altLang="en-US" sz="1500" dirty="0"/>
              <a:t>This is information that relates to government business and may not be an indicator of the potential for harm if the information were lost or exposed.</a:t>
            </a:r>
          </a:p>
        </p:txBody>
      </p:sp>
      <p:sp>
        <p:nvSpPr>
          <p:cNvPr id="9" name="矩形 8">
            <a:extLst>
              <a:ext uri="{FF2B5EF4-FFF2-40B4-BE49-F238E27FC236}">
                <a16:creationId xmlns:a16="http://schemas.microsoft.com/office/drawing/2014/main" id="{628A5DFA-8A52-4C2F-B935-9DA5B58059BA}"/>
              </a:ext>
            </a:extLst>
          </p:cNvPr>
          <p:cNvSpPr/>
          <p:nvPr/>
        </p:nvSpPr>
        <p:spPr>
          <a:xfrm>
            <a:off x="5194644" y="4569554"/>
            <a:ext cx="4821782" cy="1015663"/>
          </a:xfrm>
          <a:prstGeom prst="rect">
            <a:avLst/>
          </a:prstGeom>
        </p:spPr>
        <p:txBody>
          <a:bodyPr wrap="square">
            <a:spAutoFit/>
          </a:bodyPr>
          <a:lstStyle/>
          <a:p>
            <a:pPr algn="just"/>
            <a:r>
              <a:rPr lang="zh-TW" altLang="en-US" sz="1500" dirty="0"/>
              <a:t>Unclassified information can be viewed by everyone. This may include declassified information that was once considered a higher classification but the threat posed by its exposure has subsided.</a:t>
            </a:r>
          </a:p>
        </p:txBody>
      </p:sp>
      <p:cxnSp>
        <p:nvCxnSpPr>
          <p:cNvPr id="10" name="直線接點 9">
            <a:extLst>
              <a:ext uri="{FF2B5EF4-FFF2-40B4-BE49-F238E27FC236}">
                <a16:creationId xmlns:a16="http://schemas.microsoft.com/office/drawing/2014/main" id="{2FE3A32A-2230-4A57-87E4-A30E5D51082C}"/>
              </a:ext>
            </a:extLst>
          </p:cNvPr>
          <p:cNvCxnSpPr>
            <a:cxnSpLocks/>
          </p:cNvCxnSpPr>
          <p:nvPr/>
        </p:nvCxnSpPr>
        <p:spPr>
          <a:xfrm>
            <a:off x="2249754" y="2084471"/>
            <a:ext cx="778874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52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112904-E84F-4EF8-97D0-7E0ACB44117D}"/>
              </a:ext>
            </a:extLst>
          </p:cNvPr>
          <p:cNvSpPr/>
          <p:nvPr/>
        </p:nvSpPr>
        <p:spPr>
          <a:xfrm>
            <a:off x="1524000" y="1930115"/>
            <a:ext cx="9144000" cy="2308324"/>
          </a:xfrm>
          <a:prstGeom prst="rect">
            <a:avLst/>
          </a:prstGeom>
        </p:spPr>
        <p:txBody>
          <a:bodyPr wrap="square">
            <a:spAutoFit/>
          </a:bodyPr>
          <a:lstStyle/>
          <a:p>
            <a:r>
              <a:rPr lang="en-US" altLang="zh-TW" dirty="0"/>
              <a:t>Within each of these classification levels there may be additional compartments. Top secret information is not necessarily</a:t>
            </a:r>
            <a:r>
              <a:rPr lang="zh-TW" altLang="en-US" dirty="0"/>
              <a:t> </a:t>
            </a:r>
            <a:r>
              <a:rPr lang="en-US" altLang="zh-TW" dirty="0"/>
              <a:t>available to everyone who has been cleared at a top secret level.</a:t>
            </a:r>
          </a:p>
          <a:p>
            <a:endParaRPr lang="en-US" altLang="zh-TW" dirty="0"/>
          </a:p>
          <a:p>
            <a:r>
              <a:rPr lang="en-US" altLang="zh-TW" dirty="0">
                <a:solidFill>
                  <a:srgbClr val="FF0000"/>
                </a:solidFill>
              </a:rPr>
              <a:t>Just as not all data is created equal</a:t>
            </a:r>
            <a:r>
              <a:rPr lang="en-US" altLang="zh-TW" dirty="0"/>
              <a:t>, not all people are created</a:t>
            </a:r>
            <a:r>
              <a:rPr lang="zh-TW" altLang="en-US" dirty="0"/>
              <a:t> </a:t>
            </a:r>
            <a:r>
              <a:rPr lang="en-US" altLang="zh-TW" dirty="0"/>
              <a:t>equal. Information sometimes needs to be compartmentalized even beyond these data classification levels. </a:t>
            </a:r>
          </a:p>
          <a:p>
            <a:endParaRPr lang="en-US" altLang="zh-TW" dirty="0"/>
          </a:p>
          <a:p>
            <a:r>
              <a:rPr lang="en-US" altLang="zh-TW" dirty="0">
                <a:solidFill>
                  <a:srgbClr val="FF0000"/>
                </a:solidFill>
              </a:rPr>
              <a:t>This is not the only</a:t>
            </a:r>
            <a:r>
              <a:rPr lang="zh-TW" altLang="en-US" dirty="0">
                <a:solidFill>
                  <a:srgbClr val="FF0000"/>
                </a:solidFill>
              </a:rPr>
              <a:t> </a:t>
            </a:r>
            <a:r>
              <a:rPr lang="en-US" altLang="zh-TW" dirty="0">
                <a:solidFill>
                  <a:srgbClr val="FF0000"/>
                </a:solidFill>
              </a:rPr>
              <a:t>way of categorizing data, of course</a:t>
            </a:r>
            <a:r>
              <a:rPr lang="en-US" altLang="zh-TW" dirty="0"/>
              <a:t>. Organizations may have different ways of thinking about their information.</a:t>
            </a:r>
            <a:endParaRPr lang="zh-TW" altLang="en-US" dirty="0"/>
          </a:p>
        </p:txBody>
      </p:sp>
      <p:graphicFrame>
        <p:nvGraphicFramePr>
          <p:cNvPr id="3" name="物件 2">
            <a:extLst>
              <a:ext uri="{FF2B5EF4-FFF2-40B4-BE49-F238E27FC236}">
                <a16:creationId xmlns:a16="http://schemas.microsoft.com/office/drawing/2014/main" id="{BC8B2B78-1BA8-4B4C-BCE6-780674F0E7C8}"/>
              </a:ext>
            </a:extLst>
          </p:cNvPr>
          <p:cNvGraphicFramePr>
            <a:graphicFrameLocks noChangeAspect="1"/>
          </p:cNvGraphicFramePr>
          <p:nvPr>
            <p:extLst>
              <p:ext uri="{D42A27DB-BD31-4B8C-83A1-F6EECF244321}">
                <p14:modId xmlns:p14="http://schemas.microsoft.com/office/powerpoint/2010/main" val="3827482392"/>
              </p:ext>
            </p:extLst>
          </p:nvPr>
        </p:nvGraphicFramePr>
        <p:xfrm>
          <a:off x="9936080" y="5241382"/>
          <a:ext cx="731921" cy="759368"/>
        </p:xfrm>
        <a:graphic>
          <a:graphicData uri="http://schemas.openxmlformats.org/presentationml/2006/ole">
            <mc:AlternateContent xmlns:mc="http://schemas.openxmlformats.org/markup-compatibility/2006">
              <mc:Choice xmlns:v="urn:schemas-microsoft-com:vml" Requires="v">
                <p:oleObj spid="_x0000_s3097" name="封裝程式殼層物件" showAsIcon="1" r:id="rId3" imgW="507960" imgH="527400" progId="Package">
                  <p:embed/>
                </p:oleObj>
              </mc:Choice>
              <mc:Fallback>
                <p:oleObj name="封裝程式殼層物件" showAsIcon="1" r:id="rId3" imgW="507960" imgH="527400" progId="Package">
                  <p:embed/>
                  <p:pic>
                    <p:nvPicPr>
                      <p:cNvPr id="0" name=""/>
                      <p:cNvPicPr/>
                      <p:nvPr/>
                    </p:nvPicPr>
                    <p:blipFill>
                      <a:blip r:embed="rId4"/>
                      <a:stretch>
                        <a:fillRect/>
                      </a:stretch>
                    </p:blipFill>
                    <p:spPr>
                      <a:xfrm>
                        <a:off x="9936080" y="5241382"/>
                        <a:ext cx="731921" cy="759368"/>
                      </a:xfrm>
                      <a:prstGeom prst="rect">
                        <a:avLst/>
                      </a:prstGeom>
                    </p:spPr>
                  </p:pic>
                </p:oleObj>
              </mc:Fallback>
            </mc:AlternateContent>
          </a:graphicData>
        </a:graphic>
      </p:graphicFrame>
    </p:spTree>
    <p:extLst>
      <p:ext uri="{BB962C8B-B14F-4D97-AF65-F5344CB8AC3E}">
        <p14:creationId xmlns:p14="http://schemas.microsoft.com/office/powerpoint/2010/main" val="229606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08E993-D497-4255-B827-C293F38EF0BA}"/>
              </a:ext>
            </a:extLst>
          </p:cNvPr>
          <p:cNvSpPr/>
          <p:nvPr/>
        </p:nvSpPr>
        <p:spPr>
          <a:xfrm>
            <a:off x="2588796" y="2124798"/>
            <a:ext cx="7014411" cy="2631490"/>
          </a:xfrm>
          <a:prstGeom prst="rect">
            <a:avLst/>
          </a:prstGeom>
        </p:spPr>
        <p:txBody>
          <a:bodyPr wrap="square">
            <a:spAutoFit/>
          </a:bodyPr>
          <a:lstStyle/>
          <a:p>
            <a:r>
              <a:rPr lang="en-US" altLang="zh-TW" sz="3300" dirty="0">
                <a:solidFill>
                  <a:schemeClr val="bg1"/>
                </a:solidFill>
              </a:rPr>
              <a:t>Security Models </a:t>
            </a:r>
          </a:p>
          <a:p>
            <a:pPr marL="385763" indent="-385763">
              <a:buFont typeface="Wingdings" panose="05000000000000000000" pitchFamily="2" charset="2"/>
              <a:buAutoNum type="circleNumWdWhitePlain"/>
            </a:pPr>
            <a:r>
              <a:rPr lang="zh-TW" altLang="en-US" sz="3300" dirty="0">
                <a:solidFill>
                  <a:schemeClr val="bg1"/>
                </a:solidFill>
              </a:rPr>
              <a:t>　</a:t>
            </a:r>
            <a:r>
              <a:rPr lang="en-US" altLang="zh-TW" sz="3300" dirty="0">
                <a:solidFill>
                  <a:schemeClr val="bg1"/>
                </a:solidFill>
              </a:rPr>
              <a:t> State Machine </a:t>
            </a:r>
          </a:p>
          <a:p>
            <a:pPr marL="385763" indent="-385763">
              <a:buFont typeface="Wingdings" panose="05000000000000000000" pitchFamily="2" charset="2"/>
              <a:buAutoNum type="circleNumWdWhitePlain"/>
            </a:pPr>
            <a:r>
              <a:rPr lang="zh-TW" altLang="en-US" sz="3300" dirty="0">
                <a:solidFill>
                  <a:schemeClr val="bg1"/>
                </a:solidFill>
              </a:rPr>
              <a:t>　</a:t>
            </a:r>
            <a:r>
              <a:rPr lang="en-US" altLang="zh-TW" sz="3300" dirty="0">
                <a:solidFill>
                  <a:schemeClr val="bg1"/>
                </a:solidFill>
              </a:rPr>
              <a:t> Biba </a:t>
            </a:r>
          </a:p>
          <a:p>
            <a:pPr marL="385763" indent="-385763">
              <a:buFont typeface="Wingdings" panose="05000000000000000000" pitchFamily="2" charset="2"/>
              <a:buAutoNum type="circleNumWdWhitePlain"/>
            </a:pPr>
            <a:r>
              <a:rPr lang="zh-TW" altLang="en-US" sz="3300" dirty="0">
                <a:solidFill>
                  <a:schemeClr val="bg1"/>
                </a:solidFill>
              </a:rPr>
              <a:t>　</a:t>
            </a:r>
            <a:r>
              <a:rPr lang="en-US" altLang="zh-TW" sz="3300" dirty="0">
                <a:solidFill>
                  <a:schemeClr val="bg1"/>
                </a:solidFill>
              </a:rPr>
              <a:t> Bell-</a:t>
            </a:r>
            <a:r>
              <a:rPr lang="en-US" altLang="zh-TW" sz="3300" dirty="0" err="1">
                <a:solidFill>
                  <a:schemeClr val="bg1"/>
                </a:solidFill>
              </a:rPr>
              <a:t>LaPadula</a:t>
            </a:r>
            <a:r>
              <a:rPr lang="en-US" altLang="zh-TW" sz="3300" dirty="0">
                <a:solidFill>
                  <a:schemeClr val="bg1"/>
                </a:solidFill>
              </a:rPr>
              <a:t> </a:t>
            </a:r>
          </a:p>
          <a:p>
            <a:pPr marL="385763" indent="-385763">
              <a:buFont typeface="Wingdings" panose="05000000000000000000" pitchFamily="2" charset="2"/>
              <a:buAutoNum type="circleNumWdWhitePlain"/>
            </a:pPr>
            <a:r>
              <a:rPr lang="en-US" altLang="zh-TW" sz="3300" dirty="0">
                <a:solidFill>
                  <a:schemeClr val="bg1"/>
                </a:solidFill>
              </a:rPr>
              <a:t> </a:t>
            </a:r>
            <a:r>
              <a:rPr lang="zh-TW" altLang="en-US" sz="3300" dirty="0">
                <a:solidFill>
                  <a:schemeClr val="bg1"/>
                </a:solidFill>
              </a:rPr>
              <a:t>　</a:t>
            </a:r>
            <a:r>
              <a:rPr lang="en-US" altLang="zh-TW" sz="3300" dirty="0">
                <a:solidFill>
                  <a:schemeClr val="bg1"/>
                </a:solidFill>
              </a:rPr>
              <a:t>Clark-Wilson Integrity Model </a:t>
            </a:r>
          </a:p>
        </p:txBody>
      </p:sp>
    </p:spTree>
    <p:extLst>
      <p:ext uri="{BB962C8B-B14F-4D97-AF65-F5344CB8AC3E}">
        <p14:creationId xmlns:p14="http://schemas.microsoft.com/office/powerpoint/2010/main" val="57412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189B24-8911-465D-875A-E4713A31BBA6}"/>
              </a:ext>
            </a:extLst>
          </p:cNvPr>
          <p:cNvSpPr/>
          <p:nvPr/>
        </p:nvSpPr>
        <p:spPr>
          <a:xfrm>
            <a:off x="0" y="0"/>
            <a:ext cx="2752677" cy="553998"/>
          </a:xfrm>
          <a:prstGeom prst="rect">
            <a:avLst/>
          </a:prstGeom>
        </p:spPr>
        <p:txBody>
          <a:bodyPr wrap="none">
            <a:spAutoFit/>
          </a:bodyPr>
          <a:lstStyle/>
          <a:p>
            <a:r>
              <a:rPr lang="en-US" altLang="zh-TW" sz="3000" b="1" dirty="0"/>
              <a:t>Security Models</a:t>
            </a:r>
            <a:endParaRPr lang="zh-TW" altLang="en-US" sz="3000" b="1" dirty="0"/>
          </a:p>
        </p:txBody>
      </p:sp>
      <p:sp>
        <p:nvSpPr>
          <p:cNvPr id="3" name="矩形 2">
            <a:extLst>
              <a:ext uri="{FF2B5EF4-FFF2-40B4-BE49-F238E27FC236}">
                <a16:creationId xmlns:a16="http://schemas.microsoft.com/office/drawing/2014/main" id="{3DB88358-BD21-40DB-BC5A-676683EF0FFB}"/>
              </a:ext>
            </a:extLst>
          </p:cNvPr>
          <p:cNvSpPr/>
          <p:nvPr/>
        </p:nvSpPr>
        <p:spPr>
          <a:xfrm>
            <a:off x="1602205" y="1582340"/>
            <a:ext cx="8987590" cy="3693319"/>
          </a:xfrm>
          <a:prstGeom prst="rect">
            <a:avLst/>
          </a:prstGeom>
        </p:spPr>
        <p:txBody>
          <a:bodyPr wrap="square">
            <a:spAutoFit/>
          </a:bodyPr>
          <a:lstStyle/>
          <a:p>
            <a:r>
              <a:rPr lang="en-US" altLang="zh-TW" dirty="0"/>
              <a:t>Security models are used to help enforce access controls.</a:t>
            </a:r>
          </a:p>
          <a:p>
            <a:endParaRPr lang="en-US" altLang="zh-TW" dirty="0"/>
          </a:p>
          <a:p>
            <a:r>
              <a:rPr lang="en-US" altLang="zh-TW" dirty="0"/>
              <a:t>A </a:t>
            </a:r>
            <a:r>
              <a:rPr lang="en-US" altLang="zh-TW" dirty="0">
                <a:solidFill>
                  <a:srgbClr val="FF0000"/>
                </a:solidFill>
              </a:rPr>
              <a:t>security model defines who can perform what action on data</a:t>
            </a:r>
            <a:r>
              <a:rPr lang="en-US" altLang="zh-TW" dirty="0"/>
              <a:t>. It is an extension of the data classification levels that an organization has identified. </a:t>
            </a:r>
          </a:p>
          <a:p>
            <a:endParaRPr lang="en-US" altLang="zh-TW" dirty="0"/>
          </a:p>
          <a:p>
            <a:r>
              <a:rPr lang="en-US" altLang="zh-TW" dirty="0"/>
              <a:t>For example, you wouldn’t want to store public data mixed with sensitive data. People who should have access to public data generally shouldn’t have access to sensitive information. </a:t>
            </a:r>
          </a:p>
          <a:p>
            <a:endParaRPr lang="en-US" altLang="zh-TW" dirty="0"/>
          </a:p>
          <a:p>
            <a:r>
              <a:rPr lang="en-US" altLang="zh-TW" dirty="0"/>
              <a:t>This is not a property that goes in both directions, of course. Someone who has access to top secret data should have access to public data but definitely not the other way around. </a:t>
            </a:r>
          </a:p>
          <a:p>
            <a:endParaRPr lang="en-US" altLang="zh-TW" dirty="0"/>
          </a:p>
          <a:p>
            <a:r>
              <a:rPr lang="en-US" altLang="zh-TW" dirty="0"/>
              <a:t>These are the sorts of relationships that are defined in the models presented in the following sections.</a:t>
            </a:r>
            <a:endParaRPr lang="zh-TW" altLang="en-US" dirty="0"/>
          </a:p>
        </p:txBody>
      </p:sp>
    </p:spTree>
    <p:extLst>
      <p:ext uri="{BB962C8B-B14F-4D97-AF65-F5344CB8AC3E}">
        <p14:creationId xmlns:p14="http://schemas.microsoft.com/office/powerpoint/2010/main" val="153487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98B3FA-9F5C-41FB-81AE-3355B233D6F4}"/>
              </a:ext>
            </a:extLst>
          </p:cNvPr>
          <p:cNvSpPr/>
          <p:nvPr/>
        </p:nvSpPr>
        <p:spPr>
          <a:xfrm>
            <a:off x="0" y="0"/>
            <a:ext cx="2477730" cy="553998"/>
          </a:xfrm>
          <a:prstGeom prst="rect">
            <a:avLst/>
          </a:prstGeom>
        </p:spPr>
        <p:txBody>
          <a:bodyPr wrap="none">
            <a:spAutoFit/>
          </a:bodyPr>
          <a:lstStyle/>
          <a:p>
            <a:r>
              <a:rPr lang="en-US" altLang="zh-TW" sz="3000" b="1" dirty="0"/>
              <a:t>State Machine</a:t>
            </a:r>
            <a:endParaRPr lang="zh-TW" altLang="en-US" sz="3000" b="1" dirty="0"/>
          </a:p>
        </p:txBody>
      </p:sp>
      <p:pic>
        <p:nvPicPr>
          <p:cNvPr id="4" name="圖片 3">
            <a:extLst>
              <a:ext uri="{FF2B5EF4-FFF2-40B4-BE49-F238E27FC236}">
                <a16:creationId xmlns:a16="http://schemas.microsoft.com/office/drawing/2014/main" id="{A970A54E-AF30-449F-91CA-2DCA52495D59}"/>
              </a:ext>
            </a:extLst>
          </p:cNvPr>
          <p:cNvPicPr>
            <a:picLocks noChangeAspect="1"/>
          </p:cNvPicPr>
          <p:nvPr/>
        </p:nvPicPr>
        <p:blipFill>
          <a:blip r:embed="rId3"/>
          <a:stretch>
            <a:fillRect/>
          </a:stretch>
        </p:blipFill>
        <p:spPr>
          <a:xfrm>
            <a:off x="8382000" y="3933286"/>
            <a:ext cx="3243077" cy="1979195"/>
          </a:xfrm>
          <a:prstGeom prst="rect">
            <a:avLst/>
          </a:prstGeom>
          <a:effectLst>
            <a:softEdge rad="31750"/>
          </a:effectLst>
        </p:spPr>
      </p:pic>
      <p:sp>
        <p:nvSpPr>
          <p:cNvPr id="3" name="矩形 2">
            <a:extLst>
              <a:ext uri="{FF2B5EF4-FFF2-40B4-BE49-F238E27FC236}">
                <a16:creationId xmlns:a16="http://schemas.microsoft.com/office/drawing/2014/main" id="{01105627-54DC-4E08-8072-6BB4D1F92935}"/>
              </a:ext>
            </a:extLst>
          </p:cNvPr>
          <p:cNvSpPr/>
          <p:nvPr/>
        </p:nvSpPr>
        <p:spPr>
          <a:xfrm>
            <a:off x="-1" y="1104080"/>
            <a:ext cx="8309499" cy="4708981"/>
          </a:xfrm>
          <a:prstGeom prst="rect">
            <a:avLst/>
          </a:prstGeom>
        </p:spPr>
        <p:txBody>
          <a:bodyPr wrap="square">
            <a:spAutoFit/>
          </a:bodyPr>
          <a:lstStyle/>
          <a:p>
            <a:pPr algn="just"/>
            <a:r>
              <a:rPr lang="zh-TW" altLang="en-US" sz="2000" dirty="0"/>
              <a:t>Security models are used to help enforce access controls.</a:t>
            </a:r>
          </a:p>
          <a:p>
            <a:pPr algn="just"/>
            <a:endParaRPr lang="zh-TW" altLang="en-US" sz="2000" dirty="0"/>
          </a:p>
          <a:p>
            <a:pPr algn="just"/>
            <a:r>
              <a:rPr lang="zh-TW" altLang="en-US" sz="2000" dirty="0"/>
              <a:t>A security model defines who can perform what action on data. It is an extension of the data classification levels that an organization has identified. </a:t>
            </a:r>
          </a:p>
          <a:p>
            <a:pPr algn="just"/>
            <a:endParaRPr lang="zh-TW" altLang="en-US" sz="2000" dirty="0"/>
          </a:p>
          <a:p>
            <a:pPr algn="just"/>
            <a:r>
              <a:rPr lang="zh-TW" altLang="en-US" sz="2000" dirty="0"/>
              <a:t>For example, you wouldn’t want to store public data mixed with sensitive data. People who should have access to public data generally shouldn’t have access to sensitive information. </a:t>
            </a:r>
          </a:p>
          <a:p>
            <a:pPr algn="just"/>
            <a:endParaRPr lang="zh-TW" altLang="en-US" sz="2000" dirty="0"/>
          </a:p>
          <a:p>
            <a:pPr algn="just"/>
            <a:r>
              <a:rPr lang="zh-TW" altLang="en-US" sz="2000" dirty="0"/>
              <a:t>This is not a property that goes in both directions, of course. Someone  who has access to top secret data should have access to public data but definitely not the other way around. </a:t>
            </a:r>
          </a:p>
          <a:p>
            <a:pPr algn="just"/>
            <a:endParaRPr lang="zh-TW" altLang="en-US" sz="2000" dirty="0"/>
          </a:p>
          <a:p>
            <a:pPr algn="just"/>
            <a:r>
              <a:rPr lang="zh-TW" altLang="en-US" sz="2000" dirty="0"/>
              <a:t>These are the sorts of relationships that are defined in the models presented in the following sections.</a:t>
            </a:r>
          </a:p>
        </p:txBody>
      </p:sp>
      <p:graphicFrame>
        <p:nvGraphicFramePr>
          <p:cNvPr id="5" name="物件 4">
            <a:extLst>
              <a:ext uri="{FF2B5EF4-FFF2-40B4-BE49-F238E27FC236}">
                <a16:creationId xmlns:a16="http://schemas.microsoft.com/office/drawing/2014/main" id="{DA4595FE-71FA-48C1-9BE1-8283927B866F}"/>
              </a:ext>
            </a:extLst>
          </p:cNvPr>
          <p:cNvGraphicFramePr>
            <a:graphicFrameLocks noChangeAspect="1"/>
          </p:cNvGraphicFramePr>
          <p:nvPr>
            <p:extLst>
              <p:ext uri="{D42A27DB-BD31-4B8C-83A1-F6EECF244321}">
                <p14:modId xmlns:p14="http://schemas.microsoft.com/office/powerpoint/2010/main" val="2029816043"/>
              </p:ext>
            </p:extLst>
          </p:nvPr>
        </p:nvGraphicFramePr>
        <p:xfrm>
          <a:off x="11297554" y="5930012"/>
          <a:ext cx="894446" cy="927988"/>
        </p:xfrm>
        <a:graphic>
          <a:graphicData uri="http://schemas.openxmlformats.org/presentationml/2006/ole">
            <mc:AlternateContent xmlns:mc="http://schemas.openxmlformats.org/markup-compatibility/2006">
              <mc:Choice xmlns:v="urn:schemas-microsoft-com:vml" Requires="v">
                <p:oleObj spid="_x0000_s4118" name="封裝程式殼層物件" showAsIcon="1" r:id="rId4" imgW="507960" imgH="527400" progId="Package">
                  <p:embed/>
                </p:oleObj>
              </mc:Choice>
              <mc:Fallback>
                <p:oleObj name="封裝程式殼層物件" showAsIcon="1" r:id="rId4" imgW="507960" imgH="527400" progId="Package">
                  <p:embed/>
                  <p:pic>
                    <p:nvPicPr>
                      <p:cNvPr id="0" name=""/>
                      <p:cNvPicPr/>
                      <p:nvPr/>
                    </p:nvPicPr>
                    <p:blipFill>
                      <a:blip r:embed="rId5"/>
                      <a:stretch>
                        <a:fillRect/>
                      </a:stretch>
                    </p:blipFill>
                    <p:spPr>
                      <a:xfrm>
                        <a:off x="11297554" y="5930012"/>
                        <a:ext cx="894446" cy="927988"/>
                      </a:xfrm>
                      <a:prstGeom prst="rect">
                        <a:avLst/>
                      </a:prstGeom>
                    </p:spPr>
                  </p:pic>
                </p:oleObj>
              </mc:Fallback>
            </mc:AlternateContent>
          </a:graphicData>
        </a:graphic>
      </p:graphicFrame>
    </p:spTree>
    <p:extLst>
      <p:ext uri="{BB962C8B-B14F-4D97-AF65-F5344CB8AC3E}">
        <p14:creationId xmlns:p14="http://schemas.microsoft.com/office/powerpoint/2010/main" val="420981334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1139</TotalTime>
  <Words>5554</Words>
  <Application>Microsoft Office PowerPoint</Application>
  <PresentationFormat>寬螢幕</PresentationFormat>
  <Paragraphs>315</Paragraphs>
  <Slides>34</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0" baseType="lpstr">
      <vt:lpstr>Arial</vt:lpstr>
      <vt:lpstr>Calibri</vt:lpstr>
      <vt:lpstr>Calibri Light</vt:lpstr>
      <vt:lpstr>Wingdings</vt:lpstr>
      <vt:lpstr>Office 佈景主題</vt:lpstr>
      <vt:lpstr>封裝</vt:lpstr>
      <vt:lpstr>Security Architecture and Design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Architecture and Design</dc:title>
  <dc:creator>凱瑞 金</dc:creator>
  <cp:lastModifiedBy>凱瑞 金</cp:lastModifiedBy>
  <cp:revision>52</cp:revision>
  <dcterms:created xsi:type="dcterms:W3CDTF">2020-04-04T14:48:10Z</dcterms:created>
  <dcterms:modified xsi:type="dcterms:W3CDTF">2020-04-05T09:48:07Z</dcterms:modified>
</cp:coreProperties>
</file>