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2" r:id="rId86"/>
    <p:sldId id="341" r:id="rId8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F7D4D-2EE5-4DEC-8DCA-7E24FAABE65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4275361-4703-4E48-8FD7-E0300F17F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9E2BF96-81AB-4470-8CB3-DCB670D4BCDD}"/>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D0A68B4C-89F8-49C1-844E-492265615A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474850-9E01-44D0-AAB0-C27EF233038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7848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DBC20-C593-4E51-84EE-A11A227065F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A759B3F-5296-4799-AD5C-C43C00A70C2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71FB1D-8DDF-46F3-B209-8DB1A3FBB78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0E500586-674D-494D-BEE9-F343F63BAF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B103B6-C43A-45AA-8A4A-B2B0030F5AD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1217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BD5CE7-0F87-435B-99C8-087206CC39B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14F9DAD-E1F9-428C-8687-65E7867A899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5DA6EF-E4AE-4A08-8B3F-5037EB8D1841}"/>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AD280FB3-A3D4-4306-B5D8-54C45AB564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44E9FD-D22F-4E2C-B1D6-50D6B843D7F8}"/>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80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2022A-73E0-4313-B4E3-59084BF2BB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8703D0-D144-42EF-8A0E-92A0BB9D412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90D7A8-462E-48C3-8CC4-3AFA81B6C89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B47D04DE-06A2-4F14-8B6A-3605B1157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D1367A-316D-4F54-AE9D-26779C8C0F4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2466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E707B-85A0-4FC1-BEF3-34A5A0612E7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0ABF248-A39D-4311-A70D-6B62932C8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5D4E0F5-5A1E-42D8-B8FF-D9D10712BAF5}"/>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8161B8AD-49B5-4A1F-B71E-13B4E431CA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EEDE-C31C-40B4-9CD2-359D77B2F94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3832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E2312-2DC9-41B3-B034-DE3DED02031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761119B-CAB6-4377-A731-61919DC8B05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0FC3E0-F1CD-4291-A1A8-B617B5771A9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310D1E1-3040-45FC-85A0-33CF70F018A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0FD60E0F-4A16-487F-BAD5-7A2E051387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44F8044-8E7E-45F8-8FE7-C8D71232217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0944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93BCB-3535-4F7C-8899-F0CE92E06DF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0A21617-1769-4AE6-8909-5B5D2FE24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202CDB7-7896-4AFF-9987-F9A34EA306A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1ABCB6-8000-4F18-BF6C-E0E517DD7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6BA5274-9A34-4584-9B61-72E098E59F2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137A7D0-F880-4636-A367-D75C1ACC8C5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8" name="頁尾版面配置區 7">
            <a:extLst>
              <a:ext uri="{FF2B5EF4-FFF2-40B4-BE49-F238E27FC236}">
                <a16:creationId xmlns:a16="http://schemas.microsoft.com/office/drawing/2014/main" id="{DDD2E6A5-FE30-45E2-A8F5-95C08E12C2D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EDBC03-0A28-4658-82BE-6020854B9B7E}"/>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376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74F08F-1A9F-4480-958C-BF050C0AC4B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DCA0F06-B08C-4493-8ECE-ED42C604D228}"/>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4" name="頁尾版面配置區 3">
            <a:extLst>
              <a:ext uri="{FF2B5EF4-FFF2-40B4-BE49-F238E27FC236}">
                <a16:creationId xmlns:a16="http://schemas.microsoft.com/office/drawing/2014/main" id="{25C5F72A-EAA4-41CC-9DB0-DA9DAF002F1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F17381-7516-4D65-84D4-84DAB2306A1B}"/>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1776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93694F2-B68E-48DF-A282-80E014A5A282}"/>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3" name="頁尾版面配置區 2">
            <a:extLst>
              <a:ext uri="{FF2B5EF4-FFF2-40B4-BE49-F238E27FC236}">
                <a16:creationId xmlns:a16="http://schemas.microsoft.com/office/drawing/2014/main" id="{23487A1A-CDE3-484F-A0FE-75CF794F5C6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683E845-FC07-4157-8CEF-8599CB649F8C}"/>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43128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3007D-6F84-437C-B391-532D020BDE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0C6263C-B3DB-4456-A9F7-D653D8D8B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C24109C-D834-47EC-BD87-B894B0419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834C77A-78A9-4356-AA4B-72C3B2942FAE}"/>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B822667F-B9BD-4E39-B5E9-76B4DF30558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83FA21-9089-4D57-8B0C-236FB84F2E2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429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F7896-5F82-4BEF-A57A-41F6ECA24F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849F66C-2978-4751-9600-DDF62FB48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C5FF512-18BB-4B18-B18E-DD47ACCAE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D3C4B31-2803-4961-81FC-75FC3E2F9E5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804342F7-52E2-4A9E-969E-C15C304481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C7A238D-9227-4AC6-98E5-C7EAAE6F1CB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8706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1F4CC87-7183-49A3-AE52-52329DF31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8C0906E-4CCB-4DA0-92A5-65281AD25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A5D011-0CD4-4EA0-9183-CBE648E31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4351A695-2161-46FD-922F-3ADC2BE19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735BEB-3947-47F5-9EFE-F09E920FB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335073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advancedpentest.com/help-browser-pivot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29EB07-ED79-4597-A0E7-CC253054DF03}"/>
              </a:ext>
            </a:extLst>
          </p:cNvPr>
          <p:cNvSpPr>
            <a:spLocks noGrp="1"/>
          </p:cNvSpPr>
          <p:nvPr>
            <p:ph type="ctrTitle"/>
          </p:nvPr>
        </p:nvSpPr>
        <p:spPr>
          <a:xfrm>
            <a:off x="911441" y="0"/>
            <a:ext cx="10369117" cy="5246702"/>
          </a:xfrm>
        </p:spPr>
        <p:txBody>
          <a:bodyPr>
            <a:noAutofit/>
          </a:bodyPr>
          <a:lstStyle/>
          <a:p>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Trojans and Other Attacks</a:t>
            </a: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zh-TW" altLang="en-US" sz="3600" dirty="0">
                <a:latin typeface="華康儷中宋" panose="02020509000000000000" pitchFamily="49" charset="-120"/>
                <a:ea typeface="華康儷中宋" panose="02020509000000000000" pitchFamily="49" charset="-120"/>
                <a:cs typeface="Calibri" panose="020F0502020204030204" pitchFamily="34" charset="0"/>
              </a:rPr>
              <a:t>金凱瑞</a:t>
            </a:r>
            <a:endParaRPr lang="zh-TW" altLang="en-US" dirty="0">
              <a:latin typeface="華康儷中宋" panose="02020509000000000000" pitchFamily="49" charset="-120"/>
              <a:ea typeface="華康儷中宋" panose="02020509000000000000" pitchFamily="49" charset="-120"/>
              <a:cs typeface="Calibri" panose="020F0502020204030204" pitchFamily="34" charset="0"/>
            </a:endParaRPr>
          </a:p>
        </p:txBody>
      </p:sp>
      <p:sp>
        <p:nvSpPr>
          <p:cNvPr id="4" name="文字方塊 3">
            <a:extLst>
              <a:ext uri="{FF2B5EF4-FFF2-40B4-BE49-F238E27FC236}">
                <a16:creationId xmlns:a16="http://schemas.microsoft.com/office/drawing/2014/main" id="{31B29DC8-EA13-4024-84D8-009E60C2618F}"/>
              </a:ext>
            </a:extLst>
          </p:cNvPr>
          <p:cNvSpPr txBox="1"/>
          <p:nvPr/>
        </p:nvSpPr>
        <p:spPr>
          <a:xfrm>
            <a:off x="2007831" y="2207852"/>
            <a:ext cx="5832629" cy="830997"/>
          </a:xfrm>
          <a:prstGeom prst="rect">
            <a:avLst/>
          </a:prstGeom>
          <a:noFill/>
        </p:spPr>
        <p:txBody>
          <a:bodyPr wrap="square" rtlCol="0">
            <a:spAutoFit/>
          </a:bodyPr>
          <a:lstStyle/>
          <a:p>
            <a:r>
              <a:rPr lang="en-US" altLang="zh-TW" sz="4800" dirty="0">
                <a:latin typeface="Calibri" panose="020F0502020204030204" pitchFamily="34" charset="0"/>
                <a:cs typeface="Calibri" panose="020F0502020204030204" pitchFamily="34" charset="0"/>
              </a:rPr>
              <a:t>Chapter 5:</a:t>
            </a:r>
            <a:endParaRPr lang="zh-TW" altLang="en-US" sz="4800" dirty="0">
              <a:latin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811BA581-BEA2-4092-90B0-D9A0D6E20878}"/>
              </a:ext>
            </a:extLst>
          </p:cNvPr>
          <p:cNvSpPr txBox="1"/>
          <p:nvPr/>
        </p:nvSpPr>
        <p:spPr>
          <a:xfrm>
            <a:off x="266329" y="607303"/>
            <a:ext cx="4483223" cy="830997"/>
          </a:xfrm>
          <a:prstGeom prst="rect">
            <a:avLst/>
          </a:prstGeom>
          <a:noFill/>
        </p:spPr>
        <p:txBody>
          <a:bodyPr wrap="square" rtlCol="0">
            <a:spAutoFit/>
          </a:bodyPr>
          <a:lstStyle/>
          <a:p>
            <a:r>
              <a:rPr lang="en-US" altLang="zh-TW" sz="4800" dirty="0"/>
              <a:t>CEH v4</a:t>
            </a:r>
            <a:endParaRPr lang="zh-TW" altLang="en-US" sz="4800" dirty="0"/>
          </a:p>
        </p:txBody>
      </p:sp>
    </p:spTree>
    <p:extLst>
      <p:ext uri="{BB962C8B-B14F-4D97-AF65-F5344CB8AC3E}">
        <p14:creationId xmlns:p14="http://schemas.microsoft.com/office/powerpoint/2010/main" val="282627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：３</a:t>
            </a:r>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solidFill>
                  <a:srgbClr val="FF0000"/>
                </a:solidFill>
                <a:effectLst/>
              </a:rPr>
              <a:t>B.</a:t>
            </a:r>
            <a:r>
              <a:rPr lang="en-US" altLang="zh-TW" sz="3200" dirty="0">
                <a:solidFill>
                  <a:srgbClr val="FF0000"/>
                </a:solidFill>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335254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C83C48-AAEF-4583-B95E-CAEF8FE485A9}"/>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b="1" dirty="0">
                <a:effectLst/>
              </a:rPr>
              <a:t>B.</a:t>
            </a:r>
            <a:r>
              <a:rPr lang="en-US" altLang="zh-TW" sz="3200" dirty="0">
                <a:effectLst/>
              </a:rPr>
              <a: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Ransomware isn’t anything new, but it sure has attracted new attention from EC-Council.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The name itself gives away its purpose: the malware infects your system and then restricts access to your files and folders, demanding a ransom payment to get control back.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ECC lists five different ransomware families: </a:t>
            </a:r>
            <a:r>
              <a:rPr lang="en-US" altLang="zh-TW" sz="3200" dirty="0" err="1">
                <a:effectLst/>
              </a:rPr>
              <a:t>Cryptorbit</a:t>
            </a:r>
            <a:r>
              <a:rPr lang="en-US" altLang="zh-TW" sz="3200" dirty="0">
                <a:effectLst/>
              </a:rPr>
              <a:t>, </a:t>
            </a:r>
            <a:r>
              <a:rPr lang="en-US" altLang="zh-TW" sz="3200" dirty="0" err="1">
                <a:effectLst/>
              </a:rPr>
              <a:t>Cryptolocker</a:t>
            </a:r>
            <a:r>
              <a:rPr lang="en-US" altLang="zh-TW" sz="3200" dirty="0">
                <a:effectLst/>
              </a:rPr>
              <a:t>, </a:t>
            </a:r>
            <a:r>
              <a:rPr lang="en-US" altLang="zh-TW" sz="3200" dirty="0" err="1">
                <a:effectLst/>
              </a:rPr>
              <a:t>Cryptodefense</a:t>
            </a:r>
            <a:r>
              <a:rPr lang="en-US" altLang="zh-TW" sz="3200" dirty="0">
                <a:effectLst/>
              </a:rPr>
              <a:t>, </a:t>
            </a:r>
            <a:r>
              <a:rPr lang="en-US" altLang="zh-TW" sz="3200" dirty="0" err="1">
                <a:effectLst/>
              </a:rPr>
              <a:t>Cryptowall</a:t>
            </a:r>
            <a:r>
              <a:rPr lang="en-US" altLang="zh-TW" sz="3200" dirty="0">
                <a:effectLst/>
              </a:rPr>
              <a:t>, and police-themed.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Usually the online payment involves bitcoin, but can take other avenues. </a:t>
            </a:r>
          </a:p>
        </p:txBody>
      </p:sp>
    </p:spTree>
    <p:extLst>
      <p:ext uri="{BB962C8B-B14F-4D97-AF65-F5344CB8AC3E}">
        <p14:creationId xmlns:p14="http://schemas.microsoft.com/office/powerpoint/2010/main" val="6835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3FC8B1-BF35-4976-AC56-C062C873C4EE}"/>
              </a:ext>
            </a:extLst>
          </p:cNvPr>
          <p:cNvSpPr/>
          <p:nvPr/>
        </p:nvSpPr>
        <p:spPr>
          <a:xfrm>
            <a:off x="0" y="289680"/>
            <a:ext cx="12192000" cy="6124754"/>
          </a:xfrm>
          <a:prstGeom prst="rect">
            <a:avLst/>
          </a:prstGeom>
        </p:spPr>
        <p:txBody>
          <a:bodyPr wrap="square">
            <a:spAutoFit/>
          </a:bodyPr>
          <a:lstStyle/>
          <a:p>
            <a:pPr algn="just"/>
            <a:r>
              <a:rPr lang="en-US" altLang="zh-TW" sz="2800" dirty="0"/>
              <a:t>In any case, never pay off the attacker—you’re only signing yourself up for future terror. </a:t>
            </a:r>
          </a:p>
          <a:p>
            <a:pPr algn="just"/>
            <a:endParaRPr lang="en-US" altLang="zh-TW" sz="2800" dirty="0"/>
          </a:p>
          <a:p>
            <a:pPr algn="just"/>
            <a:r>
              <a:rPr lang="en-US" altLang="zh-TW" sz="2800" dirty="0"/>
              <a:t>Cleaning off ransomware may involve booting into Safe Mode, or even using a system restore on Windows systems. </a:t>
            </a:r>
          </a:p>
          <a:p>
            <a:pPr algn="just"/>
            <a:endParaRPr lang="en-US" altLang="zh-TW" sz="2800" dirty="0"/>
          </a:p>
          <a:p>
            <a:pPr algn="just"/>
            <a:r>
              <a:rPr lang="en-US" altLang="zh-TW" sz="2800" dirty="0"/>
              <a:t>You may even get away with an external AV scan as a fix action, but be sure to scrub the system for hidden files and folders the ransomware may have left behind.</a:t>
            </a:r>
          </a:p>
          <a:p>
            <a:pPr algn="just"/>
            <a:endParaRPr lang="en-US" altLang="zh-TW" sz="2800" dirty="0"/>
          </a:p>
          <a:p>
            <a:pPr algn="just"/>
            <a:r>
              <a:rPr lang="en-US" altLang="zh-TW" sz="2800" dirty="0"/>
              <a:t> Lastly, I can’t overstate enough the value of good, solid, dependable backups.</a:t>
            </a:r>
          </a:p>
          <a:p>
            <a:pPr algn="just"/>
            <a:endParaRPr lang="en-US" altLang="zh-TW" sz="2800" dirty="0"/>
          </a:p>
          <a:p>
            <a:pPr algn="just"/>
            <a:r>
              <a:rPr lang="en-US" altLang="zh-TW" sz="2800" dirty="0"/>
              <a:t> Even if you’re foolish enough to pay the ransom, there is no guarantee any of your files will remain accessible after the “unlock”—and could you trust them anyway? Invest in good backups and run them religiously.</a:t>
            </a:r>
            <a:endParaRPr lang="zh-TW" altLang="en-US" sz="2800" dirty="0"/>
          </a:p>
        </p:txBody>
      </p:sp>
    </p:spTree>
    <p:extLst>
      <p:ext uri="{BB962C8B-B14F-4D97-AF65-F5344CB8AC3E}">
        <p14:creationId xmlns:p14="http://schemas.microsoft.com/office/powerpoint/2010/main" val="218311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：４</a:t>
            </a:r>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57556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：４</a:t>
            </a:r>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solidFill>
                  <a:srgbClr val="FF0000"/>
                </a:solidFill>
                <a:effectLst/>
              </a:rPr>
              <a:t>A.</a:t>
            </a:r>
            <a:r>
              <a:rPr lang="en-US" altLang="zh-TW" sz="3200" dirty="0">
                <a:solidFill>
                  <a:srgbClr val="FF0000"/>
                </a:solidFill>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6068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2B59DE-7017-4039-9C96-CE547774E516}"/>
              </a:ext>
            </a:extLst>
          </p:cNvPr>
          <p:cNvSpPr/>
          <p:nvPr/>
        </p:nvSpPr>
        <p:spPr>
          <a:xfrm>
            <a:off x="0" y="-1"/>
            <a:ext cx="12192000" cy="6494085"/>
          </a:xfrm>
          <a:prstGeom prst="rect">
            <a:avLst/>
          </a:prstGeom>
        </p:spPr>
        <p:txBody>
          <a:bodyPr wrap="square">
            <a:spAutoFit/>
          </a:bodyPr>
          <a:lstStyle/>
          <a:p>
            <a:pPr algn="just"/>
            <a:r>
              <a:rPr lang="en-US" altLang="zh-TW" sz="3200" b="1" dirty="0">
                <a:effectLst/>
              </a:rPr>
              <a:t>A.</a:t>
            </a:r>
            <a:r>
              <a:rPr lang="en-US" altLang="zh-TW" sz="3200" dirty="0">
                <a:effectLst/>
              </a:rPr>
              <a:t> </a:t>
            </a:r>
          </a:p>
          <a:p>
            <a:pPr algn="just"/>
            <a:endParaRPr lang="en-US" altLang="zh-TW" sz="3200" dirty="0"/>
          </a:p>
          <a:p>
            <a:pPr algn="just"/>
            <a:r>
              <a:rPr lang="en-US" altLang="zh-TW" sz="3200" dirty="0">
                <a:effectLst/>
              </a:rPr>
              <a:t>EC-Council defines two main types of malware analysis—static and dynamic. In static analysis, the examiner never actually installs or executes the malware. </a:t>
            </a:r>
          </a:p>
          <a:p>
            <a:pPr algn="just"/>
            <a:endParaRPr lang="en-US" altLang="zh-TW" sz="3200" dirty="0"/>
          </a:p>
          <a:p>
            <a:pPr algn="just"/>
            <a:r>
              <a:rPr lang="en-US" altLang="zh-TW" sz="3200" dirty="0">
                <a:effectLst/>
              </a:rPr>
              <a:t>It’s considered a “safe” analysis, as the suspect file isn’t installed or allowed to execute; however, as this is obviously a touchy area, it’s always a best and recommended practice to perform analysis in a closed environment. </a:t>
            </a:r>
          </a:p>
          <a:p>
            <a:pPr algn="just"/>
            <a:endParaRPr lang="en-US" altLang="zh-TW" sz="3200" dirty="0"/>
          </a:p>
          <a:p>
            <a:pPr algn="just"/>
            <a:r>
              <a:rPr lang="en-US" altLang="zh-TW" sz="3200" dirty="0">
                <a:effectLst/>
              </a:rPr>
              <a:t>This is largely a manual process, but there are static analysis tools that can assist.</a:t>
            </a:r>
            <a:endParaRPr lang="zh-TW" altLang="en-US" sz="3200" dirty="0"/>
          </a:p>
        </p:txBody>
      </p:sp>
    </p:spTree>
    <p:extLst>
      <p:ext uri="{BB962C8B-B14F-4D97-AF65-F5344CB8AC3E}">
        <p14:creationId xmlns:p14="http://schemas.microsoft.com/office/powerpoint/2010/main" val="255157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：５</a:t>
            </a:r>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effectLst/>
              </a:rPr>
              <a:t>C.</a:t>
            </a:r>
            <a:r>
              <a:rPr lang="en-US" altLang="zh-TW" sz="3200" dirty="0">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17291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：５</a:t>
            </a:r>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solidFill>
                  <a:srgbClr val="FF0000"/>
                </a:solidFill>
                <a:effectLst/>
              </a:rPr>
              <a:t>C.</a:t>
            </a:r>
            <a:r>
              <a:rPr lang="en-US" altLang="zh-TW" sz="3200" dirty="0">
                <a:solidFill>
                  <a:srgbClr val="FF0000"/>
                </a:solidFill>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228287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B9DA27-90F7-4E6F-8159-4D12D076849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t>
            </a: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The idea behind session hijacking is fairly simple: the attacker waits for a session to begin and, after all the pesky authentication gets done, jumps in to steal the session for herself. </a:t>
            </a:r>
          </a:p>
          <a:p>
            <a:pPr algn="just">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practice, it’s a little harder and more complicated than that, but the key to the whole attack is in determining the initial sequence number (ISN) used for the session. The ISN is sent by the initiator of the session in the first step (SYN).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This is acknowledged in the second step of the handshake (SYN/ACK) by incrementing that ISN by 1, and then another ISN is generated by the recipient. This second number is acknowledged by the initiator in the third step (ACK), and from there on out communication can occur. </a:t>
            </a:r>
          </a:p>
        </p:txBody>
      </p:sp>
    </p:spTree>
    <p:extLst>
      <p:ext uri="{BB962C8B-B14F-4D97-AF65-F5344CB8AC3E}">
        <p14:creationId xmlns:p14="http://schemas.microsoft.com/office/powerpoint/2010/main" val="407497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7A046-D8D9-4409-B7F2-A99ACC54EF1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dirty="0">
                <a:effectLst/>
              </a:rPr>
              <a:t>Per EC-Council, the following steps describe the session hijack:</a:t>
            </a:r>
          </a:p>
          <a:p>
            <a:pPr algn="just">
              <a:spcBef>
                <a:spcPts val="0"/>
              </a:spcBef>
              <a:spcAft>
                <a:spcPts val="0"/>
              </a:spcAft>
            </a:pPr>
            <a:r>
              <a:rPr lang="en-US" altLang="zh-TW" sz="3200" b="1" dirty="0">
                <a:effectLst/>
              </a:rPr>
              <a:t>1.</a:t>
            </a:r>
            <a:r>
              <a:rPr lang="en-US" altLang="zh-TW" sz="3200" dirty="0">
                <a:effectLst/>
              </a:rPr>
              <a:t>   Sniff the traffic between the client and the server.</a:t>
            </a:r>
          </a:p>
          <a:p>
            <a:pPr algn="just">
              <a:spcBef>
                <a:spcPts val="0"/>
              </a:spcBef>
              <a:spcAft>
                <a:spcPts val="0"/>
              </a:spcAft>
            </a:pPr>
            <a:r>
              <a:rPr lang="en-US" altLang="zh-TW" sz="3200" b="1" dirty="0">
                <a:effectLst/>
              </a:rPr>
              <a:t>2.</a:t>
            </a:r>
            <a:r>
              <a:rPr lang="en-US" altLang="zh-TW" sz="3200" dirty="0">
                <a:effectLst/>
              </a:rPr>
              <a:t>   Monitor the traffic and predict the sequence numbering.</a:t>
            </a:r>
          </a:p>
          <a:p>
            <a:pPr algn="just">
              <a:spcBef>
                <a:spcPts val="0"/>
              </a:spcBef>
              <a:spcAft>
                <a:spcPts val="0"/>
              </a:spcAft>
            </a:pPr>
            <a:r>
              <a:rPr lang="en-US" altLang="zh-TW" sz="3200" b="1" dirty="0">
                <a:effectLst/>
              </a:rPr>
              <a:t>3.</a:t>
            </a:r>
            <a:r>
              <a:rPr lang="en-US" altLang="zh-TW" sz="3200" dirty="0">
                <a:effectLst/>
              </a:rPr>
              <a:t>   Desynchronize the session with the client.</a:t>
            </a:r>
          </a:p>
          <a:p>
            <a:pPr algn="just">
              <a:spcBef>
                <a:spcPts val="0"/>
              </a:spcBef>
              <a:spcAft>
                <a:spcPts val="0"/>
              </a:spcAft>
            </a:pPr>
            <a:r>
              <a:rPr lang="en-US" altLang="zh-TW" sz="3200" b="1" dirty="0">
                <a:effectLst/>
              </a:rPr>
              <a:t>4.</a:t>
            </a:r>
            <a:r>
              <a:rPr lang="en-US" altLang="zh-TW" sz="3200" dirty="0">
                <a:effectLst/>
              </a:rPr>
              <a:t>   Predict the session token and take over the session.</a:t>
            </a:r>
          </a:p>
          <a:p>
            <a:pPr algn="just">
              <a:spcBef>
                <a:spcPts val="0"/>
              </a:spcBef>
              <a:spcAft>
                <a:spcPts val="0"/>
              </a:spcAft>
            </a:pPr>
            <a:r>
              <a:rPr lang="en-US" altLang="zh-TW" sz="3200" b="1" dirty="0">
                <a:effectLst/>
              </a:rPr>
              <a:t>5.</a:t>
            </a:r>
            <a:r>
              <a:rPr lang="en-US" altLang="zh-TW" sz="3200" dirty="0">
                <a:effectLst/>
              </a:rPr>
              <a:t>   Inject packets to the target server.</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For what it’s worth, pulling this attack off via EC-Council’s take on the whole matter requires you to do some fairly significant traffic sniffing.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And if you’re already positioned to sniff the traffic in the first place, wouldn’t the whole scenario possibly be a moot point?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You need to know it for the exam, but real-world application may be rare.</a:t>
            </a:r>
          </a:p>
        </p:txBody>
      </p:sp>
    </p:spTree>
    <p:extLst>
      <p:ext uri="{BB962C8B-B14F-4D97-AF65-F5344CB8AC3E}">
        <p14:creationId xmlns:p14="http://schemas.microsoft.com/office/powerpoint/2010/main" val="424219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1466BE-C099-47CD-A55D-F8BFBCF71139}"/>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Agenda</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5001A787-9220-40B6-8AE2-9F6ADAEEECEE}"/>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altLang="zh-TW" dirty="0">
                <a:effectLst/>
              </a:rPr>
              <a:t>   </a:t>
            </a:r>
            <a:r>
              <a:rPr lang="en-US" altLang="zh-TW" dirty="0">
                <a:effectLst/>
                <a:latin typeface="Calibri" panose="020F0502020204030204" pitchFamily="34" charset="0"/>
                <a:cs typeface="Calibri" panose="020F0502020204030204" pitchFamily="34" charset="0"/>
              </a:rPr>
              <a:t>Describe malware types and their purpose</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deployment methods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the malware analysis process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countermeasures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DoS attacks and techniques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DoS detection and countermeasure actions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session hijacking and sequence prediction</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03186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effectLst/>
              </a:rPr>
              <a:t>C.</a:t>
            </a:r>
            <a:r>
              <a:rPr lang="en-US" altLang="zh-TW" sz="3200" dirty="0">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21593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solidFill>
                  <a:srgbClr val="FF0000"/>
                </a:solidFill>
                <a:effectLst/>
              </a:rPr>
              <a:t>C.</a:t>
            </a:r>
            <a:r>
              <a:rPr lang="en-US" altLang="zh-TW" sz="3200" dirty="0">
                <a:solidFill>
                  <a:srgbClr val="FF0000"/>
                </a:solidFill>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3009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35E21-227D-4AEB-A9D4-11CAB72502C7}"/>
              </a:ext>
            </a:extLst>
          </p:cNvPr>
          <p:cNvSpPr/>
          <p:nvPr/>
        </p:nvSpPr>
        <p:spPr>
          <a:xfrm>
            <a:off x="0" y="0"/>
            <a:ext cx="12192000" cy="6863417"/>
          </a:xfrm>
          <a:prstGeom prst="rect">
            <a:avLst/>
          </a:prstGeom>
        </p:spPr>
        <p:txBody>
          <a:bodyPr wrap="square">
            <a:spAutoFit/>
          </a:bodyPr>
          <a:lstStyle/>
          <a:p>
            <a:pPr algn="just"/>
            <a:r>
              <a:rPr lang="en-US" altLang="zh-TW" sz="4000" dirty="0">
                <a:effectLst/>
              </a:rPr>
              <a:t> </a:t>
            </a:r>
            <a:r>
              <a:rPr lang="en-US" altLang="zh-TW" sz="4000" b="1" dirty="0">
                <a:effectLst/>
              </a:rPr>
              <a:t>C.</a:t>
            </a:r>
            <a:r>
              <a:rPr lang="en-US" altLang="zh-TW" sz="4000" dirty="0">
                <a:effectLst/>
              </a:rPr>
              <a:t> </a:t>
            </a:r>
          </a:p>
          <a:p>
            <a:pPr algn="just"/>
            <a:endParaRPr lang="en-US" altLang="zh-TW" sz="4000" dirty="0"/>
          </a:p>
          <a:p>
            <a:pPr algn="just"/>
            <a:r>
              <a:rPr lang="en-US" altLang="zh-TW" sz="4000" dirty="0">
                <a:effectLst/>
              </a:rPr>
              <a:t>A packer uses compression to pack the malware executable into a smaller size. </a:t>
            </a:r>
          </a:p>
          <a:p>
            <a:pPr algn="just"/>
            <a:endParaRPr lang="en-US" altLang="zh-TW" sz="4000" dirty="0"/>
          </a:p>
          <a:p>
            <a:pPr algn="just"/>
            <a:r>
              <a:rPr lang="en-US" altLang="zh-TW" sz="4000" dirty="0">
                <a:effectLst/>
              </a:rPr>
              <a:t>Not only does this reduce the file size, but it serves to make the malware harder to detect for some antivirus engines. </a:t>
            </a:r>
          </a:p>
          <a:p>
            <a:pPr algn="just"/>
            <a:endParaRPr lang="en-US" altLang="zh-TW" sz="4000" dirty="0"/>
          </a:p>
          <a:p>
            <a:pPr algn="just"/>
            <a:r>
              <a:rPr lang="en-US" altLang="zh-TW" sz="4000" dirty="0">
                <a:effectLst/>
              </a:rPr>
              <a:t>It works much like a ZIP file, except that the extraction occurs in memory and not on the disk.</a:t>
            </a:r>
            <a:endParaRPr lang="zh-TW" altLang="en-US" sz="4000" dirty="0"/>
          </a:p>
        </p:txBody>
      </p:sp>
    </p:spTree>
    <p:extLst>
      <p:ext uri="{BB962C8B-B14F-4D97-AF65-F5344CB8AC3E}">
        <p14:creationId xmlns:p14="http://schemas.microsoft.com/office/powerpoint/2010/main" val="78025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effectLst/>
              </a:rPr>
              <a:t>D.</a:t>
            </a:r>
            <a:r>
              <a:rPr lang="en-US" altLang="zh-TW" sz="3200" dirty="0">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349244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solidFill>
                  <a:srgbClr val="FF0000"/>
                </a:solidFill>
                <a:effectLst/>
              </a:rPr>
              <a:t>D.</a:t>
            </a:r>
            <a:r>
              <a:rPr lang="en-US" altLang="zh-TW" sz="3200" dirty="0">
                <a:solidFill>
                  <a:srgbClr val="FF0000"/>
                </a:solidFill>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58964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8B9985-843C-407A-9221-CD00BA687A2A}"/>
              </a:ext>
            </a:extLst>
          </p:cNvPr>
          <p:cNvSpPr/>
          <p:nvPr/>
        </p:nvSpPr>
        <p:spPr>
          <a:xfrm>
            <a:off x="0" y="0"/>
            <a:ext cx="12192000" cy="6494085"/>
          </a:xfrm>
          <a:prstGeom prst="rect">
            <a:avLst/>
          </a:prstGeom>
        </p:spPr>
        <p:txBody>
          <a:bodyPr wrap="square">
            <a:spAutoFit/>
          </a:bodyPr>
          <a:lstStyle/>
          <a:p>
            <a:pPr algn="just"/>
            <a:r>
              <a:rPr lang="en-US" altLang="zh-TW" sz="3200" dirty="0">
                <a:effectLst/>
              </a:rPr>
              <a:t> </a:t>
            </a:r>
            <a:r>
              <a:rPr lang="en-US" altLang="zh-TW" sz="3200" b="1" dirty="0">
                <a:effectLst/>
              </a:rPr>
              <a:t>D.</a:t>
            </a:r>
          </a:p>
          <a:p>
            <a:pPr algn="just"/>
            <a:endParaRPr lang="en-US" altLang="zh-TW" sz="3200" b="1" dirty="0"/>
          </a:p>
          <a:p>
            <a:pPr algn="just"/>
            <a:r>
              <a:rPr lang="en-US" altLang="zh-TW" sz="3200" dirty="0">
                <a:effectLst/>
              </a:rPr>
              <a:t> </a:t>
            </a:r>
          </a:p>
          <a:p>
            <a:pPr algn="just"/>
            <a:r>
              <a:rPr lang="en-US" altLang="zh-TW" sz="3200" dirty="0">
                <a:effectLst/>
              </a:rPr>
              <a:t>A </a:t>
            </a:r>
            <a:r>
              <a:rPr lang="en-US" altLang="zh-TW" sz="3200" dirty="0" err="1">
                <a:effectLst/>
              </a:rPr>
              <a:t>smurf</a:t>
            </a:r>
            <a:r>
              <a:rPr lang="en-US" altLang="zh-TW" sz="3200" dirty="0">
                <a:effectLst/>
              </a:rPr>
              <a:t> attack is a generic denial-of-service (DoS) attack against a target machine. The idea is simple: have so many ICMP requests going to the target that all its resources are taken up. </a:t>
            </a:r>
          </a:p>
          <a:p>
            <a:pPr algn="just"/>
            <a:endParaRPr lang="en-US" altLang="zh-TW" sz="3200" dirty="0"/>
          </a:p>
          <a:p>
            <a:pPr algn="just"/>
            <a:r>
              <a:rPr lang="en-US" altLang="zh-TW" sz="3200" dirty="0">
                <a:effectLst/>
              </a:rPr>
              <a:t>To accomplish this, the attacker spoofs the target’s IP address and then sends thousands of ping requests from that spoofed IP to the subnet’s broadcast address. This, in effect, pings every machine on the subnet. </a:t>
            </a:r>
          </a:p>
          <a:p>
            <a:pPr algn="just"/>
            <a:endParaRPr lang="en-US" altLang="zh-TW" sz="3200" dirty="0"/>
          </a:p>
          <a:p>
            <a:pPr algn="just"/>
            <a:r>
              <a:rPr lang="en-US" altLang="zh-TW" sz="3200" dirty="0">
                <a:effectLst/>
              </a:rPr>
              <a:t>Assuming it’s configured to do so, every machine will respond to the request, effectively crushing the target’s network resources.</a:t>
            </a:r>
            <a:endParaRPr lang="zh-TW" altLang="en-US" sz="3200" dirty="0"/>
          </a:p>
        </p:txBody>
      </p:sp>
    </p:spTree>
    <p:extLst>
      <p:ext uri="{BB962C8B-B14F-4D97-AF65-F5344CB8AC3E}">
        <p14:creationId xmlns:p14="http://schemas.microsoft.com/office/powerpoint/2010/main" val="327914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23140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3184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803462-ACE1-4BBA-9C0A-35C0A0589D9C}"/>
              </a:ext>
            </a:extLst>
          </p:cNvPr>
          <p:cNvSpPr/>
          <p:nvPr/>
        </p:nvSpPr>
        <p:spPr>
          <a:xfrm>
            <a:off x="0" y="-1"/>
            <a:ext cx="12192000" cy="6001643"/>
          </a:xfrm>
          <a:prstGeom prst="rect">
            <a:avLst/>
          </a:prstGeom>
        </p:spPr>
        <p:txBody>
          <a:bodyPr wrap="square">
            <a:spAutoFit/>
          </a:bodyPr>
          <a:lstStyle/>
          <a:p>
            <a:pPr algn="just"/>
            <a:r>
              <a:rPr lang="en-US" altLang="zh-TW" sz="3200" dirty="0">
                <a:effectLst/>
              </a:rPr>
              <a:t>Most have heard of session hijacking and man in the middle, but what about man in the browser?</a:t>
            </a:r>
          </a:p>
          <a:p>
            <a:pPr marL="514350" indent="-514350" algn="just">
              <a:buAutoNum type="alphaUcPeriod"/>
            </a:pPr>
            <a:endParaRPr lang="en-US" altLang="zh-TW" sz="3200" dirty="0"/>
          </a:p>
          <a:p>
            <a:pPr algn="just"/>
            <a:r>
              <a:rPr lang="en-US" altLang="zh-TW" sz="3200" dirty="0">
                <a:effectLst/>
              </a:rPr>
              <a:t> A man-in-the-browser (MITB) attack occurs when the hacker sends a Trojan to intercept browser calls. </a:t>
            </a:r>
          </a:p>
          <a:p>
            <a:pPr algn="just"/>
            <a:endParaRPr lang="en-US" altLang="zh-TW" sz="3200" dirty="0"/>
          </a:p>
          <a:p>
            <a:pPr algn="just"/>
            <a:r>
              <a:rPr lang="en-US" altLang="zh-TW" sz="3200" dirty="0">
                <a:effectLst/>
              </a:rPr>
              <a:t>The Trojan basically sits between the browser and libraries, allowing a hacker to watch, and interact within, a browser session. </a:t>
            </a:r>
          </a:p>
          <a:p>
            <a:pPr algn="just"/>
            <a:endParaRPr lang="en-US" altLang="zh-TW" sz="3200" dirty="0"/>
          </a:p>
          <a:p>
            <a:pPr algn="just"/>
            <a:endParaRPr lang="en-US" altLang="zh-TW" sz="3200" dirty="0">
              <a:effectLst/>
            </a:endParaRPr>
          </a:p>
          <a:p>
            <a:pPr algn="just"/>
            <a:r>
              <a:rPr lang="en-US" altLang="zh-TW" sz="3200" dirty="0">
                <a:effectLst/>
              </a:rPr>
              <a:t>Cobalt Strike creator Peiter C. </a:t>
            </a:r>
            <a:r>
              <a:rPr lang="en-US" altLang="zh-TW" sz="3200" dirty="0" err="1">
                <a:effectLst/>
              </a:rPr>
              <a:t>Zatko</a:t>
            </a:r>
            <a:r>
              <a:rPr lang="en-US" altLang="zh-TW" sz="3200" dirty="0">
                <a:effectLst/>
              </a:rPr>
              <a:t> added this feature a couple years back (</a:t>
            </a:r>
            <a:r>
              <a:rPr lang="en-US" altLang="zh-TW" sz="3200" dirty="0">
                <a:effectLst/>
                <a:hlinkClick r:id="rId2"/>
              </a:rPr>
              <a:t>www.advancedpentest.com/help-browser-pivoting</a:t>
            </a:r>
            <a:r>
              <a:rPr lang="en-US" altLang="zh-TW" sz="3200" dirty="0">
                <a:effectLst/>
              </a:rPr>
              <a:t>). </a:t>
            </a:r>
            <a:endParaRPr lang="zh-TW" altLang="en-US" sz="3200" dirty="0"/>
          </a:p>
        </p:txBody>
      </p:sp>
    </p:spTree>
    <p:extLst>
      <p:ext uri="{BB962C8B-B14F-4D97-AF65-F5344CB8AC3E}">
        <p14:creationId xmlns:p14="http://schemas.microsoft.com/office/powerpoint/2010/main" val="182882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5B8E46-4DE6-49A5-9EFB-8F464B405C3C}"/>
              </a:ext>
            </a:extLst>
          </p:cNvPr>
          <p:cNvSpPr/>
          <p:nvPr/>
        </p:nvSpPr>
        <p:spPr>
          <a:xfrm>
            <a:off x="0" y="428178"/>
            <a:ext cx="12192000" cy="6001643"/>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If you have his Beacon (the name of his implant) on a box, you can “browser pivot” such that all of the target’s active sessions become your own.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All of them.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It effectively sets up a local proxy port so you can point your browser to it, and it directs all your requests through the Beacon on the target machine.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Now you’re browsing in your own browser as the target, without them even knowing it.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343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C.</a:t>
            </a:r>
            <a:r>
              <a:rPr lang="zh-TW" altLang="zh-TW" sz="2800" dirty="0">
                <a:solidFill>
                  <a:srgbClr val="333333"/>
                </a:solidFill>
                <a:latin typeface="&amp;lt"/>
                <a:ea typeface="Times New Roman" panose="02020603050405020304" pitchFamily="18" charset="0"/>
                <a:cs typeface="新細明體" panose="02020500000000000000" pitchFamily="18" charset="-120"/>
              </a:rPr>
              <a:t>   Trojan</a:t>
            </a:r>
            <a:endParaRPr lang="zh-TW" altLang="zh-TW" sz="3200" dirty="0">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：１</a:t>
            </a:r>
          </a:p>
        </p:txBody>
      </p:sp>
    </p:spTree>
    <p:extLst>
      <p:ext uri="{BB962C8B-B14F-4D97-AF65-F5344CB8AC3E}">
        <p14:creationId xmlns:p14="http://schemas.microsoft.com/office/powerpoint/2010/main" val="141812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C.</a:t>
            </a:r>
            <a:r>
              <a:rPr lang="en-US" altLang="zh-TW" sz="2800" dirty="0">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D.</a:t>
            </a:r>
            <a:r>
              <a:rPr lang="en-US" altLang="zh-TW" sz="2800" dirty="0">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90813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A.</a:t>
            </a:r>
            <a:r>
              <a:rPr lang="en-US" altLang="zh-TW" sz="2800" dirty="0">
                <a:solidFill>
                  <a:srgbClr val="FF0000"/>
                </a:solidFill>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C.</a:t>
            </a:r>
            <a:r>
              <a:rPr lang="en-US" altLang="zh-TW" sz="2800" dirty="0">
                <a:solidFill>
                  <a:srgbClr val="FF0000"/>
                </a:solidFill>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D.</a:t>
            </a:r>
            <a:r>
              <a:rPr lang="en-US" altLang="zh-TW" sz="2800" dirty="0">
                <a:solidFill>
                  <a:srgbClr val="FF0000"/>
                </a:solidFill>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315390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F6A511-F1FE-488D-A6B8-C1C141080216}"/>
              </a:ext>
            </a:extLst>
          </p:cNvPr>
          <p:cNvSpPr/>
          <p:nvPr/>
        </p:nvSpPr>
        <p:spPr>
          <a:xfrm>
            <a:off x="0" y="1"/>
            <a:ext cx="12192000" cy="6432530"/>
          </a:xfrm>
          <a:prstGeom prst="rect">
            <a:avLst/>
          </a:prstGeom>
        </p:spPr>
        <p:txBody>
          <a:bodyPr wrap="square">
            <a:spAutoFit/>
          </a:bodyPr>
          <a:lstStyle/>
          <a:p>
            <a:pPr algn="just">
              <a:spcBef>
                <a:spcPts val="0"/>
              </a:spcBef>
              <a:spcAft>
                <a:spcPts val="0"/>
              </a:spcAft>
            </a:pPr>
            <a:r>
              <a:rPr lang="en-US" altLang="zh-TW" sz="2800" b="1" dirty="0">
                <a:effectLst/>
              </a:rPr>
              <a:t>A, C, D.</a:t>
            </a:r>
            <a:r>
              <a:rPr lang="en-US" altLang="zh-TW" sz="2800" dirty="0">
                <a:effectLst/>
              </a:rPr>
              <a:t> </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Virus removal can be tricky, especially if nobody knows how and when the virus got on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As a matter of fact, in many places I’ve worked, discovering the source of the virus is as important as cleaning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Cleaning a virus off the system usually involves scrubbing the Microsoft registry, deleting files and folders (don’t forget to check for hidden ones), and a host of other details and actions. Sometimes AV removal applications can help with this process, but sometimes it’s an involved, manual process.</a:t>
            </a:r>
          </a:p>
        </p:txBody>
      </p:sp>
    </p:spTree>
    <p:extLst>
      <p:ext uri="{BB962C8B-B14F-4D97-AF65-F5344CB8AC3E}">
        <p14:creationId xmlns:p14="http://schemas.microsoft.com/office/powerpoint/2010/main" val="37630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3E2415-DBCB-4C9D-A513-666CB1D2BB14}"/>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dirty="0">
                <a:latin typeface="Calibri" panose="020F0502020204030204" pitchFamily="34" charset="0"/>
                <a:cs typeface="Calibri" panose="020F0502020204030204" pitchFamily="34" charset="0"/>
              </a:rPr>
              <a:t>Even with tools to help in removal, administrators can’t afford to overlook system restore points, backups, and user behavior. If a virus is on a system during a system restore copy action, then any restoration of that point will reinstall the virus.</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 The same thing goes for data backups themselves—it should follow that an infected file while being backed up will remain infected during the restore action.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As for user behavior, if the user is re-infected immediately following a specific website visit, or after using a USB (or other removable media), at least you can pinpoint the source and hopefully stop it from happening again.</a:t>
            </a:r>
          </a:p>
        </p:txBody>
      </p:sp>
    </p:spTree>
    <p:extLst>
      <p:ext uri="{BB962C8B-B14F-4D97-AF65-F5344CB8AC3E}">
        <p14:creationId xmlns:p14="http://schemas.microsoft.com/office/powerpoint/2010/main" val="1001049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104217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249101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C402E9-89A0-434C-9F6A-9F778251140B}"/>
              </a:ext>
            </a:extLst>
          </p:cNvPr>
          <p:cNvSpPr/>
          <p:nvPr/>
        </p:nvSpPr>
        <p:spPr>
          <a:xfrm>
            <a:off x="0" y="-101895"/>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endParaRPr lang="en-US" altLang="zh-TW" sz="3200" i="1" dirty="0">
              <a:effectLst/>
              <a:latin typeface="Calibri" panose="020F0502020204030204" pitchFamily="34" charset="0"/>
              <a:cs typeface="Calibri" panose="020F0502020204030204" pitchFamily="34" charset="0"/>
            </a:endParaRPr>
          </a:p>
          <a:p>
            <a:pPr algn="just"/>
            <a:r>
              <a:rPr lang="en-US" altLang="zh-TW" sz="3200" i="1" dirty="0">
                <a:effectLst/>
                <a:latin typeface="Calibri" panose="020F0502020204030204" pitchFamily="34" charset="0"/>
                <a:cs typeface="Calibri" panose="020F0502020204030204" pitchFamily="34" charset="0"/>
              </a:rPr>
              <a:t>Wrappers</a:t>
            </a:r>
            <a:r>
              <a:rPr lang="en-US" altLang="zh-TW" sz="3200" dirty="0">
                <a:effectLst/>
                <a:latin typeface="Calibri" panose="020F0502020204030204" pitchFamily="34" charset="0"/>
                <a:cs typeface="Calibri" panose="020F0502020204030204" pitchFamily="34" charset="0"/>
              </a:rPr>
              <a:t> are programs that allow you to bind an executable of your choice (Trojan) to an innocent file your target won’t mind opening. For example, you might use a program such as </a:t>
            </a:r>
            <a:r>
              <a:rPr lang="en-US" altLang="zh-TW" sz="3200" dirty="0" err="1">
                <a:effectLst/>
                <a:latin typeface="Calibri" panose="020F0502020204030204" pitchFamily="34" charset="0"/>
                <a:cs typeface="Calibri" panose="020F0502020204030204" pitchFamily="34" charset="0"/>
              </a:rPr>
              <a:t>EliteWrap</a:t>
            </a:r>
            <a:r>
              <a:rPr lang="en-US" altLang="zh-TW" sz="3200" dirty="0">
                <a:effectLst/>
                <a:latin typeface="Calibri" panose="020F0502020204030204" pitchFamily="34" charset="0"/>
                <a:cs typeface="Calibri" panose="020F0502020204030204" pitchFamily="34" charset="0"/>
              </a:rPr>
              <a:t> to embed a backdoor application with a game file (.exe).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user on your target machine then opens the latest game file (maybe to play a hand of cards against the computer or to fling a bird at pyramids built by pigs) while your backdoor is installing and sits there waiting for your use later.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As an aside, many wrappers themselves are considered malicious and will show up on any up-to-date virus signature list.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519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62527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102298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1B482B-E670-4238-8851-E0530728EC0A}"/>
              </a:ext>
            </a:extLst>
          </p:cNvPr>
          <p:cNvSpPr/>
          <p:nvPr/>
        </p:nvSpPr>
        <p:spPr>
          <a:xfrm>
            <a:off x="0" y="-128528"/>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r>
              <a:rPr lang="en-US" altLang="zh-TW" sz="3200" dirty="0">
                <a:effectLst/>
                <a:latin typeface="Calibri" panose="020F0502020204030204" pitchFamily="34" charset="0"/>
                <a:cs typeface="Calibri" panose="020F0502020204030204" pitchFamily="34" charset="0"/>
              </a:rPr>
              <a:t>WannaCry was one of the fastest spreading, most dangerous ransomware variants of all time. Taking advantage of Eternal Blue (interestingly enough, an exploit discovered by and shared from the NSA), WannaCry spread to systems worldwide in a matter of hours, demanding ransom payment in bitcoin.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Despite patching being available, due to many and varied reasons, multiple millions of systems were unpatched and unprepared for the attack.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built-in kill switch—sending a reply packet to a nonexistent domain, which was registered by a researcher to stop the spread—was discovered within days.</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98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FF0000"/>
                </a:solidFill>
                <a:latin typeface="&amp;lt"/>
                <a:ea typeface="Times New Roman" panose="02020603050405020304" pitchFamily="18" charset="0"/>
                <a:cs typeface="新細明體" panose="02020500000000000000" pitchFamily="18" charset="-120"/>
              </a:rPr>
              <a:t>C.</a:t>
            </a:r>
            <a:r>
              <a:rPr lang="zh-TW" altLang="zh-TW" sz="2800" dirty="0">
                <a:solidFill>
                  <a:srgbClr val="FF0000"/>
                </a:solidFill>
                <a:latin typeface="&amp;lt"/>
                <a:ea typeface="Times New Roman" panose="02020603050405020304" pitchFamily="18" charset="0"/>
                <a:cs typeface="新細明體" panose="02020500000000000000" pitchFamily="18" charset="-120"/>
              </a:rPr>
              <a:t>   Trojan</a:t>
            </a:r>
            <a:endParaRPr lang="zh-TW" altLang="zh-TW" sz="3200" dirty="0">
              <a:solidFill>
                <a:srgbClr val="FF0000"/>
              </a:solidFill>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：１</a:t>
            </a:r>
          </a:p>
        </p:txBody>
      </p:sp>
    </p:spTree>
    <p:extLst>
      <p:ext uri="{BB962C8B-B14F-4D97-AF65-F5344CB8AC3E}">
        <p14:creationId xmlns:p14="http://schemas.microsoft.com/office/powerpoint/2010/main" val="3364298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124180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389626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2C5D99-BDAC-442C-A4C6-5644DBC2C65C}"/>
              </a:ext>
            </a:extLst>
          </p:cNvPr>
          <p:cNvSpPr/>
          <p:nvPr/>
        </p:nvSpPr>
        <p:spPr>
          <a:xfrm>
            <a:off x="0" y="1"/>
            <a:ext cx="12192000" cy="6986528"/>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a:t>
            </a:r>
          </a:p>
          <a:p>
            <a:pPr algn="just"/>
            <a:r>
              <a:rPr lang="en-US" altLang="zh-TW" sz="2800" dirty="0">
                <a:effectLst/>
                <a:latin typeface="Calibri" panose="020F0502020204030204" pitchFamily="34" charset="0"/>
                <a:cs typeface="Calibri" panose="020F0502020204030204" pitchFamily="34" charset="0"/>
              </a:rPr>
              <a:t>This is another one of those easy, pure-definition questions you simply can’t miss on your exam.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Whether it’s inside a computer, between systems, or across the Internet, any legitimate channel used for communications and data exchange is known as an </a:t>
            </a:r>
            <a:r>
              <a:rPr lang="en-US" altLang="zh-TW" sz="2800" i="1" dirty="0">
                <a:effectLst/>
                <a:latin typeface="Calibri" panose="020F0502020204030204" pitchFamily="34" charset="0"/>
                <a:cs typeface="Calibri" panose="020F0502020204030204" pitchFamily="34" charset="0"/>
              </a:rPr>
              <a:t>overt channel.</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And don’t let the inherit risk with any channel itself make the decision for you—even if the channel itself is a risky endeavor, if it is being used for its intended purpose, it’s still overt.</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 For example, an IRC or a gaming link is still an overt channel, so long as the applications making use of it are legitimate. Overt channels are legitimate communication channels used by programs across a system or a network, whereas covert channels are used to transport data in ways they were not intended for.</a:t>
            </a:r>
            <a:endParaRPr lang="zh-TW"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9544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14706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565397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5E3E45-8ECC-4904-8EB4-932B4D230A69}"/>
              </a:ext>
            </a:extLst>
          </p:cNvPr>
          <p:cNvSpPr/>
          <p:nvPr/>
        </p:nvSpPr>
        <p:spPr>
          <a:xfrm>
            <a:off x="0" y="0"/>
            <a:ext cx="12192000" cy="6555641"/>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effectLst/>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If you think about a session hijack, this makes sense. Authentication has already occurred, so we know both computers have already found each other.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Therefore, the Physical, Data Link, and Network layers have already been eclipsed. And what is being altered and played with in these hijacking attempts? Why, the sequence numbers, of course, and sequencing occurs at the Transport layer.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Now, for all you real-world folks out there screaming that communications can be, and truly are, hijacked at every level, let me caution your outrage with something I’ve said repeatedly throughout this book: sometimes the exam and reality are two different things, and if you want to pass the test, you’ll need to memorize this the way EC-Council wants you to. </a:t>
            </a:r>
          </a:p>
          <a:p>
            <a:pPr algn="just"/>
            <a:endParaRPr lang="en-US" altLang="zh-TW"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674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E6D06A-DE06-4225-A99F-56D99056BBD1}"/>
              </a:ext>
            </a:extLst>
          </p:cNvPr>
          <p:cNvSpPr/>
          <p:nvPr/>
        </p:nvSpPr>
        <p:spPr>
          <a:xfrm>
            <a:off x="0" y="1905506"/>
            <a:ext cx="12191999" cy="3046988"/>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Session hijacking is taught in CEH circles as a measure of guessing sequence numbers, and that’s a Transport layer entity.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In the real world, your Physical layer interception of a target would result in access to everything above, but on the exam just stick with “session hijacking = Transport layer.”</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09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66649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solidFill>
                <a:srgbClr val="FF0000"/>
              </a:solidFill>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3428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75A203-D74B-46EC-BBB1-B5252DB63F17}"/>
              </a:ext>
            </a:extLst>
          </p:cNvPr>
          <p:cNvSpPr>
            <a:spLocks noChangeArrowheads="1"/>
          </p:cNvSpPr>
          <p:nvPr/>
        </p:nvSpPr>
        <p:spPr bwMode="auto">
          <a:xfrm>
            <a:off x="0" y="0"/>
            <a:ext cx="12192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400" b="1" i="0" u="none" strike="noStrike" cap="none" normalizeH="0" baseline="0" dirty="0">
                <a:ln>
                  <a:noFill/>
                </a:ln>
                <a:effectLst/>
              </a:rPr>
              <a:t>A.</a:t>
            </a:r>
            <a:r>
              <a:rPr kumimoji="0" lang="zh-TW" altLang="zh-TW" sz="7200" b="1" i="0" u="none" strike="noStrike" cap="none" normalizeH="0" baseline="0" dirty="0">
                <a:ln>
                  <a:noFill/>
                </a:ln>
                <a:effectLst/>
              </a:rPr>
              <a:t> </a:t>
            </a:r>
            <a:endParaRPr kumimoji="0" lang="en-US" altLang="zh-TW" sz="72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As stated earlier, Netcat is a wonderful tool that allows remote access wizardry on a machine, and you’ll need to be able to recognize the basics of the syntax. In the command example, Netcat is being told, “Please attempt a connection to the machine with the IP address of 222.15.66.78 on port 8765; I believe you’ll find the port in a listening state, waiting for our arrival.”</a:t>
            </a:r>
            <a:endParaRPr kumimoji="0" lang="en-US" altLang="zh-TW" sz="24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 Obviously at some point previous to issuing this command on his local machine, the pen tester planted the Netcat Trojan on the remote system (222.15.66.78) and set it up in a listening state. He may have set it up with command-shell access (allowing a Telnet-like connection to issue commands at will) using the following command: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effectLst/>
                <a:ea typeface="Droid Sans Mon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ea typeface="Droid Sans Mono"/>
              </a:rPr>
              <a:t>nc –L –p 8765 –t –e cmd.exe</a:t>
            </a:r>
            <a:endParaRPr kumimoji="0" lang="zh-TW" altLang="zh-TW" sz="4000" b="0" i="0" u="none" strike="noStrike" cap="none" normalizeH="0" baseline="0" dirty="0">
              <a:ln>
                <a:noFill/>
              </a:ln>
              <a:effectLst/>
            </a:endParaRPr>
          </a:p>
        </p:txBody>
      </p:sp>
    </p:spTree>
    <p:extLst>
      <p:ext uri="{BB962C8B-B14F-4D97-AF65-F5344CB8AC3E}">
        <p14:creationId xmlns:p14="http://schemas.microsoft.com/office/powerpoint/2010/main" val="147132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3E69C7-DD27-4901-A087-3CCD3967218B}"/>
              </a:ext>
            </a:extLst>
          </p:cNvPr>
          <p:cNvSpPr/>
          <p:nvPr/>
        </p:nvSpPr>
        <p:spPr>
          <a:xfrm>
            <a:off x="0" y="920621"/>
            <a:ext cx="12192000" cy="5016758"/>
          </a:xfrm>
          <a:prstGeom prst="rect">
            <a:avLst/>
          </a:prstGeom>
        </p:spPr>
        <p:txBody>
          <a:bodyPr wrap="square">
            <a:spAutoFit/>
          </a:bodyPr>
          <a:lstStyle/>
          <a:p>
            <a:pPr algn="just"/>
            <a:r>
              <a:rPr lang="en-US" altLang="zh-TW" sz="3200" b="1" dirty="0">
                <a:effectLst/>
              </a:rPr>
              <a:t>C.</a:t>
            </a:r>
            <a:r>
              <a:rPr lang="en-US" altLang="zh-TW" sz="3200" dirty="0">
                <a:effectLst/>
              </a:rPr>
              <a:t> </a:t>
            </a:r>
          </a:p>
          <a:p>
            <a:pPr algn="just"/>
            <a:endParaRPr lang="en-US" altLang="zh-TW" sz="3200" dirty="0"/>
          </a:p>
          <a:p>
            <a:pPr algn="just"/>
            <a:r>
              <a:rPr lang="en-US" altLang="zh-TW" sz="3200" dirty="0">
                <a:effectLst/>
              </a:rPr>
              <a:t>The definition of a Trojan is a non-self-replicating program that appears to have a useful purpose but in reality has a different, malicious purpose. </a:t>
            </a:r>
          </a:p>
          <a:p>
            <a:pPr algn="just"/>
            <a:endParaRPr lang="en-US" altLang="zh-TW" sz="3200" dirty="0"/>
          </a:p>
          <a:p>
            <a:pPr algn="just"/>
            <a:r>
              <a:rPr lang="en-US" altLang="zh-TW" sz="3200" dirty="0">
                <a:effectLst/>
              </a:rPr>
              <a:t>In other words, it looks harmless but, when activated, is not. This is precisely what is going on in this example. </a:t>
            </a:r>
          </a:p>
          <a:p>
            <a:pPr algn="just"/>
            <a:endParaRPr lang="en-US" altLang="zh-TW" sz="3200" dirty="0"/>
          </a:p>
          <a:p>
            <a:pPr algn="just"/>
            <a:r>
              <a:rPr lang="en-US" altLang="zh-TW" sz="3200" dirty="0">
                <a:effectLst/>
              </a:rPr>
              <a:t>E-mail is not the </a:t>
            </a:r>
            <a:r>
              <a:rPr lang="en-US" altLang="zh-TW" sz="3200" i="1" dirty="0">
                <a:effectLst/>
              </a:rPr>
              <a:t>only</a:t>
            </a:r>
            <a:r>
              <a:rPr lang="en-US" altLang="zh-TW" sz="3200" dirty="0">
                <a:effectLst/>
              </a:rPr>
              <a:t> method to spread a Trojan, but phishing certainly does seem to work well.</a:t>
            </a:r>
            <a:endParaRPr lang="zh-TW" altLang="en-US" sz="3200" dirty="0"/>
          </a:p>
        </p:txBody>
      </p:sp>
    </p:spTree>
    <p:extLst>
      <p:ext uri="{BB962C8B-B14F-4D97-AF65-F5344CB8AC3E}">
        <p14:creationId xmlns:p14="http://schemas.microsoft.com/office/powerpoint/2010/main" val="2025546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60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solidFill>
                  <a:srgbClr val="FF0000"/>
                </a:solidFill>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8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CC0DD6-6702-43E8-BD10-4F334B8B4CFE}"/>
              </a:ext>
            </a:extLst>
          </p:cNvPr>
          <p:cNvSpPr/>
          <p:nvPr/>
        </p:nvSpPr>
        <p:spPr>
          <a:xfrm>
            <a:off x="0" y="1"/>
            <a:ext cx="12192000" cy="6986528"/>
          </a:xfrm>
          <a:prstGeom prst="rect">
            <a:avLst/>
          </a:prstGeom>
        </p:spPr>
        <p:txBody>
          <a:bodyPr wrap="square">
            <a:spAutoFit/>
          </a:bodyPr>
          <a:lstStyle/>
          <a:p>
            <a:pPr algn="just"/>
            <a:r>
              <a:rPr lang="en-US" altLang="zh-TW" sz="2800" b="1" dirty="0"/>
              <a:t>A.</a:t>
            </a:r>
            <a:r>
              <a:rPr lang="en-US" altLang="zh-TW" sz="2800" dirty="0"/>
              <a:t> </a:t>
            </a:r>
          </a:p>
          <a:p>
            <a:pPr algn="just"/>
            <a:r>
              <a:rPr lang="en-US" altLang="zh-TW" sz="2800" dirty="0"/>
              <a:t>You’ll need to get to know Netstat before your exam. </a:t>
            </a:r>
          </a:p>
          <a:p>
            <a:pPr algn="just"/>
            <a:r>
              <a:rPr lang="en-US" altLang="zh-TW" sz="2800" dirty="0"/>
              <a:t>It’s not a huge thing, and you won’t get bogged down in minutiae, but you do need to know the basics. Netstat is a great command-line tool built into every Microsoft operating system.</a:t>
            </a:r>
          </a:p>
          <a:p>
            <a:pPr algn="just"/>
            <a:endParaRPr lang="en-US" altLang="zh-TW" sz="2800" dirty="0"/>
          </a:p>
          <a:p>
            <a:pPr algn="just"/>
            <a:r>
              <a:rPr lang="en-US" altLang="zh-TW" sz="2800" dirty="0"/>
              <a:t> From Microsoft’s own description, Netstat “displays active TCP connections, ports on which the computer is listening, Ethernet statistics, the IP routing table, IPv4 statistics (for the IP, ICMP, TCP, and UDP protocols), and IPv6 statistics (for the IPv6, ICMPv6, TCP over IPv6, and UDP over IPv6 protocols).” </a:t>
            </a:r>
          </a:p>
          <a:p>
            <a:pPr algn="just"/>
            <a:endParaRPr lang="en-US" altLang="zh-TW" sz="2800" dirty="0"/>
          </a:p>
          <a:p>
            <a:pPr algn="just"/>
            <a:r>
              <a:rPr lang="en-US" altLang="zh-TW" sz="2800" dirty="0"/>
              <a:t>It’s a great, easy way to see which ports you have open on your system, helping you to identify any Trojans that may be hanging around. </a:t>
            </a:r>
          </a:p>
          <a:p>
            <a:pPr algn="just"/>
            <a:endParaRPr lang="en-US" altLang="zh-TW" sz="2800" dirty="0"/>
          </a:p>
          <a:p>
            <a:pPr algn="just"/>
            <a:r>
              <a:rPr lang="en-US" altLang="zh-TW" sz="2800" dirty="0"/>
              <a:t>A netstat -an command will show all connections and listening ports in numerical form.</a:t>
            </a:r>
            <a:endParaRPr lang="zh-TW" altLang="en-US" sz="2800" dirty="0"/>
          </a:p>
        </p:txBody>
      </p:sp>
    </p:spTree>
    <p:extLst>
      <p:ext uri="{BB962C8B-B14F-4D97-AF65-F5344CB8AC3E}">
        <p14:creationId xmlns:p14="http://schemas.microsoft.com/office/powerpoint/2010/main" val="1490684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pPr algn="just"/>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pPr algn="just"/>
            <a:endParaRPr lang="en-US" altLang="zh-TW" sz="2800" b="1" dirty="0"/>
          </a:p>
          <a:p>
            <a:pPr algn="just"/>
            <a:r>
              <a:rPr lang="en-US" altLang="zh-TW" sz="2800" b="1" dirty="0"/>
              <a:t>A.</a:t>
            </a:r>
            <a:r>
              <a:rPr lang="en-US" altLang="zh-TW" sz="2800" dirty="0"/>
              <a:t>   HKEY_LOCAL_MACHINE\Software\Microsoft\Windows\CurrentVersion\Run</a:t>
            </a:r>
          </a:p>
          <a:p>
            <a:pPr marL="576000" algn="just"/>
            <a:r>
              <a:rPr lang="en-US" altLang="zh-TW" sz="2800" dirty="0" err="1"/>
              <a:t>ServicesOnce</a:t>
            </a:r>
            <a:endParaRPr lang="en-US" altLang="zh-TW" sz="2800" dirty="0"/>
          </a:p>
          <a:p>
            <a:pPr algn="just"/>
            <a:r>
              <a:rPr lang="en-US" altLang="zh-TW" sz="2800" b="1" dirty="0"/>
              <a:t>B.</a:t>
            </a:r>
            <a:r>
              <a:rPr lang="en-US" altLang="zh-TW" sz="2800" dirty="0"/>
              <a:t>   HKEY_LOCAL_MACHINE\Software\Microsoft\Windows\CurrentVersion\Run</a:t>
            </a:r>
          </a:p>
          <a:p>
            <a:pPr marL="576000" algn="just"/>
            <a:r>
              <a:rPr lang="en-US" altLang="zh-TW" sz="2800" dirty="0"/>
              <a:t>Services</a:t>
            </a:r>
          </a:p>
          <a:p>
            <a:pPr algn="just"/>
            <a:r>
              <a:rPr lang="en-US" altLang="zh-TW" sz="2800" b="1" dirty="0"/>
              <a:t>C.</a:t>
            </a:r>
            <a:r>
              <a:rPr lang="en-US" altLang="zh-TW" sz="2800" dirty="0"/>
              <a:t>   HKEY_LOCAL_MACHINE\Software\Microsoft\Windows\CurrentVersion\Run</a:t>
            </a:r>
          </a:p>
          <a:p>
            <a:pPr marL="576000" algn="just"/>
            <a:r>
              <a:rPr lang="en-US" altLang="zh-TW" sz="2800" dirty="0"/>
              <a:t>Once</a:t>
            </a:r>
          </a:p>
          <a:p>
            <a:pPr algn="just"/>
            <a:r>
              <a:rPr lang="en-US" altLang="zh-TW" sz="2800" b="1" dirty="0"/>
              <a:t>D.</a:t>
            </a:r>
            <a:r>
              <a:rPr lang="en-US" altLang="zh-TW" sz="2800" dirty="0"/>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714387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endParaRPr lang="en-US" altLang="zh-TW" sz="2800" b="1" dirty="0"/>
          </a:p>
          <a:p>
            <a:r>
              <a:rPr lang="en-US" altLang="zh-TW" sz="2800" b="1" dirty="0">
                <a:solidFill>
                  <a:srgbClr val="FF0000"/>
                </a:solidFill>
              </a:rPr>
              <a:t>A.</a:t>
            </a:r>
            <a:r>
              <a:rPr lang="en-US" altLang="zh-TW" sz="2800" dirty="0">
                <a:solidFill>
                  <a:srgbClr val="FF0000"/>
                </a:solidFill>
              </a:rPr>
              <a:t>   HKEY_LOCAL_MACHINE\Software\Microsoft\Windows\CurrentVersion\Run</a:t>
            </a:r>
          </a:p>
          <a:p>
            <a:pPr marL="576000"/>
            <a:r>
              <a:rPr lang="en-US" altLang="zh-TW" sz="2800" dirty="0" err="1">
                <a:solidFill>
                  <a:srgbClr val="FF0000"/>
                </a:solidFill>
              </a:rPr>
              <a:t>ServicesOnce</a:t>
            </a:r>
            <a:endParaRPr lang="en-US" altLang="zh-TW" sz="2800" dirty="0">
              <a:solidFill>
                <a:srgbClr val="FF0000"/>
              </a:solidFill>
            </a:endParaRPr>
          </a:p>
          <a:p>
            <a:r>
              <a:rPr lang="en-US" altLang="zh-TW" sz="2800" b="1" dirty="0">
                <a:solidFill>
                  <a:srgbClr val="FF0000"/>
                </a:solidFill>
              </a:rPr>
              <a:t>B.</a:t>
            </a:r>
            <a:r>
              <a:rPr lang="en-US" altLang="zh-TW" sz="2800" dirty="0">
                <a:solidFill>
                  <a:srgbClr val="FF0000"/>
                </a:solidFill>
              </a:rPr>
              <a:t>   HKEY_LOCAL_MACHINE\Software\Microsoft\Windows\CurrentVersion\Run</a:t>
            </a:r>
          </a:p>
          <a:p>
            <a:pPr marL="576000"/>
            <a:r>
              <a:rPr lang="en-US" altLang="zh-TW" sz="2800" dirty="0">
                <a:solidFill>
                  <a:srgbClr val="FF0000"/>
                </a:solidFill>
              </a:rPr>
              <a:t>Services</a:t>
            </a:r>
          </a:p>
          <a:p>
            <a:r>
              <a:rPr lang="en-US" altLang="zh-TW" sz="2800" b="1" dirty="0">
                <a:solidFill>
                  <a:srgbClr val="FF0000"/>
                </a:solidFill>
              </a:rPr>
              <a:t>C.</a:t>
            </a:r>
            <a:r>
              <a:rPr lang="en-US" altLang="zh-TW" sz="2800" dirty="0">
                <a:solidFill>
                  <a:srgbClr val="FF0000"/>
                </a:solidFill>
              </a:rPr>
              <a:t>   HKEY_LOCAL_MACHINE\Software\Microsoft\Windows\CurrentVersion\Run</a:t>
            </a:r>
          </a:p>
          <a:p>
            <a:pPr marL="576000"/>
            <a:r>
              <a:rPr lang="en-US" altLang="zh-TW" sz="2800" dirty="0">
                <a:solidFill>
                  <a:srgbClr val="FF0000"/>
                </a:solidFill>
              </a:rPr>
              <a:t>Once</a:t>
            </a:r>
          </a:p>
          <a:p>
            <a:r>
              <a:rPr lang="en-US" altLang="zh-TW" sz="2800" b="1" dirty="0">
                <a:solidFill>
                  <a:srgbClr val="FF0000"/>
                </a:solidFill>
              </a:rPr>
              <a:t>D.</a:t>
            </a:r>
            <a:r>
              <a:rPr lang="en-US" altLang="zh-TW" sz="2800" dirty="0">
                <a:solidFill>
                  <a:srgbClr val="FF0000"/>
                </a:solidFill>
              </a:rPr>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679233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0BA288-FE4B-4442-B4E2-0ED5FEBBF0C6}"/>
              </a:ext>
            </a:extLst>
          </p:cNvPr>
          <p:cNvSpPr/>
          <p:nvPr/>
        </p:nvSpPr>
        <p:spPr>
          <a:xfrm>
            <a:off x="0" y="0"/>
            <a:ext cx="12192000" cy="6494085"/>
          </a:xfrm>
          <a:prstGeom prst="rect">
            <a:avLst/>
          </a:prstGeom>
        </p:spPr>
        <p:txBody>
          <a:bodyPr wrap="square">
            <a:spAutoFit/>
          </a:bodyPr>
          <a:lstStyle/>
          <a:p>
            <a:r>
              <a:rPr lang="en-US" altLang="zh-TW" sz="3200" b="1" dirty="0"/>
              <a:t>A, B, C, D.</a:t>
            </a:r>
            <a:r>
              <a:rPr lang="en-US" altLang="zh-TW" sz="3200" dirty="0"/>
              <a:t> </a:t>
            </a:r>
          </a:p>
          <a:p>
            <a:pPr algn="just"/>
            <a:r>
              <a:rPr lang="en-US" altLang="zh-TW" sz="3200" dirty="0"/>
              <a:t>Creating malware and infecting a machine with it is accomplishing only the basics. Getting it to hang around by having it restart when the user reboots the machine? </a:t>
            </a:r>
          </a:p>
          <a:p>
            <a:pPr algn="just"/>
            <a:endParaRPr lang="en-US" altLang="zh-TW" sz="3200" dirty="0"/>
          </a:p>
          <a:p>
            <a:pPr algn="just"/>
            <a:r>
              <a:rPr lang="en-US" altLang="zh-TW" sz="3200" dirty="0"/>
              <a:t>Now we’re talking.</a:t>
            </a:r>
          </a:p>
          <a:p>
            <a:pPr algn="just"/>
            <a:endParaRPr lang="en-US" altLang="zh-TW" sz="3200" dirty="0"/>
          </a:p>
          <a:p>
            <a:pPr algn="just"/>
            <a:r>
              <a:rPr lang="en-US" altLang="zh-TW" sz="3200" dirty="0"/>
              <a:t> The Run, </a:t>
            </a:r>
            <a:r>
              <a:rPr lang="en-US" altLang="zh-TW" sz="3200" dirty="0" err="1"/>
              <a:t>RunOnce</a:t>
            </a:r>
            <a:r>
              <a:rPr lang="en-US" altLang="zh-TW" sz="3200" dirty="0"/>
              <a:t>, </a:t>
            </a:r>
            <a:r>
              <a:rPr lang="en-US" altLang="zh-TW" sz="3200" dirty="0" err="1"/>
              <a:t>RunServices</a:t>
            </a:r>
            <a:r>
              <a:rPr lang="en-US" altLang="zh-TW" sz="3200" dirty="0"/>
              <a:t>, and </a:t>
            </a:r>
            <a:r>
              <a:rPr lang="en-US" altLang="zh-TW" sz="3200" dirty="0" err="1"/>
              <a:t>RunServicesOnce</a:t>
            </a:r>
            <a:r>
              <a:rPr lang="en-US" altLang="zh-TW" sz="3200" dirty="0"/>
              <a:t> registry keys within the HKEY_LOCAL_MACHINE hive are great places to stick executables. Because of this, it’s helpful to run registry monitoring on occasion to check for anything suspicious. </a:t>
            </a:r>
          </a:p>
          <a:p>
            <a:pPr algn="just"/>
            <a:endParaRPr lang="en-US" altLang="zh-TW" sz="3200" dirty="0"/>
          </a:p>
          <a:p>
            <a:pPr algn="just"/>
            <a:r>
              <a:rPr lang="en-US" altLang="zh-TW" sz="3200" dirty="0"/>
              <a:t>Sys Analyzer, </a:t>
            </a:r>
            <a:r>
              <a:rPr lang="en-US" altLang="zh-TW" sz="3200" dirty="0" err="1"/>
              <a:t>Regshot</a:t>
            </a:r>
            <a:r>
              <a:rPr lang="en-US" altLang="zh-TW" sz="3200" dirty="0"/>
              <a:t>, and </a:t>
            </a:r>
            <a:r>
              <a:rPr lang="en-US" altLang="zh-TW" sz="3200" dirty="0" err="1"/>
              <a:t>TinyWatcher</a:t>
            </a:r>
            <a:r>
              <a:rPr lang="en-US" altLang="zh-TW" sz="3200" dirty="0"/>
              <a:t> are all options for this.</a:t>
            </a:r>
            <a:endParaRPr lang="zh-TW" altLang="en-US" sz="3200" dirty="0"/>
          </a:p>
        </p:txBody>
      </p:sp>
    </p:spTree>
    <p:extLst>
      <p:ext uri="{BB962C8B-B14F-4D97-AF65-F5344CB8AC3E}">
        <p14:creationId xmlns:p14="http://schemas.microsoft.com/office/powerpoint/2010/main" val="1464347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2642699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solidFill>
                  <a:srgbClr val="FF0000"/>
                </a:solidFill>
              </a:rPr>
              <a:t>A.</a:t>
            </a:r>
            <a:r>
              <a:rPr lang="en-US" altLang="zh-TW" sz="3600" dirty="0">
                <a:solidFill>
                  <a:srgbClr val="FF0000"/>
                </a:solidFill>
              </a:rPr>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4078879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772985-350C-4757-B2CE-05A04F49F378}"/>
              </a:ext>
            </a:extLst>
          </p:cNvPr>
          <p:cNvSpPr/>
          <p:nvPr/>
        </p:nvSpPr>
        <p:spPr>
          <a:xfrm>
            <a:off x="0" y="0"/>
            <a:ext cx="12192000" cy="6001643"/>
          </a:xfrm>
          <a:prstGeom prst="rect">
            <a:avLst/>
          </a:prstGeom>
        </p:spPr>
        <p:txBody>
          <a:bodyPr wrap="square">
            <a:spAutoFit/>
          </a:bodyPr>
          <a:lstStyle/>
          <a:p>
            <a:pPr algn="just"/>
            <a:r>
              <a:rPr lang="en-US" altLang="zh-TW" sz="3200" dirty="0"/>
              <a:t>A.</a:t>
            </a:r>
          </a:p>
          <a:p>
            <a:pPr algn="just"/>
            <a:endParaRPr lang="en-US" altLang="zh-TW" sz="3200" dirty="0"/>
          </a:p>
          <a:p>
            <a:pPr algn="just"/>
            <a:r>
              <a:rPr lang="en-US" altLang="zh-TW" sz="3200" dirty="0"/>
              <a:t>Sequence prediction attacks are specific to TCP because TCP uses sequence numbers.</a:t>
            </a:r>
          </a:p>
          <a:p>
            <a:pPr algn="just"/>
            <a:r>
              <a:rPr lang="en-US" altLang="zh-TW" sz="3200" dirty="0"/>
              <a:t> </a:t>
            </a:r>
          </a:p>
          <a:p>
            <a:pPr algn="just"/>
            <a:r>
              <a:rPr lang="en-US" altLang="zh-TW" sz="3200" dirty="0"/>
              <a:t>Unlike the fire-and-forget method employed by UDP, TCP uses sequence numbers and windowing to keep track of conversations. </a:t>
            </a:r>
          </a:p>
          <a:p>
            <a:pPr algn="just"/>
            <a:endParaRPr lang="en-US" altLang="zh-TW" sz="3200" dirty="0"/>
          </a:p>
          <a:p>
            <a:pPr algn="just"/>
            <a:endParaRPr lang="en-US" altLang="zh-TW" sz="3200" dirty="0"/>
          </a:p>
          <a:p>
            <a:pPr algn="just"/>
            <a:r>
              <a:rPr lang="en-US" altLang="zh-TW" sz="3200" dirty="0"/>
              <a:t>Sequence prediction is a session hijacking procedure where the attacker guesses the next sequence number and launches himself into the data connection between client and server.</a:t>
            </a:r>
            <a:endParaRPr lang="zh-TW" altLang="en-US" sz="3200" dirty="0"/>
          </a:p>
        </p:txBody>
      </p:sp>
    </p:spTree>
    <p:extLst>
      <p:ext uri="{BB962C8B-B14F-4D97-AF65-F5344CB8AC3E}">
        <p14:creationId xmlns:p14="http://schemas.microsoft.com/office/powerpoint/2010/main" val="2414553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t>B.</a:t>
            </a:r>
            <a:r>
              <a:rPr lang="en-US" altLang="zh-TW" sz="3600" dirty="0"/>
              <a:t>   </a:t>
            </a:r>
            <a:r>
              <a:rPr lang="en-US" altLang="zh-TW" sz="3600" dirty="0" err="1"/>
              <a:t>DRDoS</a:t>
            </a:r>
            <a:endParaRPr lang="en-US" altLang="zh-TW" sz="3600" dirty="0"/>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256806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effectLst/>
              </a:rPr>
              <a:t>D.</a:t>
            </a:r>
            <a:r>
              <a:rPr lang="en-US" altLang="zh-TW" sz="3600" dirty="0">
                <a:effectLst/>
              </a:rPr>
              <a:t>   -e</a:t>
            </a:r>
            <a:endParaRPr lang="en-US" altLang="zh-TW" sz="28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：２</a:t>
            </a:r>
          </a:p>
        </p:txBody>
      </p:sp>
    </p:spTree>
    <p:extLst>
      <p:ext uri="{BB962C8B-B14F-4D97-AF65-F5344CB8AC3E}">
        <p14:creationId xmlns:p14="http://schemas.microsoft.com/office/powerpoint/2010/main" val="1808839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solidFill>
                  <a:srgbClr val="FF0000"/>
                </a:solidFill>
              </a:rPr>
              <a:t>B.</a:t>
            </a:r>
            <a:r>
              <a:rPr lang="en-US" altLang="zh-TW" sz="3600" dirty="0">
                <a:solidFill>
                  <a:srgbClr val="FF0000"/>
                </a:solidFill>
              </a:rPr>
              <a:t>   </a:t>
            </a:r>
            <a:r>
              <a:rPr lang="en-US" altLang="zh-TW" sz="3600" dirty="0" err="1">
                <a:solidFill>
                  <a:srgbClr val="FF0000"/>
                </a:solidFill>
              </a:rPr>
              <a:t>DRDoS</a:t>
            </a:r>
            <a:endParaRPr lang="en-US" altLang="zh-TW" sz="3600" dirty="0">
              <a:solidFill>
                <a:srgbClr val="FF0000"/>
              </a:solidFill>
            </a:endParaRPr>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1443400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46697-4EDD-4DD6-B69F-A16C5A0F9CD9}"/>
              </a:ext>
            </a:extLst>
          </p:cNvPr>
          <p:cNvSpPr/>
          <p:nvPr/>
        </p:nvSpPr>
        <p:spPr>
          <a:xfrm>
            <a:off x="0" y="-1"/>
            <a:ext cx="12192000" cy="6494085"/>
          </a:xfrm>
          <a:prstGeom prst="rect">
            <a:avLst/>
          </a:prstGeom>
        </p:spPr>
        <p:txBody>
          <a:bodyPr wrap="square">
            <a:spAutoFit/>
          </a:bodyPr>
          <a:lstStyle/>
          <a:p>
            <a:pPr algn="just"/>
            <a:r>
              <a:rPr lang="en-US" altLang="zh-TW" sz="3200" b="1" dirty="0"/>
              <a:t>B.</a:t>
            </a:r>
            <a:r>
              <a:rPr lang="en-US" altLang="zh-TW" sz="3200" dirty="0"/>
              <a:t> </a:t>
            </a:r>
          </a:p>
          <a:p>
            <a:pPr algn="just"/>
            <a:endParaRPr lang="en-US" altLang="zh-TW" sz="3200" dirty="0"/>
          </a:p>
          <a:p>
            <a:pPr algn="just"/>
            <a:r>
              <a:rPr lang="en-US" altLang="zh-TW" sz="3200" dirty="0"/>
              <a:t>A </a:t>
            </a:r>
            <a:r>
              <a:rPr lang="en-US" altLang="zh-TW" sz="3200" i="1" dirty="0"/>
              <a:t>distributed reflection denial-of-service</a:t>
            </a:r>
            <a:r>
              <a:rPr lang="en-US" altLang="zh-TW" sz="3200" dirty="0"/>
              <a:t> (</a:t>
            </a:r>
            <a:r>
              <a:rPr lang="en-US" altLang="zh-TW" sz="3200" dirty="0" err="1"/>
              <a:t>DRDoS</a:t>
            </a:r>
            <a:r>
              <a:rPr lang="en-US" altLang="zh-TW" sz="3200" dirty="0"/>
              <a:t>) attack is also known as a “spoofed” attack and makes use of multiple intermediary and secondary machines. </a:t>
            </a:r>
          </a:p>
          <a:p>
            <a:pPr algn="just"/>
            <a:endParaRPr lang="en-US" altLang="zh-TW" sz="3200" dirty="0"/>
          </a:p>
          <a:p>
            <a:pPr algn="just"/>
            <a:r>
              <a:rPr lang="en-US" altLang="zh-TW" sz="3200" dirty="0"/>
              <a:t>The bad guy sends attack information to the intermediary machines, which, in turn, send the messages out to the secondary machines. </a:t>
            </a:r>
          </a:p>
          <a:p>
            <a:pPr algn="just"/>
            <a:endParaRPr lang="en-US" altLang="zh-TW" sz="3200" dirty="0"/>
          </a:p>
          <a:p>
            <a:pPr algn="just"/>
            <a:endParaRPr lang="en-US" altLang="zh-TW" sz="3200" dirty="0"/>
          </a:p>
          <a:p>
            <a:pPr algn="just"/>
            <a:r>
              <a:rPr lang="en-US" altLang="zh-TW" sz="3200" dirty="0"/>
              <a:t>This makes tracking the real source of the attack very difficult to determine (the investigators will see and react to the secondaries, not the originator).</a:t>
            </a:r>
            <a:endParaRPr lang="zh-TW" altLang="en-US" sz="3200" dirty="0"/>
          </a:p>
        </p:txBody>
      </p:sp>
    </p:spTree>
    <p:extLst>
      <p:ext uri="{BB962C8B-B14F-4D97-AF65-F5344CB8AC3E}">
        <p14:creationId xmlns:p14="http://schemas.microsoft.com/office/powerpoint/2010/main" val="9170271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t>A.</a:t>
            </a:r>
            <a:r>
              <a:rPr lang="en-US" altLang="zh-TW" sz="3600" dirty="0"/>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2843949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1488041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BFBD67-1D7E-45A6-B5A2-34769F89EC3E}"/>
              </a:ext>
            </a:extLst>
          </p:cNvPr>
          <p:cNvSpPr/>
          <p:nvPr/>
        </p:nvSpPr>
        <p:spPr>
          <a:xfrm>
            <a:off x="0" y="0"/>
            <a:ext cx="12192000" cy="6986528"/>
          </a:xfrm>
          <a:prstGeom prst="rect">
            <a:avLst/>
          </a:prstGeom>
        </p:spPr>
        <p:txBody>
          <a:bodyPr wrap="square">
            <a:spAutoFit/>
          </a:bodyPr>
          <a:lstStyle/>
          <a:p>
            <a:pPr algn="just"/>
            <a:r>
              <a:rPr lang="en-US" altLang="zh-TW" sz="2800" b="1" dirty="0"/>
              <a:t>A.</a:t>
            </a:r>
          </a:p>
          <a:p>
            <a:pPr algn="just"/>
            <a:endParaRPr lang="en-US" altLang="zh-TW" sz="2800" b="1" dirty="0"/>
          </a:p>
          <a:p>
            <a:pPr algn="just"/>
            <a:r>
              <a:rPr lang="en-US" altLang="zh-TW" sz="2800" dirty="0"/>
              <a:t>ECC can be rather capricious in their choice of which malware to test and which not to, and sometimes they look far into the past for question material. </a:t>
            </a:r>
          </a:p>
          <a:p>
            <a:pPr algn="just"/>
            <a:endParaRPr lang="en-US" altLang="zh-TW" sz="2800" dirty="0"/>
          </a:p>
          <a:p>
            <a:pPr algn="just"/>
            <a:r>
              <a:rPr lang="en-US" altLang="zh-TW" sz="2800" dirty="0"/>
              <a:t>In a teardrop attack, overlapping, mangled packet fragments are sent in an effort to confuse a target system, causing it to reboot or crash. </a:t>
            </a:r>
          </a:p>
          <a:p>
            <a:pPr algn="just"/>
            <a:endParaRPr lang="en-US" altLang="zh-TW" sz="2800" dirty="0"/>
          </a:p>
          <a:p>
            <a:pPr algn="just"/>
            <a:r>
              <a:rPr lang="en-US" altLang="zh-TW" sz="2800" dirty="0"/>
              <a:t>Teardrop attacks exploit an overlapping IP fragment bug present in Windows 95, Windows NT, and Windows 3.1 machines, as well as some early versions of Linux—all more than ten years old. </a:t>
            </a:r>
          </a:p>
          <a:p>
            <a:pPr algn="just"/>
            <a:endParaRPr lang="en-US" altLang="zh-TW" sz="2800" dirty="0"/>
          </a:p>
          <a:p>
            <a:pPr algn="just"/>
            <a:r>
              <a:rPr lang="en-US" altLang="zh-TW" sz="2800" dirty="0"/>
              <a:t>The attack was really more of an annoyance than anything because a reboot clears it all up; however, anything that was open and altered, sitting unsaved on the device, would be lost. In modern systems, finding this attack in use is virtually impossible.</a:t>
            </a:r>
            <a:endParaRPr lang="zh-TW" altLang="en-US" sz="2800" dirty="0"/>
          </a:p>
        </p:txBody>
      </p:sp>
    </p:spTree>
    <p:extLst>
      <p:ext uri="{BB962C8B-B14F-4D97-AF65-F5344CB8AC3E}">
        <p14:creationId xmlns:p14="http://schemas.microsoft.com/office/powerpoint/2010/main" val="202916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t>A.</a:t>
            </a:r>
            <a:r>
              <a:rPr lang="en-US" altLang="zh-TW" sz="3600" dirty="0"/>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4191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348428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AE5E26-269A-4FCC-9079-53977FF3B0A9}"/>
              </a:ext>
            </a:extLst>
          </p:cNvPr>
          <p:cNvSpPr/>
          <p:nvPr/>
        </p:nvSpPr>
        <p:spPr>
          <a:xfrm>
            <a:off x="0" y="0"/>
            <a:ext cx="12192000" cy="6555641"/>
          </a:xfrm>
          <a:prstGeom prst="rect">
            <a:avLst/>
          </a:prstGeom>
        </p:spPr>
        <p:txBody>
          <a:bodyPr wrap="square">
            <a:spAutoFit/>
          </a:bodyPr>
          <a:lstStyle/>
          <a:p>
            <a:r>
              <a:rPr lang="en-US" altLang="zh-TW" sz="2800" b="1" dirty="0"/>
              <a:t>A.</a:t>
            </a:r>
            <a:r>
              <a:rPr lang="en-US" altLang="zh-TW" sz="2800" dirty="0"/>
              <a:t> </a:t>
            </a:r>
          </a:p>
          <a:p>
            <a:endParaRPr lang="en-US" altLang="zh-TW" sz="2800" dirty="0"/>
          </a:p>
          <a:p>
            <a:r>
              <a:rPr lang="en-US" altLang="zh-TW" sz="2800" dirty="0"/>
              <a:t>IPSec is a wonderful encryption mechanism that can rather easily be set up between two endpoints or even across your entire subnet if you configure the hosts appropriately. </a:t>
            </a:r>
          </a:p>
          <a:p>
            <a:endParaRPr lang="en-US" altLang="zh-TW" sz="2800" dirty="0"/>
          </a:p>
          <a:p>
            <a:r>
              <a:rPr lang="en-US" altLang="zh-TW" sz="2800" dirty="0"/>
              <a:t>You won’t need to know all the bells and whistles with IPSec (and thank goodness, because there’s a lot to write about), but you do need the basics. Transport mode does not affect the header of the packet at all and encrypts only the payload. </a:t>
            </a:r>
          </a:p>
          <a:p>
            <a:endParaRPr lang="en-US" altLang="zh-TW" sz="2800" dirty="0"/>
          </a:p>
          <a:p>
            <a:r>
              <a:rPr lang="en-US" altLang="zh-TW" sz="2800" dirty="0"/>
              <a:t>It’s typically used as a secured connection between two endpoints, whereas Tunnel mode creates a VPN-like connection protecting the entire session. </a:t>
            </a:r>
          </a:p>
          <a:p>
            <a:endParaRPr lang="en-US" altLang="zh-TW" sz="2800" dirty="0"/>
          </a:p>
          <a:p>
            <a:r>
              <a:rPr lang="en-US" altLang="zh-TW" sz="2800" dirty="0"/>
              <a:t>Additionally, Transport mode is compatible with conventional network address translation (NAT).</a:t>
            </a:r>
            <a:endParaRPr lang="zh-TW" altLang="en-US" sz="2800" dirty="0"/>
          </a:p>
        </p:txBody>
      </p:sp>
    </p:spTree>
    <p:extLst>
      <p:ext uri="{BB962C8B-B14F-4D97-AF65-F5344CB8AC3E}">
        <p14:creationId xmlns:p14="http://schemas.microsoft.com/office/powerpoint/2010/main" val="649561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t>D.</a:t>
            </a:r>
            <a:r>
              <a:rPr lang="en-US" altLang="zh-TW" sz="3600" dirty="0"/>
              <a:t>   ESP</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3874897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solidFill>
                  <a:srgbClr val="FF0000"/>
                </a:solidFill>
              </a:rPr>
              <a:t>D.</a:t>
            </a:r>
            <a:r>
              <a:rPr lang="en-US" altLang="zh-TW" sz="3600" dirty="0">
                <a:solidFill>
                  <a:srgbClr val="FF0000"/>
                </a:solidFill>
              </a:rPr>
              <a:t>   ESP</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10609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solidFill>
                  <a:srgbClr val="FF0000"/>
                </a:solidFill>
                <a:effectLst/>
              </a:rPr>
              <a:t>D.</a:t>
            </a:r>
            <a:r>
              <a:rPr lang="en-US" altLang="zh-TW" sz="3600" dirty="0">
                <a:solidFill>
                  <a:srgbClr val="FF0000"/>
                </a:solidFill>
                <a:effectLst/>
              </a:rPr>
              <a:t>   -e</a:t>
            </a:r>
            <a:endParaRPr lang="en-US" altLang="zh-TW" sz="2800" dirty="0">
              <a:solidFill>
                <a:srgbClr val="FF0000"/>
              </a:solidFill>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：２</a:t>
            </a:r>
          </a:p>
        </p:txBody>
      </p:sp>
    </p:spTree>
    <p:extLst>
      <p:ext uri="{BB962C8B-B14F-4D97-AF65-F5344CB8AC3E}">
        <p14:creationId xmlns:p14="http://schemas.microsoft.com/office/powerpoint/2010/main" val="33016983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8A0534-2BE5-4A20-B739-09FF97A8C4BC}"/>
              </a:ext>
            </a:extLst>
          </p:cNvPr>
          <p:cNvSpPr/>
          <p:nvPr/>
        </p:nvSpPr>
        <p:spPr>
          <a:xfrm>
            <a:off x="0" y="0"/>
            <a:ext cx="12192000" cy="5509200"/>
          </a:xfrm>
          <a:prstGeom prst="rect">
            <a:avLst/>
          </a:prstGeom>
        </p:spPr>
        <p:txBody>
          <a:bodyPr wrap="square">
            <a:spAutoFit/>
          </a:bodyPr>
          <a:lstStyle/>
          <a:p>
            <a:pPr algn="just"/>
            <a:r>
              <a:rPr lang="en-US" altLang="zh-TW" sz="3200" b="1" dirty="0"/>
              <a:t>D.</a:t>
            </a:r>
            <a:r>
              <a:rPr lang="en-US" altLang="zh-TW" sz="3200" dirty="0"/>
              <a:t> </a:t>
            </a:r>
          </a:p>
          <a:p>
            <a:pPr algn="just"/>
            <a:endParaRPr lang="en-US" altLang="zh-TW" sz="3200" dirty="0"/>
          </a:p>
          <a:p>
            <a:pPr algn="just"/>
            <a:endParaRPr lang="en-US" altLang="zh-TW" sz="3200" dirty="0"/>
          </a:p>
          <a:p>
            <a:pPr algn="just"/>
            <a:r>
              <a:rPr lang="en-US" altLang="zh-TW" sz="3200" dirty="0"/>
              <a:t>Encapsulation Security Payload (ESP) is a member of the IPSec protocol suite, and it provides data authentication (proving the data is actually from who it’s supposed to be from) and confidentiality (by encrypting the data).</a:t>
            </a:r>
          </a:p>
          <a:p>
            <a:pPr algn="just"/>
            <a:endParaRPr lang="en-US" altLang="zh-TW" sz="3200" dirty="0"/>
          </a:p>
          <a:p>
            <a:pPr algn="just"/>
            <a:r>
              <a:rPr lang="en-US" altLang="zh-TW" sz="3200" dirty="0"/>
              <a:t> In Transport mode, ESP doesn’t provide integrity and authentication for the entirety of the packet, but it does in Tunnel mode (excluding the outer IP header, of course).</a:t>
            </a:r>
            <a:endParaRPr lang="zh-TW" altLang="en-US" sz="3200" dirty="0"/>
          </a:p>
        </p:txBody>
      </p:sp>
    </p:spTree>
    <p:extLst>
      <p:ext uri="{BB962C8B-B14F-4D97-AF65-F5344CB8AC3E}">
        <p14:creationId xmlns:p14="http://schemas.microsoft.com/office/powerpoint/2010/main" val="796099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t>C.</a:t>
            </a:r>
            <a:r>
              <a:rPr lang="en-US" altLang="zh-TW" sz="3600" dirty="0"/>
              <a:t>   Hijacking interrupts a client’s communication, whereas </a:t>
            </a:r>
          </a:p>
          <a:p>
            <a:pPr marL="648000" algn="just"/>
            <a:r>
              <a:rPr lang="en-US" altLang="zh-TW" sz="3600" dirty="0"/>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87993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solidFill>
                  <a:srgbClr val="FF0000"/>
                </a:solidFill>
              </a:rPr>
              <a:t>C.</a:t>
            </a:r>
            <a:r>
              <a:rPr lang="en-US" altLang="zh-TW" sz="3600" dirty="0">
                <a:solidFill>
                  <a:srgbClr val="FF0000"/>
                </a:solidFill>
              </a:rPr>
              <a:t>   Hijacking interrupts a client’s communication, whereas </a:t>
            </a:r>
          </a:p>
          <a:p>
            <a:pPr marL="648000" algn="just"/>
            <a:r>
              <a:rPr lang="en-US" altLang="zh-TW" sz="3600" dirty="0">
                <a:solidFill>
                  <a:srgbClr val="FF0000"/>
                </a:solidFill>
              </a:rPr>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934520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3BB034-C6EA-4282-91D3-A86649B8074A}"/>
              </a:ext>
            </a:extLst>
          </p:cNvPr>
          <p:cNvSpPr/>
          <p:nvPr/>
        </p:nvSpPr>
        <p:spPr>
          <a:xfrm>
            <a:off x="0" y="-128528"/>
            <a:ext cx="12192000" cy="6986528"/>
          </a:xfrm>
          <a:prstGeom prst="rect">
            <a:avLst/>
          </a:prstGeom>
        </p:spPr>
        <p:txBody>
          <a:bodyPr wrap="square">
            <a:spAutoFit/>
          </a:bodyPr>
          <a:lstStyle/>
          <a:p>
            <a:pPr algn="just">
              <a:spcBef>
                <a:spcPts val="0"/>
              </a:spcBef>
              <a:spcAft>
                <a:spcPts val="0"/>
              </a:spcAft>
            </a:pPr>
            <a:r>
              <a:rPr lang="en-US" altLang="zh-TW" sz="3200" b="1" dirty="0"/>
              <a:t>C.</a:t>
            </a:r>
            <a:r>
              <a:rPr lang="en-US" altLang="zh-TW" sz="3200" dirty="0"/>
              <a:t> </a:t>
            </a:r>
          </a:p>
          <a:p>
            <a:pPr algn="just">
              <a:spcBef>
                <a:spcPts val="0"/>
              </a:spcBef>
              <a:spcAft>
                <a:spcPts val="0"/>
              </a:spcAft>
            </a:pPr>
            <a:r>
              <a:rPr lang="en-US" altLang="zh-TW" sz="3200" dirty="0"/>
              <a:t>Hijacking and spoofing can sometimes be confused with each other, although they really shouldn’t be. </a:t>
            </a:r>
          </a:p>
          <a:p>
            <a:pPr algn="just">
              <a:spcBef>
                <a:spcPts val="0"/>
              </a:spcBef>
              <a:spcAft>
                <a:spcPts val="0"/>
              </a:spcAft>
            </a:pPr>
            <a:endParaRPr lang="en-US" altLang="zh-TW" sz="3200" i="1" dirty="0"/>
          </a:p>
          <a:p>
            <a:pPr algn="just">
              <a:spcBef>
                <a:spcPts val="0"/>
              </a:spcBef>
              <a:spcAft>
                <a:spcPts val="0"/>
              </a:spcAft>
            </a:pPr>
            <a:r>
              <a:rPr lang="en-US" altLang="zh-TW" sz="3200" i="1" dirty="0"/>
              <a:t>Spoofing</a:t>
            </a:r>
            <a:r>
              <a:rPr lang="en-US" altLang="zh-TW" sz="3200" dirty="0"/>
              <a:t> refers to a process where the attacking machine pretends to be something it is not. </a:t>
            </a:r>
          </a:p>
          <a:p>
            <a:pPr algn="just">
              <a:spcBef>
                <a:spcPts val="0"/>
              </a:spcBef>
              <a:spcAft>
                <a:spcPts val="0"/>
              </a:spcAft>
            </a:pPr>
            <a:endParaRPr lang="en-US" altLang="zh-TW" sz="3200" dirty="0"/>
          </a:p>
          <a:p>
            <a:pPr algn="just">
              <a:spcBef>
                <a:spcPts val="0"/>
              </a:spcBef>
              <a:spcAft>
                <a:spcPts val="0"/>
              </a:spcAft>
            </a:pPr>
            <a:r>
              <a:rPr lang="en-US" altLang="zh-TW" sz="3200" dirty="0"/>
              <a:t>Whether by faking a MAC address or an IP address, the idea is that other systems on the network will communicate with your machine (that is, set up and tear down sessions) as if it’s the target system. Generally this is used to benefit sniffing efforts. </a:t>
            </a:r>
          </a:p>
          <a:p>
            <a:pPr algn="just">
              <a:spcBef>
                <a:spcPts val="0"/>
              </a:spcBef>
              <a:spcAft>
                <a:spcPts val="0"/>
              </a:spcAft>
            </a:pPr>
            <a:r>
              <a:rPr lang="en-US" altLang="zh-TW" sz="3200" dirty="0"/>
              <a:t>Hijacking is a totally different animal. In hijacking, the attacker jumps into an already existing session, knocking the client out of it and fooling the server into continuing the exchange. </a:t>
            </a:r>
            <a:endParaRPr lang="en-US" altLang="zh-TW" sz="3200" dirty="0">
              <a:effectLst/>
            </a:endParaRPr>
          </a:p>
        </p:txBody>
      </p:sp>
    </p:spTree>
    <p:extLst>
      <p:ext uri="{BB962C8B-B14F-4D97-AF65-F5344CB8AC3E}">
        <p14:creationId xmlns:p14="http://schemas.microsoft.com/office/powerpoint/2010/main" val="4220053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54DB9-1F58-41DE-BE63-08C0B925BF6C}"/>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t>In many cases, the client will simply reconnect to the server over a different session, with no one the wiser: the server isn’t even aware of what happened, and the client simply connects again in a different session. As an aside, EC-Council describes the session hijack in these steps:</a:t>
            </a:r>
          </a:p>
          <a:p>
            <a:pPr algn="just">
              <a:spcBef>
                <a:spcPts val="0"/>
              </a:spcBef>
              <a:spcAft>
                <a:spcPts val="0"/>
              </a:spcAft>
            </a:pPr>
            <a:endParaRPr lang="en-US" altLang="zh-TW" sz="3200" b="1" dirty="0"/>
          </a:p>
          <a:p>
            <a:pPr algn="just">
              <a:spcBef>
                <a:spcPts val="0"/>
              </a:spcBef>
              <a:spcAft>
                <a:spcPts val="0"/>
              </a:spcAft>
            </a:pPr>
            <a:r>
              <a:rPr lang="en-US" altLang="zh-TW" sz="3200" b="1" dirty="0"/>
              <a:t>1.</a:t>
            </a:r>
            <a:r>
              <a:rPr lang="en-US" altLang="zh-TW" sz="3200" dirty="0"/>
              <a:t>   Sniff the traffic between the client and the server.</a:t>
            </a:r>
          </a:p>
          <a:p>
            <a:pPr algn="just">
              <a:spcBef>
                <a:spcPts val="0"/>
              </a:spcBef>
              <a:spcAft>
                <a:spcPts val="0"/>
              </a:spcAft>
            </a:pPr>
            <a:r>
              <a:rPr lang="en-US" altLang="zh-TW" sz="3200" b="1" dirty="0"/>
              <a:t>2.</a:t>
            </a:r>
            <a:r>
              <a:rPr lang="en-US" altLang="zh-TW" sz="3200" dirty="0"/>
              <a:t>   Monitor the traffic and predict the sequence numbering.</a:t>
            </a:r>
          </a:p>
          <a:p>
            <a:pPr algn="just">
              <a:spcBef>
                <a:spcPts val="0"/>
              </a:spcBef>
              <a:spcAft>
                <a:spcPts val="0"/>
              </a:spcAft>
            </a:pPr>
            <a:r>
              <a:rPr lang="en-US" altLang="zh-TW" sz="3200" b="1" dirty="0"/>
              <a:t>3.</a:t>
            </a:r>
            <a:r>
              <a:rPr lang="en-US" altLang="zh-TW" sz="3200" dirty="0"/>
              <a:t>   Desynchronize the session with the client.</a:t>
            </a:r>
          </a:p>
          <a:p>
            <a:pPr algn="just">
              <a:spcBef>
                <a:spcPts val="0"/>
              </a:spcBef>
              <a:spcAft>
                <a:spcPts val="0"/>
              </a:spcAft>
            </a:pPr>
            <a:r>
              <a:rPr lang="en-US" altLang="zh-TW" sz="3200" b="1" dirty="0"/>
              <a:t>4.</a:t>
            </a:r>
            <a:r>
              <a:rPr lang="en-US" altLang="zh-TW" sz="3200" dirty="0"/>
              <a:t>   Predict the session token and take over the session.</a:t>
            </a:r>
          </a:p>
          <a:p>
            <a:pPr algn="just">
              <a:spcBef>
                <a:spcPts val="0"/>
              </a:spcBef>
              <a:spcAft>
                <a:spcPts val="0"/>
              </a:spcAft>
            </a:pPr>
            <a:r>
              <a:rPr lang="en-US" altLang="zh-TW" sz="3200" b="1" dirty="0"/>
              <a:t>5.</a:t>
            </a:r>
            <a:r>
              <a:rPr lang="en-US" altLang="zh-TW" sz="3200" dirty="0"/>
              <a:t>   Inject packets to the target server.</a:t>
            </a:r>
            <a:endParaRPr lang="zh-TW" altLang="en-US" sz="3200" dirty="0"/>
          </a:p>
        </p:txBody>
      </p:sp>
    </p:spTree>
    <p:extLst>
      <p:ext uri="{BB962C8B-B14F-4D97-AF65-F5344CB8AC3E}">
        <p14:creationId xmlns:p14="http://schemas.microsoft.com/office/powerpoint/2010/main" val="1248945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t>D.</a:t>
            </a:r>
            <a:r>
              <a:rPr lang="en-US" altLang="zh-TW" sz="3600" dirty="0"/>
              <a:t>   Use unpredictable sequence numbers.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88167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solidFill>
                  <a:srgbClr val="FF0000"/>
                </a:solidFill>
              </a:rPr>
              <a:t>D.</a:t>
            </a:r>
            <a:r>
              <a:rPr lang="en-US" altLang="zh-TW" sz="3600" dirty="0">
                <a:solidFill>
                  <a:srgbClr val="FF0000"/>
                </a:solidFill>
              </a:rPr>
              <a:t>   Use unpredictable sequence numbers.</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779233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086F1E-2137-4BA5-A567-D9B2359F7804}"/>
              </a:ext>
            </a:extLst>
          </p:cNvPr>
          <p:cNvSpPr/>
          <p:nvPr/>
        </p:nvSpPr>
        <p:spPr>
          <a:xfrm>
            <a:off x="0" y="0"/>
            <a:ext cx="12192000" cy="6986528"/>
          </a:xfrm>
          <a:prstGeom prst="rect">
            <a:avLst/>
          </a:prstGeom>
        </p:spPr>
        <p:txBody>
          <a:bodyPr wrap="square">
            <a:spAutoFit/>
          </a:bodyPr>
          <a:lstStyle/>
          <a:p>
            <a:pPr algn="just"/>
            <a:r>
              <a:rPr lang="en-US" altLang="zh-TW" sz="2800" b="1" dirty="0"/>
              <a:t>D.</a:t>
            </a:r>
            <a:r>
              <a:rPr lang="en-US" altLang="zh-TW" sz="2800" dirty="0"/>
              <a:t> </a:t>
            </a:r>
          </a:p>
          <a:p>
            <a:pPr algn="just"/>
            <a:r>
              <a:rPr lang="en-US" altLang="zh-TW" sz="2800" dirty="0"/>
              <a:t>As noted already, session hijacking requires the attacker to guess the proper upcoming sequence number(s) to pull off the attack, pushing the original client out of the session. </a:t>
            </a:r>
          </a:p>
          <a:p>
            <a:pPr algn="just"/>
            <a:endParaRPr lang="en-US" altLang="zh-TW" sz="2800" dirty="0"/>
          </a:p>
          <a:p>
            <a:pPr algn="just"/>
            <a:r>
              <a:rPr lang="en-US" altLang="zh-TW" sz="2800" dirty="0"/>
              <a:t>Using unpredictable session IDs (or, better stated in the real world, using a modern operating system with less predictable sequence numbers) in the first place protects against this.</a:t>
            </a:r>
          </a:p>
          <a:p>
            <a:pPr algn="just"/>
            <a:endParaRPr lang="en-US" altLang="zh-TW" sz="2800" dirty="0"/>
          </a:p>
          <a:p>
            <a:pPr algn="just"/>
            <a:r>
              <a:rPr lang="en-US" altLang="zh-TW" sz="2800" dirty="0"/>
              <a:t> Other countermeasures for session hijacking are fairly common sense: use encryption to protect the channel, limit incoming connections, minimize remote access, and regenerate the session key after authentication is complete. </a:t>
            </a:r>
          </a:p>
          <a:p>
            <a:pPr algn="just"/>
            <a:endParaRPr lang="en-US" altLang="zh-TW" sz="2800" dirty="0"/>
          </a:p>
          <a:p>
            <a:pPr algn="just"/>
            <a:r>
              <a:rPr lang="en-US" altLang="zh-TW" sz="2800" dirty="0"/>
              <a:t>And, lastly, don’t forget user education: if the users don’t know any better, they might not think twice about clicking past the security certificate warning or reconnecting after being suddenly shut down.</a:t>
            </a:r>
            <a:endParaRPr lang="zh-TW" altLang="en-US" sz="2800" dirty="0"/>
          </a:p>
        </p:txBody>
      </p:sp>
    </p:spTree>
    <p:extLst>
      <p:ext uri="{BB962C8B-B14F-4D97-AF65-F5344CB8AC3E}">
        <p14:creationId xmlns:p14="http://schemas.microsoft.com/office/powerpoint/2010/main" val="1599747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t>A.</a:t>
            </a:r>
            <a:r>
              <a:rPr lang="en-US" altLang="zh-TW" sz="3600" dirty="0"/>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87061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017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B8843-B569-4A31-BF78-960B6E6DD9E0}"/>
              </a:ext>
            </a:extLst>
          </p:cNvPr>
          <p:cNvSpPr>
            <a:spLocks noChangeArrowheads="1"/>
          </p:cNvSpPr>
          <p:nvPr/>
        </p:nvSpPr>
        <p:spPr bwMode="auto">
          <a:xfrm>
            <a:off x="0" y="458956"/>
            <a:ext cx="12082509"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000" b="1" i="0" u="none" strike="noStrike" cap="none" normalizeH="0" baseline="0" dirty="0">
                <a:ln>
                  <a:noFill/>
                </a:ln>
                <a:effectLst/>
                <a:latin typeface="Calibri" panose="020F0502020204030204" pitchFamily="34" charset="0"/>
              </a:rPr>
              <a:t>D.</a:t>
            </a:r>
            <a:endParaRPr kumimoji="0" lang="en-US" altLang="zh-TW" sz="40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6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Netcat is often referred to as the Swiss Army knife of hacking efforts. You can use it to set up a listening port on target machines that you can then revisit to wreak all sorts of havoc. The flag associated with launching a program is -e. For example, issuing the command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effectLst/>
              <a:latin typeface="Arial Unicode MS"/>
              <a:ea typeface="Droid Sans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latin typeface="Arial Unicode MS"/>
                <a:ea typeface="Droid Sans Mono"/>
              </a:rPr>
              <a:t>nc –L –p 12657 –t –e cmd.exe</a:t>
            </a:r>
            <a:endParaRPr kumimoji="0" lang="zh-TW"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will open a Windows command shell on the target machine; the -t flag sets up a Telnet connection over the port you defined with the -p flag (12657).</a:t>
            </a:r>
            <a:endParaRPr kumimoji="0" lang="zh-TW" altLang="zh-TW"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3601202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F778AB-9931-4B5F-A9CD-0B2453A2055B}"/>
              </a:ext>
            </a:extLst>
          </p:cNvPr>
          <p:cNvSpPr/>
          <p:nvPr/>
        </p:nvSpPr>
        <p:spPr>
          <a:xfrm>
            <a:off x="0" y="0"/>
            <a:ext cx="12192000" cy="6001643"/>
          </a:xfrm>
          <a:prstGeom prst="rect">
            <a:avLst/>
          </a:prstGeom>
        </p:spPr>
        <p:txBody>
          <a:bodyPr wrap="square">
            <a:spAutoFit/>
          </a:bodyPr>
          <a:lstStyle/>
          <a:p>
            <a:r>
              <a:rPr lang="en-US" altLang="zh-TW" sz="3200" b="1" dirty="0"/>
              <a:t>A.</a:t>
            </a:r>
            <a:r>
              <a:rPr lang="en-US" altLang="zh-TW" sz="3200" dirty="0"/>
              <a:t> </a:t>
            </a:r>
          </a:p>
          <a:p>
            <a:endParaRPr lang="en-US" altLang="zh-TW" sz="3200" dirty="0"/>
          </a:p>
          <a:p>
            <a:r>
              <a:rPr lang="en-US" altLang="zh-TW" sz="3200" dirty="0"/>
              <a:t>A botnet is a group of systems an attacker has control over, without the owner’s knowledge or permission. Each zombie system in the network sends messages and data transmissions for the botnet controller—everything from spam and e-mail to viruses and ads. Although they are probably best known for their roles in distributed denial-of-service attacks, botnets can be used for a variety of activities. </a:t>
            </a:r>
          </a:p>
          <a:p>
            <a:endParaRPr lang="en-US" altLang="zh-TW" sz="3200" dirty="0"/>
          </a:p>
          <a:p>
            <a:r>
              <a:rPr lang="en-US" altLang="zh-TW" sz="3200" dirty="0"/>
              <a:t>As an aside, ECC maintains that botnets are most commonly controlled via IRC (Internet Relay Chat), but in the real world they can be controlled by a host of methods.</a:t>
            </a:r>
            <a:endParaRPr lang="zh-TW" altLang="en-US" sz="3200" dirty="0"/>
          </a:p>
        </p:txBody>
      </p:sp>
    </p:spTree>
    <p:extLst>
      <p:ext uri="{BB962C8B-B14F-4D97-AF65-F5344CB8AC3E}">
        <p14:creationId xmlns:p14="http://schemas.microsoft.com/office/powerpoint/2010/main" val="1350269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t>C.</a:t>
            </a:r>
            <a:r>
              <a:rPr lang="en-US" altLang="zh-TW" sz="3600" dirty="0"/>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494536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solidFill>
                  <a:srgbClr val="FF0000"/>
                </a:solidFill>
              </a:rPr>
              <a:t>C.</a:t>
            </a:r>
            <a:r>
              <a:rPr lang="en-US" altLang="zh-TW" sz="3600" dirty="0">
                <a:solidFill>
                  <a:srgbClr val="FF0000"/>
                </a:solidFill>
              </a:rPr>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31659924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9C54A7-F99C-401F-B572-456419972DD0}"/>
              </a:ext>
            </a:extLst>
          </p:cNvPr>
          <p:cNvSpPr/>
          <p:nvPr/>
        </p:nvSpPr>
        <p:spPr>
          <a:xfrm>
            <a:off x="0" y="0"/>
            <a:ext cx="12192000" cy="6555641"/>
          </a:xfrm>
          <a:prstGeom prst="rect">
            <a:avLst/>
          </a:prstGeom>
        </p:spPr>
        <p:txBody>
          <a:bodyPr wrap="square">
            <a:spAutoFit/>
          </a:bodyPr>
          <a:lstStyle/>
          <a:p>
            <a:pPr algn="just"/>
            <a:r>
              <a:rPr lang="en-US" altLang="zh-TW" sz="2800" dirty="0"/>
              <a:t> </a:t>
            </a:r>
            <a:r>
              <a:rPr lang="en-US" altLang="zh-TW" sz="2800" b="1" dirty="0"/>
              <a:t>C.</a:t>
            </a:r>
            <a:r>
              <a:rPr lang="en-US" altLang="zh-TW" sz="2800" dirty="0"/>
              <a:t> </a:t>
            </a:r>
          </a:p>
          <a:p>
            <a:pPr algn="just"/>
            <a:endParaRPr lang="en-US" altLang="zh-TW" sz="2800" dirty="0"/>
          </a:p>
          <a:p>
            <a:pPr algn="just"/>
            <a:r>
              <a:rPr lang="en-US" altLang="zh-TW" sz="2800" dirty="0"/>
              <a:t>We’ve been over the need for predicting sequence numbers before, so I won’t bore you with it again other than to restate the salient point here: the ISN is incremented by 1 in the SYN/ACK return packet. </a:t>
            </a:r>
          </a:p>
          <a:p>
            <a:pPr algn="just"/>
            <a:endParaRPr lang="en-US" altLang="zh-TW" sz="2800" dirty="0"/>
          </a:p>
          <a:p>
            <a:pPr algn="just"/>
            <a:r>
              <a:rPr lang="en-US" altLang="zh-TW" sz="2800" dirty="0"/>
              <a:t>Because these values were given in hex instead of decimal, all you need to know is what the next hex value after A13F is. You could split it out into binary (each hex digit is 4 bits, so this would equate to 1010000100111111) and then pick the next available number (1010000101000000) and split it back into hex (1010 = A, 0001 = 1, 0100 = 4, and 0000 = 0). </a:t>
            </a:r>
          </a:p>
          <a:p>
            <a:pPr algn="just"/>
            <a:endParaRPr lang="en-US" altLang="zh-TW" sz="2800" dirty="0"/>
          </a:p>
          <a:p>
            <a:pPr algn="just"/>
            <a:r>
              <a:rPr lang="en-US" altLang="zh-TW" sz="2800" dirty="0"/>
              <a:t>Alternatively, you could convert directly to decimal (41279), add 1, and then convert back to hex. And, yes, you do need to know number conversion from decimal to binary to hex, so stop complaining.</a:t>
            </a:r>
            <a:endParaRPr lang="zh-TW" altLang="en-US" sz="2800" dirty="0"/>
          </a:p>
        </p:txBody>
      </p:sp>
    </p:spTree>
    <p:extLst>
      <p:ext uri="{BB962C8B-B14F-4D97-AF65-F5344CB8AC3E}">
        <p14:creationId xmlns:p14="http://schemas.microsoft.com/office/powerpoint/2010/main" val="3035700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t>C.</a:t>
            </a:r>
            <a:r>
              <a:rPr lang="en-US" altLang="zh-TW" sz="3600" dirty="0"/>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7692460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solidFill>
                  <a:srgbClr val="FF0000"/>
                </a:solidFill>
              </a:rPr>
              <a:t>C.</a:t>
            </a:r>
            <a:r>
              <a:rPr lang="en-US" altLang="zh-TW" sz="3600" dirty="0">
                <a:solidFill>
                  <a:srgbClr val="FF0000"/>
                </a:solidFill>
              </a:rPr>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415770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84D26B-226D-4FB1-A2AE-D21A13A14FD4}"/>
              </a:ext>
            </a:extLst>
          </p:cNvPr>
          <p:cNvSpPr/>
          <p:nvPr/>
        </p:nvSpPr>
        <p:spPr>
          <a:xfrm>
            <a:off x="0" y="0"/>
            <a:ext cx="12192000" cy="6001643"/>
          </a:xfrm>
          <a:prstGeom prst="rect">
            <a:avLst/>
          </a:prstGeom>
        </p:spPr>
        <p:txBody>
          <a:bodyPr wrap="square">
            <a:spAutoFit/>
          </a:bodyPr>
          <a:lstStyle/>
          <a:p>
            <a:r>
              <a:rPr lang="en-US" altLang="zh-TW" sz="3200" b="1" dirty="0"/>
              <a:t>C.</a:t>
            </a:r>
            <a:r>
              <a:rPr lang="en-US" altLang="zh-TW" sz="3200" dirty="0"/>
              <a:t> </a:t>
            </a:r>
          </a:p>
          <a:p>
            <a:endParaRPr lang="en-US" altLang="zh-TW" sz="3200" dirty="0"/>
          </a:p>
          <a:p>
            <a:r>
              <a:rPr lang="en-US" altLang="zh-TW" sz="3200" dirty="0"/>
              <a:t>This question should be an easy one for you, but it’s included here to reinforce the point that you need to understand session hijacking steps well for the exam. </a:t>
            </a:r>
          </a:p>
          <a:p>
            <a:endParaRPr lang="en-US" altLang="zh-TW" sz="3200" dirty="0"/>
          </a:p>
          <a:p>
            <a:r>
              <a:rPr lang="en-US" altLang="zh-TW" sz="3200" dirty="0"/>
              <a:t>Of course, session hijacking should occur after the three-step handshake. </a:t>
            </a:r>
          </a:p>
          <a:p>
            <a:endParaRPr lang="en-US" altLang="zh-TW" sz="3200" dirty="0"/>
          </a:p>
          <a:p>
            <a:r>
              <a:rPr lang="en-US" altLang="zh-TW" sz="3200" dirty="0"/>
              <a:t>As a matter of fact, you’ll probably need to wait quite a bit after the three-step handshake so that everything on the session can be set up—authentication and all that nonsense should be taken care of before you jump in and take over.</a:t>
            </a:r>
            <a:endParaRPr lang="zh-TW" altLang="en-US" sz="3200" dirty="0"/>
          </a:p>
        </p:txBody>
      </p:sp>
    </p:spTree>
    <p:extLst>
      <p:ext uri="{BB962C8B-B14F-4D97-AF65-F5344CB8AC3E}">
        <p14:creationId xmlns:p14="http://schemas.microsoft.com/office/powerpoint/2010/main" val="340786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Calibri" panose="020F0502020204030204" pitchFamily="34" charset="0"/>
                <a:ea typeface="標楷體" panose="03000509000000000000" pitchFamily="65" charset="-120"/>
                <a:cs typeface="Calibri" panose="020F0502020204030204" pitchFamily="34" charset="0"/>
              </a:rPr>
              <a:t>題目：３</a:t>
            </a:r>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effectLst/>
              </a:rPr>
              <a:t>B.</a:t>
            </a:r>
            <a:r>
              <a:rPr lang="en-US" altLang="zh-TW" sz="3200" dirty="0">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24759544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7808</Words>
  <Application>Microsoft Office PowerPoint</Application>
  <PresentationFormat>寬螢幕</PresentationFormat>
  <Paragraphs>770</Paragraphs>
  <Slides>86</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86</vt:i4>
      </vt:variant>
    </vt:vector>
  </HeadingPairs>
  <TitlesOfParts>
    <vt:vector size="99" baseType="lpstr">
      <vt:lpstr>&amp;lt</vt:lpstr>
      <vt:lpstr>Arial Unicode MS</vt:lpstr>
      <vt:lpstr>Droid Sans Mono</vt:lpstr>
      <vt:lpstr>華康儷中宋</vt:lpstr>
      <vt:lpstr>新細明體</vt:lpstr>
      <vt:lpstr>標楷體</vt:lpstr>
      <vt:lpstr>Arial</vt:lpstr>
      <vt:lpstr>Calibri</vt:lpstr>
      <vt:lpstr>Calibri Light</vt:lpstr>
      <vt:lpstr>Cambria</vt:lpstr>
      <vt:lpstr>Times New Roman</vt:lpstr>
      <vt:lpstr>Wingdings</vt:lpstr>
      <vt:lpstr>Office 佈景主題</vt:lpstr>
      <vt:lpstr>               Trojans and Other Attacks  金凱瑞</vt:lpstr>
      <vt:lpstr>Agenda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Trojans and Other Attacks</dc:title>
  <dc:creator>凱瑞 金</dc:creator>
  <cp:lastModifiedBy>ksu</cp:lastModifiedBy>
  <cp:revision>36</cp:revision>
  <dcterms:created xsi:type="dcterms:W3CDTF">2020-03-28T21:44:38Z</dcterms:created>
  <dcterms:modified xsi:type="dcterms:W3CDTF">2020-03-29T03:30:47Z</dcterms:modified>
</cp:coreProperties>
</file>