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5" r:id="rId5"/>
    <p:sldId id="259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2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6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76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0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76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4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10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54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5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912A-CB63-4F0B-A387-2FF4CA789FD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88159"/>
            <a:ext cx="7772400" cy="1721803"/>
          </a:xfrm>
        </p:spPr>
        <p:txBody>
          <a:bodyPr>
            <a:normAutofit/>
          </a:bodyPr>
          <a:lstStyle/>
          <a:p>
            <a:r>
              <a:rPr lang="en-US" altLang="zh-TW" dirty="0"/>
              <a:t>Ethical Hacking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6875" y="287774"/>
            <a:ext cx="17027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/>
              <a:t>CEH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3405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E2D424-68DC-4E1E-B992-53D151EE6E43}"/>
              </a:ext>
            </a:extLst>
          </p:cNvPr>
          <p:cNvSpPr/>
          <p:nvPr/>
        </p:nvSpPr>
        <p:spPr>
          <a:xfrm>
            <a:off x="0" y="1905506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TW" sz="2400" dirty="0"/>
              <a:t>T</a:t>
            </a:r>
            <a:r>
              <a:rPr lang="zh-TW" altLang="en-US" sz="2400" dirty="0"/>
              <a:t>he objective of this phase is to </a:t>
            </a:r>
            <a:r>
              <a:rPr lang="zh-TW" altLang="en-US" sz="2400" dirty="0">
                <a:solidFill>
                  <a:srgbClr val="FF0000"/>
                </a:solidFill>
              </a:rPr>
              <a:t>gather as much information</a:t>
            </a:r>
            <a:r>
              <a:rPr lang="zh-TW" altLang="en-US" sz="2400" dirty="0"/>
              <a:t> as you can to have starting points for when you move into the next phase. </a:t>
            </a: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FF0000"/>
                </a:solidFill>
              </a:rPr>
              <a:t>This phase </a:t>
            </a:r>
            <a:r>
              <a:rPr lang="zh-TW" altLang="en-US" sz="2400" dirty="0"/>
              <a:t>can be </a:t>
            </a:r>
            <a:r>
              <a:rPr lang="zh-TW" altLang="en-US" sz="2400" dirty="0">
                <a:solidFill>
                  <a:srgbClr val="FF0000"/>
                </a:solidFill>
              </a:rPr>
              <a:t>time-consuming</a:t>
            </a:r>
            <a:r>
              <a:rPr lang="zh-TW" altLang="en-US" sz="2400" dirty="0"/>
              <a:t>, especially as the size of the network and enterprise you are working with grows. </a:t>
            </a: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FF0000"/>
                </a:solidFill>
              </a:rPr>
              <a:t>The more details you can gather here, the easier the next stage will be for you.</a:t>
            </a: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E508AB8E-7EE6-4761-BDD6-BA9B5F4D7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883051"/>
              </p:ext>
            </p:extLst>
          </p:nvPr>
        </p:nvGraphicFramePr>
        <p:xfrm>
          <a:off x="8352263" y="6033227"/>
          <a:ext cx="688898" cy="714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2263" y="6033227"/>
                        <a:ext cx="688898" cy="714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91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B77A2F-B3DB-40BF-A94A-EB89BCF3BF49}"/>
              </a:ext>
            </a:extLst>
          </p:cNvPr>
          <p:cNvSpPr/>
          <p:nvPr/>
        </p:nvSpPr>
        <p:spPr>
          <a:xfrm>
            <a:off x="-356839" y="0"/>
            <a:ext cx="42263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4400" dirty="0"/>
              <a:t>Gaining Access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12BD37-C889-488A-83F7-6C2A65E93FA8}"/>
              </a:ext>
            </a:extLst>
          </p:cNvPr>
          <p:cNvSpPr/>
          <p:nvPr/>
        </p:nvSpPr>
        <p:spPr>
          <a:xfrm>
            <a:off x="0" y="1028343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FF0000"/>
                </a:solidFill>
              </a:rPr>
              <a:t>Gaining access </a:t>
            </a:r>
            <a:r>
              <a:rPr lang="en-US" altLang="zh-TW" dirty="0"/>
              <a:t>is what many people consider to be the most important part of a penetration</a:t>
            </a:r>
            <a:r>
              <a:rPr lang="zh-TW" altLang="en-US" dirty="0"/>
              <a:t> </a:t>
            </a:r>
            <a:r>
              <a:rPr lang="en-US" altLang="zh-TW" dirty="0"/>
              <a:t>test, and for many, it’s the most interesting. 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This is where you can demonstrate that some services are potentially vulnerable. </a:t>
            </a:r>
            <a:r>
              <a:rPr lang="en-US" altLang="zh-TW" dirty="0">
                <a:solidFill>
                  <a:srgbClr val="FF0000"/>
                </a:solidFill>
              </a:rPr>
              <a:t>You do that by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exploiting the service</a:t>
            </a:r>
            <a:r>
              <a:rPr lang="en-US" altLang="zh-TW" dirty="0"/>
              <a:t>. </a:t>
            </a:r>
            <a:r>
              <a:rPr lang="en-US" altLang="zh-TW" dirty="0">
                <a:solidFill>
                  <a:srgbClr val="00B0F0"/>
                </a:solidFill>
              </a:rPr>
              <a:t>There are no theoretical or false positives when you have compromised a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system or stolen data and you can prove it.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This highlights one of the important aspects of any ethical hacking: documentation. Just saying,</a:t>
            </a:r>
            <a:r>
              <a:rPr lang="zh-TW" altLang="en-US" dirty="0"/>
              <a:t> </a:t>
            </a:r>
            <a:r>
              <a:rPr lang="en-US" altLang="zh-TW" dirty="0"/>
              <a:t>“Hey, I did this” isn’t going to be sufficient. </a:t>
            </a:r>
            <a:r>
              <a:rPr lang="en-US" altLang="zh-TW" dirty="0">
                <a:solidFill>
                  <a:srgbClr val="FF0000"/>
                </a:solidFill>
              </a:rPr>
              <a:t>You will need to demonstrate or prove in some way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that you did manage to compromise the system.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Technical attacks, like those looking for vulnerabilities in listening network services, are</a:t>
            </a:r>
            <a:r>
              <a:rPr lang="zh-TW" altLang="en-US" dirty="0"/>
              <a:t> </a:t>
            </a:r>
            <a:r>
              <a:rPr lang="en-US" altLang="zh-TW" dirty="0"/>
              <a:t>sometimes thought of as how systems get compromised, but the reality is that social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engineering attacks are far more likely to be the way attackers gain access to systems.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This is one of the reasons why enumeration is important—because you need targets for social engineering attacks.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D7A1F644-5A65-4C9E-B775-684410586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043785"/>
              </p:ext>
            </p:extLst>
          </p:nvPr>
        </p:nvGraphicFramePr>
        <p:xfrm>
          <a:off x="8377044" y="6062283"/>
          <a:ext cx="766956" cy="79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7044" y="6062283"/>
                        <a:ext cx="766956" cy="795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1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00F2D1-7FD1-4F3D-8A24-DDF8CC41274D}"/>
              </a:ext>
            </a:extLst>
          </p:cNvPr>
          <p:cNvSpPr/>
          <p:nvPr/>
        </p:nvSpPr>
        <p:spPr>
          <a:xfrm>
            <a:off x="-100361" y="889843"/>
            <a:ext cx="93447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There are a number of ways to perform social engineering attacks, </a:t>
            </a:r>
            <a:r>
              <a:rPr lang="en-US" altLang="zh-TW" dirty="0">
                <a:solidFill>
                  <a:srgbClr val="FF0000"/>
                </a:solidFill>
              </a:rPr>
              <a:t>including using email to either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infect a machine with malware or get the user to provide information that can be used in other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ways.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This may be the username and password, for instance. </a:t>
            </a:r>
            <a:r>
              <a:rPr lang="en-US" altLang="zh-TW" dirty="0">
                <a:solidFill>
                  <a:srgbClr val="FF0000"/>
                </a:solidFill>
              </a:rPr>
              <a:t>Another mechanism for gathering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information from users is to get them to visit a website.</a:t>
            </a:r>
          </a:p>
          <a:p>
            <a:endParaRPr lang="en-US" altLang="zh-TW" dirty="0"/>
          </a:p>
          <a:p>
            <a:r>
              <a:rPr lang="en-US" altLang="zh-TW" dirty="0"/>
              <a:t>This may be a website that you, as the attacker, </a:t>
            </a:r>
            <a:r>
              <a:rPr lang="en-US" altLang="zh-TW" dirty="0">
                <a:solidFill>
                  <a:srgbClr val="FF0000"/>
                </a:solidFill>
              </a:rPr>
              <a:t>have loaded with malicious software that will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infect their systems. </a:t>
            </a:r>
            <a:r>
              <a:rPr lang="en-US" altLang="zh-TW" dirty="0"/>
              <a:t>Or, as before, you may be asking them for information. </a:t>
            </a:r>
          </a:p>
          <a:p>
            <a:endParaRPr lang="en-US" altLang="zh-TW" dirty="0"/>
          </a:p>
          <a:p>
            <a:r>
              <a:rPr lang="en-US" altLang="zh-TW" dirty="0"/>
              <a:t>You’ve seen malware mentioned twice here.</a:t>
            </a:r>
            <a:r>
              <a:rPr lang="en-US" altLang="zh-TW" dirty="0">
                <a:solidFill>
                  <a:srgbClr val="FF0000"/>
                </a:solidFill>
              </a:rPr>
              <a:t> Understanding how malware works and where it can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be used can be an important part of gaining access. </a:t>
            </a:r>
            <a:r>
              <a:rPr lang="en-US" altLang="zh-TW" dirty="0"/>
              <a:t>You will not always be asked to perform social</a:t>
            </a:r>
            <a:r>
              <a:rPr lang="zh-TW" altLang="en-US" dirty="0"/>
              <a:t> </a:t>
            </a:r>
            <a:r>
              <a:rPr lang="en-US" altLang="zh-TW" dirty="0"/>
              <a:t>engineering attacks. </a:t>
            </a:r>
          </a:p>
          <a:p>
            <a:endParaRPr lang="en-US" altLang="zh-TW" dirty="0"/>
          </a:p>
          <a:p>
            <a:r>
              <a:rPr lang="en-US" altLang="zh-TW" dirty="0"/>
              <a:t>Companies may be handling security awareness, which commonly includes awareness of social</a:t>
            </a:r>
            <a:r>
              <a:rPr lang="zh-TW" altLang="en-US" dirty="0"/>
              <a:t> </a:t>
            </a:r>
            <a:r>
              <a:rPr lang="en-US" altLang="zh-TW" dirty="0"/>
              <a:t>engineering attacks, in other ways and not want or expect you to do phishing attacks or web</a:t>
            </a:r>
            <a:r>
              <a:rPr lang="zh-TW" altLang="en-US" dirty="0"/>
              <a:t> </a:t>
            </a:r>
            <a:r>
              <a:rPr lang="en-US" altLang="zh-TW" dirty="0"/>
              <a:t>based</a:t>
            </a:r>
            <a:r>
              <a:rPr lang="zh-TW" altLang="en-US" dirty="0"/>
              <a:t> </a:t>
            </a:r>
            <a:r>
              <a:rPr lang="en-US" altLang="zh-TW" dirty="0"/>
              <a:t>attacks. Therefore, you shouldn’t rely on using these techniques, in spite of the comparative ease</a:t>
            </a:r>
            <a:r>
              <a:rPr lang="zh-TW" altLang="en-US" dirty="0"/>
              <a:t> </a:t>
            </a:r>
            <a:r>
              <a:rPr lang="en-US" altLang="zh-TW" dirty="0"/>
              <a:t>of doing so, to get access to systems.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D738EA84-6F5E-4EBE-A164-852F7F3E6E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08885"/>
              </p:ext>
            </p:extLst>
          </p:nvPr>
        </p:nvGraphicFramePr>
        <p:xfrm>
          <a:off x="8343590" y="6027575"/>
          <a:ext cx="800410" cy="8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3590" y="6027575"/>
                        <a:ext cx="800410" cy="8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7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953374-9262-4B88-B4E9-6A67AEF099DB}"/>
              </a:ext>
            </a:extLst>
          </p:cNvPr>
          <p:cNvSpPr/>
          <p:nvPr/>
        </p:nvSpPr>
        <p:spPr>
          <a:xfrm>
            <a:off x="0" y="0"/>
            <a:ext cx="4059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Maintaining Access</a:t>
            </a:r>
            <a:endParaRPr lang="zh-TW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C8B26D-7F35-468F-899D-851A0FDDAD07}"/>
              </a:ext>
            </a:extLst>
          </p:cNvPr>
          <p:cNvSpPr/>
          <p:nvPr/>
        </p:nvSpPr>
        <p:spPr>
          <a:xfrm>
            <a:off x="0" y="2143465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Once you are in,</a:t>
            </a:r>
            <a:r>
              <a:rPr lang="en-US" altLang="zh-TW" dirty="0">
                <a:solidFill>
                  <a:srgbClr val="FF0000"/>
                </a:solidFill>
              </a:rPr>
              <a:t> emulating common attack patterns means that you should maintain access</a:t>
            </a:r>
            <a:r>
              <a:rPr lang="en-US" altLang="zh-TW" dirty="0"/>
              <a:t>. If</a:t>
            </a:r>
            <a:r>
              <a:rPr lang="zh-TW" altLang="en-US" dirty="0"/>
              <a:t> </a:t>
            </a:r>
            <a:r>
              <a:rPr lang="en-US" altLang="zh-TW" dirty="0"/>
              <a:t>you’ve managed to compromise a user’s system, when the user shuts the system down, you will</a:t>
            </a:r>
            <a:r>
              <a:rPr lang="zh-TW" altLang="en-US" dirty="0"/>
              <a:t> </a:t>
            </a:r>
            <a:r>
              <a:rPr lang="en-US" altLang="zh-TW" dirty="0"/>
              <a:t>lose access. </a:t>
            </a:r>
          </a:p>
          <a:p>
            <a:endParaRPr lang="en-US" altLang="zh-TW" dirty="0"/>
          </a:p>
          <a:p>
            <a:r>
              <a:rPr lang="en-US" altLang="zh-TW" dirty="0"/>
              <a:t>This may mean that you will need to re-compromise the system. </a:t>
            </a:r>
            <a:r>
              <a:rPr lang="en-US" altLang="zh-TW" dirty="0">
                <a:solidFill>
                  <a:srgbClr val="FF0000"/>
                </a:solidFill>
              </a:rPr>
              <a:t>Since exploits are not always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guaranteed to be effective</a:t>
            </a:r>
            <a:r>
              <a:rPr lang="en-US" altLang="zh-TW" dirty="0"/>
              <a:t>, you may well not get in the next time you attempt the compromise. </a:t>
            </a:r>
          </a:p>
          <a:p>
            <a:endParaRPr lang="en-US" altLang="zh-TW" dirty="0"/>
          </a:p>
          <a:p>
            <a:r>
              <a:rPr lang="en-US" altLang="zh-TW" dirty="0"/>
              <a:t>Beyond that, you may have used a compromise that relied on a vulnerability that was fixed</a:t>
            </a:r>
            <a:r>
              <a:rPr lang="en-US" altLang="zh-TW" dirty="0">
                <a:solidFill>
                  <a:srgbClr val="FF0000"/>
                </a:solidFill>
              </a:rPr>
              <a:t>. Your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next attempt may fail because the vulnerability is no longer there.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You need to give yourself other means to get into the system </a:t>
            </a:r>
            <a:r>
              <a:rPr lang="en-US" altLang="zh-TW" dirty="0"/>
              <a:t>so </a:t>
            </a:r>
            <a:r>
              <a:rPr lang="en-US" altLang="zh-TW" dirty="0">
                <a:solidFill>
                  <a:srgbClr val="00B0F0"/>
                </a:solidFill>
              </a:rPr>
              <a:t>you can make sure you retain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the ability to see what is happening on that system and potentially the enterprise network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overall.</a:t>
            </a:r>
            <a:endParaRPr lang="zh-TW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CDD1B77C-004D-4C8C-AE42-70E3C38A3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117214"/>
              </p:ext>
            </p:extLst>
          </p:nvPr>
        </p:nvGraphicFramePr>
        <p:xfrm>
          <a:off x="8304795" y="5987325"/>
          <a:ext cx="839205" cy="87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4795" y="5987325"/>
                        <a:ext cx="839205" cy="87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36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55A6B8-074C-42DD-A240-85DE25B9A9B7}"/>
              </a:ext>
            </a:extLst>
          </p:cNvPr>
          <p:cNvSpPr/>
          <p:nvPr/>
        </p:nvSpPr>
        <p:spPr>
          <a:xfrm>
            <a:off x="0" y="612844"/>
            <a:ext cx="93224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This is another stage where malware can be beneficial. You may need to install a </a:t>
            </a:r>
            <a:r>
              <a:rPr lang="en-US" altLang="zh-TW" dirty="0">
                <a:solidFill>
                  <a:srgbClr val="FF0000"/>
                </a:solidFill>
              </a:rPr>
              <a:t>rootkit</a:t>
            </a:r>
            <a:r>
              <a:rPr lang="en-US" altLang="zh-TW" dirty="0"/>
              <a:t>, for</a:t>
            </a:r>
            <a:r>
              <a:rPr lang="zh-TW" altLang="en-US" dirty="0"/>
              <a:t> </a:t>
            </a:r>
            <a:r>
              <a:rPr lang="en-US" altLang="zh-TW" dirty="0"/>
              <a:t>example, </a:t>
            </a:r>
            <a:r>
              <a:rPr lang="en-US" altLang="zh-TW" dirty="0">
                <a:solidFill>
                  <a:srgbClr val="FF0000"/>
                </a:solidFill>
              </a:rPr>
              <a:t>that can provide you with a backdoor as well as the means to obscure your actions and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existence on the system.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You may need to install additional software on the system to maintain access. </a:t>
            </a:r>
            <a:r>
              <a:rPr lang="en-US" altLang="zh-TW" dirty="0"/>
              <a:t>This may require</a:t>
            </a:r>
            <a:r>
              <a:rPr lang="zh-TW" altLang="en-US" dirty="0"/>
              <a:t> </a:t>
            </a:r>
            <a:r>
              <a:rPr lang="en-US" altLang="zh-TW" dirty="0"/>
              <a:t>copying the software onto your target system once you have done the initial compromise.</a:t>
            </a:r>
            <a:r>
              <a:rPr lang="zh-TW" altLang="en-US" dirty="0"/>
              <a:t> </a:t>
            </a:r>
            <a:r>
              <a:rPr lang="en-US" altLang="zh-TW" dirty="0"/>
              <a:t>Therefore, </a:t>
            </a:r>
            <a:r>
              <a:rPr lang="en-US" altLang="zh-TW" dirty="0">
                <a:solidFill>
                  <a:srgbClr val="FF0000"/>
                </a:solidFill>
              </a:rPr>
              <a:t>this stage isn’t as simple as perhaps it seems</a:t>
            </a:r>
            <a:r>
              <a:rPr lang="en-US" altLang="zh-TW" dirty="0"/>
              <a:t>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There may be a number of factors that get in the way of ensuring that you maintain access.</a:t>
            </a:r>
            <a:r>
              <a:rPr lang="en-US" altLang="zh-TW" dirty="0"/>
              <a:t> There are, though, a number of ways of maintaining access. </a:t>
            </a:r>
            <a:r>
              <a:rPr lang="en-US" altLang="zh-TW" dirty="0">
                <a:solidFill>
                  <a:srgbClr val="00B0F0"/>
                </a:solidFill>
              </a:rPr>
              <a:t>Different operating systems allow for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different techniques, but each operating system version or update can make different techniques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harder.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Ethical hacking is dependent on the circumstances</a:t>
            </a:r>
            <a:r>
              <a:rPr lang="en-US" altLang="zh-TW" dirty="0"/>
              <a:t>, which is part of what makes it challenging.</a:t>
            </a:r>
            <a:r>
              <a:rPr lang="zh-TW" altLang="en-US" dirty="0"/>
              <a:t> </a:t>
            </a:r>
            <a:r>
              <a:rPr lang="en-US" altLang="zh-TW" dirty="0"/>
              <a:t>There are no single answers or straightforward approaches. One Windows 10 system may be</a:t>
            </a:r>
            <a:r>
              <a:rPr lang="zh-TW" altLang="en-US" dirty="0"/>
              <a:t> </a:t>
            </a:r>
            <a:r>
              <a:rPr lang="en-US" altLang="zh-TW" dirty="0"/>
              <a:t>easily compromised because there are patches that are available but missing.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Another </a:t>
            </a:r>
            <a:r>
              <a:rPr lang="en-US" altLang="zh-TW" dirty="0">
                <a:solidFill>
                  <a:srgbClr val="FF0000"/>
                </a:solidFill>
              </a:rPr>
              <a:t>Windows 10 system may be difficult to get into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because it is up to date and it has been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locked down with permissions and other settings.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E1132BF9-DFBC-4DAF-91AF-B27E77F3A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363146"/>
              </p:ext>
            </p:extLst>
          </p:nvPr>
        </p:nvGraphicFramePr>
        <p:xfrm>
          <a:off x="8298985" y="5981297"/>
          <a:ext cx="845015" cy="87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8985" y="5981297"/>
                        <a:ext cx="845015" cy="87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52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300896-ECD8-4BD1-A75D-549CEEB4B8FF}"/>
              </a:ext>
            </a:extLst>
          </p:cNvPr>
          <p:cNvSpPr/>
          <p:nvPr/>
        </p:nvSpPr>
        <p:spPr>
          <a:xfrm>
            <a:off x="-1" y="-1"/>
            <a:ext cx="2865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Covering Tracks</a:t>
            </a:r>
            <a:endParaRPr lang="zh-TW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C717F6-0E16-4BE5-903A-91A7FE1CDDD9}"/>
              </a:ext>
            </a:extLst>
          </p:cNvPr>
          <p:cNvSpPr/>
          <p:nvPr/>
        </p:nvSpPr>
        <p:spPr>
          <a:xfrm>
            <a:off x="-1" y="1166842"/>
            <a:ext cx="91440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Covering your tracks is where you hide or delete any evidence to which you managed to get access. </a:t>
            </a:r>
            <a:r>
              <a:rPr lang="en-US" altLang="zh-TW" dirty="0"/>
              <a:t>Additionally, you should cover up your continued access. </a:t>
            </a:r>
          </a:p>
          <a:p>
            <a:endParaRPr lang="en-US" altLang="zh-TW" dirty="0"/>
          </a:p>
          <a:p>
            <a:r>
              <a:rPr lang="en-US" altLang="zh-TW" dirty="0"/>
              <a:t>This </a:t>
            </a:r>
            <a:r>
              <a:rPr lang="en-US" altLang="zh-TW" dirty="0">
                <a:solidFill>
                  <a:srgbClr val="FF0000"/>
                </a:solidFill>
              </a:rPr>
              <a:t>can be accomplished with malware that ensures that your actions aren’t logged or perhaps misreports system information,</a:t>
            </a:r>
            <a:r>
              <a:rPr lang="en-US" altLang="zh-TW" dirty="0"/>
              <a:t> like network connections. One thing to keep in mind when you are trying to cover your tracks is that sometimes your actions may also provide evidence of your work. </a:t>
            </a:r>
            <a:r>
              <a:rPr lang="en-US" altLang="zh-TW" dirty="0">
                <a:solidFill>
                  <a:srgbClr val="00B0F0"/>
                </a:solidFill>
              </a:rPr>
              <a:t>One example is that wiping logs on a Windows system will leave a log entry indicating that the logs have been wiped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This may be an indication to anyone watching the logs that someone tried to erase evidence</a:t>
            </a:r>
            <a:r>
              <a:rPr lang="en-US" altLang="zh-TW" dirty="0"/>
              <a:t>. It’s not a guarantee that the log wipe was malicious, but it may be enough to prompt someone to investigate further. </a:t>
            </a:r>
          </a:p>
          <a:p>
            <a:endParaRPr lang="en-US" altLang="zh-TW" dirty="0"/>
          </a:p>
          <a:p>
            <a:r>
              <a:rPr lang="en-US" altLang="zh-TW" dirty="0"/>
              <a:t>Because of this, covering tracks can be challenging. This may, though, be exactly what you’ve been asked to do—challenge and test the response capabilities of the operations team. </a:t>
            </a:r>
            <a:r>
              <a:rPr lang="en-US" altLang="zh-TW" dirty="0">
                <a:solidFill>
                  <a:srgbClr val="FF0000"/>
                </a:solidFill>
              </a:rPr>
              <a:t>As a result, it’s always important to keep in mind the objectives of your engagement.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E4C6F4E4-A8EE-4D7F-82D0-78091B8D9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36934"/>
              </p:ext>
            </p:extLst>
          </p:nvPr>
        </p:nvGraphicFramePr>
        <p:xfrm>
          <a:off x="8165171" y="5842465"/>
          <a:ext cx="978829" cy="101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5171" y="5842465"/>
                        <a:ext cx="978829" cy="101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7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EA08B-32FC-4D40-9171-E166A1579447}"/>
              </a:ext>
            </a:extLst>
          </p:cNvPr>
          <p:cNvSpPr/>
          <p:nvPr/>
        </p:nvSpPr>
        <p:spPr>
          <a:xfrm>
            <a:off x="0" y="0"/>
            <a:ext cx="9144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Summary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It’s hard to overstate the importance of ethics.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You will be expected to adhere to a code of ethics when you sign up for your CEH certification and pass your exam.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You’ll need to act in a professional manner at all times with your clients and employers</a:t>
            </a:r>
            <a:r>
              <a:rPr lang="zh-TW" altLang="en-US" dirty="0"/>
              <a:t>.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You will need to be a responsible custodian of any data entrusted to you.</a:t>
            </a: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7EC3A26C-484A-4B35-A930-74DB933A1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02174"/>
              </p:ext>
            </p:extLst>
          </p:nvPr>
        </p:nvGraphicFramePr>
        <p:xfrm>
          <a:off x="8254380" y="5935019"/>
          <a:ext cx="889620" cy="92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4380" y="5935019"/>
                        <a:ext cx="889620" cy="922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56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Ethical Hacking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60" y="1272739"/>
            <a:ext cx="7101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Overview of Ethics </a:t>
            </a:r>
          </a:p>
          <a:p>
            <a:r>
              <a:rPr lang="en-US" altLang="zh-TW" sz="3200" dirty="0"/>
              <a:t>Overview of Ethical Hacking </a:t>
            </a:r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Methodology of Ethical Hacking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Reconnaissance and </a:t>
            </a:r>
            <a:r>
              <a:rPr lang="en-US" altLang="zh-TW" sz="3200" dirty="0" err="1"/>
              <a:t>Footprinting</a:t>
            </a:r>
            <a:r>
              <a:rPr lang="en-US" altLang="zh-TW" sz="3200" dirty="0"/>
              <a:t>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Scanning and Enumeration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Gaining Access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Maintaining Access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Covering Tracks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25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zh-TW" dirty="0"/>
              <a:t>Overview of Ethics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BB009E-3F13-4B34-9BC0-3CD3EAB76013}"/>
              </a:ext>
            </a:extLst>
          </p:cNvPr>
          <p:cNvSpPr/>
          <p:nvPr/>
        </p:nvSpPr>
        <p:spPr>
          <a:xfrm>
            <a:off x="0" y="102790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Before we start talking about ethical hacking, I will cover the most important aspect of that, </a:t>
            </a:r>
            <a:r>
              <a:rPr lang="en-US" altLang="zh-TW" dirty="0">
                <a:solidFill>
                  <a:srgbClr val="FF0000"/>
                </a:solidFill>
              </a:rPr>
              <a:t>which is ethics</a:t>
            </a:r>
            <a:r>
              <a:rPr lang="en-US" altLang="zh-TW" dirty="0"/>
              <a:t>. </a:t>
            </a:r>
          </a:p>
          <a:p>
            <a:endParaRPr lang="en-US" altLang="zh-TW" dirty="0"/>
          </a:p>
          <a:p>
            <a:r>
              <a:rPr lang="en-US" altLang="zh-TW" dirty="0"/>
              <a:t>You’ll notice it’s </a:t>
            </a:r>
            <a:r>
              <a:rPr lang="en-US" altLang="zh-TW" dirty="0">
                <a:solidFill>
                  <a:srgbClr val="FF0000"/>
                </a:solidFill>
              </a:rPr>
              <a:t>not referred to as “hacking ethically</a:t>
            </a:r>
            <a:r>
              <a:rPr lang="en-US" altLang="zh-TW" dirty="0"/>
              <a:t>.” </a:t>
            </a:r>
            <a:r>
              <a:rPr lang="en-US" altLang="zh-TW" dirty="0">
                <a:solidFill>
                  <a:srgbClr val="FF0000"/>
                </a:solidFill>
              </a:rPr>
              <a:t>It’s ethical hacking</a:t>
            </a:r>
            <a:r>
              <a:rPr lang="en-US" altLang="zh-TW" dirty="0"/>
              <a:t>. </a:t>
            </a:r>
          </a:p>
          <a:p>
            <a:endParaRPr lang="en-US" altLang="zh-TW" dirty="0"/>
          </a:p>
          <a:p>
            <a:r>
              <a:rPr lang="en-US" altLang="zh-TW" dirty="0"/>
              <a:t>The important part is in the front. </a:t>
            </a:r>
            <a:r>
              <a:rPr lang="en-US" altLang="zh-TW" dirty="0">
                <a:solidFill>
                  <a:srgbClr val="FF0000"/>
                </a:solidFill>
              </a:rPr>
              <a:t>Ethics can be a challenging subject</a:t>
            </a:r>
            <a:r>
              <a:rPr lang="en-US" altLang="zh-TW" dirty="0"/>
              <a:t> because you will find that it is not universal.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Different people have different views of what is ethical and what is not ethical</a:t>
            </a:r>
            <a:r>
              <a:rPr lang="en-US" altLang="zh-TW" dirty="0"/>
              <a:t>. It’s essential, though, that you understand </a:t>
            </a:r>
            <a:r>
              <a:rPr lang="en-US" altLang="zh-TW" dirty="0">
                <a:solidFill>
                  <a:srgbClr val="FF0000"/>
                </a:solidFill>
              </a:rPr>
              <a:t>what ethics are and what is considered ethical and unethical </a:t>
            </a:r>
            <a:r>
              <a:rPr lang="en-US" altLang="zh-TW" dirty="0">
                <a:solidFill>
                  <a:srgbClr val="00B0F0"/>
                </a:solidFill>
              </a:rPr>
              <a:t>from the perspective of the Certified Ethical Hacker certification.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This is a critical part of the exam and the certification</a:t>
            </a:r>
            <a:r>
              <a:rPr lang="en-US" altLang="zh-TW" dirty="0"/>
              <a:t>. After all, Overview of Ethics 3 you are </a:t>
            </a:r>
            <a:r>
              <a:rPr lang="en-US" altLang="zh-TW" dirty="0">
                <a:solidFill>
                  <a:srgbClr val="FF0000"/>
                </a:solidFill>
              </a:rPr>
              <a:t>being entrusted with access to sensitive information and critical systems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To keep yourself viable as a professional</a:t>
            </a:r>
            <a:r>
              <a:rPr lang="en-US" altLang="zh-TW" dirty="0"/>
              <a:t>, you need to behave and perform your work in an ethical manner. </a:t>
            </a:r>
            <a:r>
              <a:rPr lang="en-US" altLang="zh-TW" dirty="0">
                <a:solidFill>
                  <a:srgbClr val="00B0F0"/>
                </a:solidFill>
              </a:rPr>
              <a:t>Not only will you be expected to behave ethically, you will be expected to adhere to a code of ethics.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7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7E0D16-E647-4BCF-98DB-903E95682EF3}"/>
              </a:ext>
            </a:extLst>
          </p:cNvPr>
          <p:cNvSpPr/>
          <p:nvPr/>
        </p:nvSpPr>
        <p:spPr>
          <a:xfrm>
            <a:off x="0" y="982837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 examples of responsible disclosure, look at the work of Dan Kaminsky. </a:t>
            </a:r>
          </a:p>
          <a:p>
            <a:endParaRPr lang="en-US" altLang="zh-TW" dirty="0"/>
          </a:p>
          <a:p>
            <a:r>
              <a:rPr lang="en-US" altLang="zh-TW" dirty="0"/>
              <a:t>He has </a:t>
            </a:r>
            <a:r>
              <a:rPr lang="en-US" altLang="zh-TW" dirty="0">
                <a:solidFill>
                  <a:srgbClr val="FF0000"/>
                </a:solidFill>
              </a:rPr>
              <a:t>found serious flaws in the implementations of the Domain Name System (DNS)</a:t>
            </a:r>
            <a:r>
              <a:rPr lang="en-US" altLang="zh-TW" dirty="0"/>
              <a:t>, which impacts everyone on the Internet. </a:t>
            </a:r>
          </a:p>
          <a:p>
            <a:endParaRPr lang="en-US" altLang="zh-TW" dirty="0"/>
          </a:p>
          <a:p>
            <a:r>
              <a:rPr lang="en-US" altLang="zh-TW" dirty="0"/>
              <a:t>He worked responsibly </a:t>
            </a:r>
            <a:r>
              <a:rPr lang="en-US" altLang="zh-TW" dirty="0">
                <a:solidFill>
                  <a:srgbClr val="FF0000"/>
                </a:solidFill>
              </a:rPr>
              <a:t>with vendors to ensure that they had time to fix their implementations and remediate the vulnerabilities before he disclosed them</a:t>
            </a:r>
            <a:r>
              <a:rPr lang="en-US" altLang="zh-TW" dirty="0"/>
              <a:t>. In the end, he did disclose the vulnerabilities in a very public manner, but only after vendors had time to fix the issue.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This meant he wasn’t putting people in the path of compromise and potential information disclosure. </a:t>
            </a:r>
          </a:p>
          <a:p>
            <a:endParaRPr lang="en-US" altLang="zh-TW" dirty="0"/>
          </a:p>
          <a:p>
            <a:r>
              <a:rPr lang="en-US" altLang="zh-TW" dirty="0"/>
              <a:t>Even though he was using the software in a way that it wasn’t intended to be used, </a:t>
            </a:r>
            <a:r>
              <a:rPr lang="en-US" altLang="zh-TW" dirty="0">
                <a:solidFill>
                  <a:srgbClr val="FF0000"/>
                </a:solidFill>
              </a:rPr>
              <a:t>he was using an ethical approach by attempting to address</a:t>
            </a:r>
            <a:r>
              <a:rPr lang="en-US" altLang="zh-TW" dirty="0"/>
              <a:t> an issue before someone could make use of the issue in a malicious way.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21AE87ED-1E49-4C90-A62B-68CADB12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05936"/>
              </p:ext>
            </p:extLst>
          </p:nvPr>
        </p:nvGraphicFramePr>
        <p:xfrm>
          <a:off x="8018463" y="5689600"/>
          <a:ext cx="117633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8463" y="5689600"/>
                        <a:ext cx="1176337" cy="122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5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Ethical Hacking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640" y="1225689"/>
            <a:ext cx="906272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en-US" altLang="zh-TW" sz="2000" dirty="0"/>
              <a:t>Ethical hacking </a:t>
            </a:r>
            <a:r>
              <a:rPr lang="en-US" altLang="zh-TW" sz="2000" dirty="0">
                <a:solidFill>
                  <a:srgbClr val="FF0000"/>
                </a:solidFill>
              </a:rPr>
              <a:t>can be done under many different names</a:t>
            </a:r>
            <a:r>
              <a:rPr lang="en-US" altLang="zh-TW" sz="2000" dirty="0"/>
              <a:t>.</a:t>
            </a:r>
          </a:p>
          <a:p>
            <a:pPr algn="just"/>
            <a:endParaRPr lang="en-US" altLang="zh-TW" sz="2000" dirty="0"/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You may not always see the</a:t>
            </a:r>
            <a:r>
              <a:rPr lang="zh-TW" altLang="en-US" sz="2000" dirty="0"/>
              <a:t> </a:t>
            </a:r>
            <a:r>
              <a:rPr lang="en-US" altLang="zh-TW" sz="2000" dirty="0"/>
              <a:t>term ethical hacking, especially when you are looking at job titles. Instead, you will see the</a:t>
            </a:r>
            <a:r>
              <a:rPr lang="zh-TW" altLang="en-US" sz="2000" dirty="0"/>
              <a:t> </a:t>
            </a:r>
            <a:r>
              <a:rPr lang="en-US" altLang="zh-TW" sz="2000" dirty="0"/>
              <a:t>term </a:t>
            </a:r>
            <a:r>
              <a:rPr lang="en-US" altLang="zh-TW" sz="2000" dirty="0">
                <a:solidFill>
                  <a:srgbClr val="FF0000"/>
                </a:solidFill>
              </a:rPr>
              <a:t>penetration testing</a:t>
            </a:r>
            <a:r>
              <a:rPr lang="en-US" altLang="zh-TW" sz="2000" dirty="0"/>
              <a:t>. </a:t>
            </a:r>
            <a:r>
              <a:rPr lang="en-US" altLang="zh-TW" sz="2000" dirty="0">
                <a:solidFill>
                  <a:srgbClr val="FF0000"/>
                </a:solidFill>
              </a:rPr>
              <a:t>It’s essentially the same thing.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The idea of a </a:t>
            </a:r>
            <a:r>
              <a:rPr lang="en-US" altLang="zh-TW" sz="2000" dirty="0">
                <a:solidFill>
                  <a:srgbClr val="FF0000"/>
                </a:solidFill>
              </a:rPr>
              <a:t>penetration test </a:t>
            </a:r>
            <a:r>
              <a:rPr lang="en-US" altLang="zh-TW" sz="2000" dirty="0"/>
              <a:t>is to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attempt to penetrate the defenses of an organization.</a:t>
            </a:r>
            <a:r>
              <a:rPr lang="en-US" altLang="zh-TW" sz="2000" dirty="0"/>
              <a:t> That may also be the goal of an ethical hacker.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You may also see the term </a:t>
            </a:r>
            <a:r>
              <a:rPr lang="en-US" altLang="zh-TW" sz="2000" dirty="0">
                <a:solidFill>
                  <a:srgbClr val="FF0000"/>
                </a:solidFill>
              </a:rPr>
              <a:t>red teaming</a:t>
            </a:r>
            <a:r>
              <a:rPr lang="en-US" altLang="zh-TW" sz="2000" dirty="0"/>
              <a:t>, which is generally considered a specific</a:t>
            </a:r>
            <a:r>
              <a:rPr lang="zh-TW" altLang="en-US" sz="2000" dirty="0"/>
              <a:t> </a:t>
            </a:r>
            <a:r>
              <a:rPr lang="en-US" altLang="zh-TW" sz="2000" dirty="0"/>
              <a:t>type of penetration test </a:t>
            </a:r>
            <a:r>
              <a:rPr lang="en-US" altLang="zh-TW" sz="2000" dirty="0">
                <a:solidFill>
                  <a:srgbClr val="FF0000"/>
                </a:solidFill>
              </a:rPr>
              <a:t>where the testers are adversarial to the organization and network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under test.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A </a:t>
            </a:r>
            <a:r>
              <a:rPr lang="en-US" altLang="zh-TW" sz="2000" dirty="0">
                <a:solidFill>
                  <a:srgbClr val="FF0000"/>
                </a:solidFill>
              </a:rPr>
              <a:t>red teamer </a:t>
            </a:r>
            <a:r>
              <a:rPr lang="en-US" altLang="zh-TW" sz="2000" dirty="0"/>
              <a:t>would actually act like an attacker, </a:t>
            </a:r>
            <a:r>
              <a:rPr lang="en-US" altLang="zh-TW" sz="2000" dirty="0">
                <a:solidFill>
                  <a:srgbClr val="FF0000"/>
                </a:solidFill>
              </a:rPr>
              <a:t>meaning they would try to be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stealthy so as not to be detected.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55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559D0E-00EC-4363-B3C5-6FFCCFCF5002}"/>
              </a:ext>
            </a:extLst>
          </p:cNvPr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/>
              <a:t>One of the challenging aspects of this sort of activity is having </a:t>
            </a:r>
            <a:r>
              <a:rPr lang="en-US" altLang="zh-TW" sz="2000" dirty="0">
                <a:solidFill>
                  <a:srgbClr val="FF0000"/>
                </a:solidFill>
              </a:rPr>
              <a:t>to think like an attacker.</a:t>
            </a:r>
          </a:p>
          <a:p>
            <a:pPr algn="just"/>
            <a:r>
              <a:rPr lang="en-US" altLang="zh-TW" sz="2000" dirty="0"/>
              <a:t>Testing of this nature </a:t>
            </a:r>
            <a:r>
              <a:rPr lang="en-US" altLang="zh-TW" sz="2000" dirty="0">
                <a:solidFill>
                  <a:srgbClr val="FF0000"/>
                </a:solidFill>
              </a:rPr>
              <a:t>is often challenging </a:t>
            </a:r>
            <a:r>
              <a:rPr lang="en-US" altLang="zh-TW" sz="2000" dirty="0"/>
              <a:t>and </a:t>
            </a:r>
            <a:r>
              <a:rPr lang="en-US" altLang="zh-TW" sz="2000" dirty="0">
                <a:solidFill>
                  <a:srgbClr val="FF0000"/>
                </a:solidFill>
              </a:rPr>
              <a:t>requires a different way of thinking</a:t>
            </a:r>
            <a:r>
              <a:rPr lang="en-US" altLang="zh-TW" sz="2000" dirty="0"/>
              <a:t>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When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doing any sort of testing</a:t>
            </a:r>
            <a:r>
              <a:rPr lang="en-US" altLang="zh-TW" sz="2000" dirty="0"/>
              <a:t>, including ethical hacking, </a:t>
            </a:r>
            <a:r>
              <a:rPr lang="en-US" altLang="zh-TW" sz="2000" dirty="0">
                <a:solidFill>
                  <a:srgbClr val="FF0000"/>
                </a:solidFill>
              </a:rPr>
              <a:t>a methodology is important</a:t>
            </a:r>
            <a:r>
              <a:rPr lang="en-US" altLang="zh-TW" sz="2000" dirty="0"/>
              <a:t>, as it helps</a:t>
            </a:r>
            <a:r>
              <a:rPr lang="zh-TW" altLang="en-US" sz="2000" dirty="0"/>
              <a:t> </a:t>
            </a:r>
            <a:r>
              <a:rPr lang="en-US" altLang="zh-TW" sz="2000" dirty="0"/>
              <a:t>ensure that your actions are both repeatable and verifiable. </a:t>
            </a:r>
          </a:p>
          <a:p>
            <a:pPr algn="just"/>
            <a:r>
              <a:rPr lang="en-US" altLang="zh-TW" sz="2000" dirty="0">
                <a:solidFill>
                  <a:srgbClr val="FF0000"/>
                </a:solidFill>
              </a:rPr>
              <a:t>There are a number of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methodologies you may come across.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Professionals who have been doing this type of work for a</a:t>
            </a:r>
            <a:r>
              <a:rPr lang="zh-TW" altLang="en-US" sz="2000" dirty="0"/>
              <a:t> </a:t>
            </a:r>
            <a:r>
              <a:rPr lang="en-US" altLang="zh-TW" sz="2000" dirty="0"/>
              <a:t>while </a:t>
            </a:r>
            <a:r>
              <a:rPr lang="en-US" altLang="zh-TW" sz="2000" dirty="0">
                <a:solidFill>
                  <a:srgbClr val="FF0000"/>
                </a:solidFill>
              </a:rPr>
              <a:t>may have developed their own style.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However, </a:t>
            </a:r>
            <a:r>
              <a:rPr lang="en-US" altLang="zh-TW" sz="2000" dirty="0">
                <a:solidFill>
                  <a:srgbClr val="FF0000"/>
                </a:solidFill>
              </a:rPr>
              <a:t>they will often follow common steps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such as the ones I am going to illustrate as we move through the chapter.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>
                <a:solidFill>
                  <a:srgbClr val="FF0000"/>
                </a:solidFill>
              </a:rPr>
              <a:t>EC-Council helps </a:t>
            </a:r>
            <a:r>
              <a:rPr lang="en-US" altLang="zh-TW" sz="2000" dirty="0"/>
              <a:t>to ensure that this work is done ethically by requiring anyone who has obtained the Certified Ethical Hacker (CEH) certification </a:t>
            </a:r>
            <a:r>
              <a:rPr lang="en-US" altLang="zh-TW" sz="2000" dirty="0">
                <a:solidFill>
                  <a:srgbClr val="FF0000"/>
                </a:solidFill>
              </a:rPr>
              <a:t>to agree to a code of conduct.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This code of conduct holds those who have their CEH certification to a set of standards ensuring that </a:t>
            </a:r>
            <a:r>
              <a:rPr lang="en-US" altLang="zh-TW" sz="2000" dirty="0">
                <a:solidFill>
                  <a:srgbClr val="FF0000"/>
                </a:solidFill>
              </a:rPr>
              <a:t>they behave ethically, in service to their employers</a:t>
            </a:r>
            <a:r>
              <a:rPr lang="en-US" altLang="zh-TW" sz="2000" dirty="0"/>
              <a:t>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They are expected to </a:t>
            </a:r>
            <a:r>
              <a:rPr lang="en-US" altLang="zh-TW" sz="2000" dirty="0">
                <a:solidFill>
                  <a:srgbClr val="FF0000"/>
                </a:solidFill>
              </a:rPr>
              <a:t>not do harm </a:t>
            </a:r>
            <a:r>
              <a:rPr lang="en-US" altLang="zh-TW" sz="2000" dirty="0"/>
              <a:t>and </a:t>
            </a:r>
            <a:r>
              <a:rPr lang="en-US" altLang="zh-TW" sz="2000" dirty="0">
                <a:solidFill>
                  <a:srgbClr val="FF0000"/>
                </a:solidFill>
              </a:rPr>
              <a:t>to work toward improving the security posture </a:t>
            </a:r>
            <a:r>
              <a:rPr lang="en-US" altLang="zh-TW" sz="2000" dirty="0"/>
              <a:t>rather than doing damage to that posture.</a:t>
            </a:r>
            <a:endParaRPr lang="zh-TW" altLang="en-US" sz="2000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181B50FE-E5F3-4F44-959C-9E9DD6E34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434943"/>
              </p:ext>
            </p:extLst>
          </p:nvPr>
        </p:nvGraphicFramePr>
        <p:xfrm>
          <a:off x="7997825" y="5516563"/>
          <a:ext cx="13779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封裝程式殼層物件" showAsIcon="1" r:id="rId3" imgW="898560" imgH="527400" progId="Package">
                  <p:embed/>
                </p:oleObj>
              </mc:Choice>
              <mc:Fallback>
                <p:oleObj name="封裝程式殼層物件" showAsIcon="1" r:id="rId3" imgW="8985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7825" y="5516563"/>
                        <a:ext cx="13779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3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75434"/>
          </a:xfrm>
        </p:spPr>
        <p:txBody>
          <a:bodyPr>
            <a:normAutofit/>
          </a:bodyPr>
          <a:lstStyle/>
          <a:p>
            <a:r>
              <a:rPr lang="en-US" altLang="zh-TW" dirty="0"/>
              <a:t>Methodology of Ethical Hacking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60" y="1272739"/>
            <a:ext cx="7101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Methodology of Ethical Hacking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Reconnaissance and </a:t>
            </a:r>
            <a:r>
              <a:rPr lang="en-US" altLang="zh-TW" sz="3200" dirty="0" err="1"/>
              <a:t>Footprinting</a:t>
            </a:r>
            <a:r>
              <a:rPr lang="en-US" altLang="zh-TW" sz="3200" dirty="0"/>
              <a:t>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Scanning and Enumeration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Gaining Access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Maintaining Access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Covering Tracks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449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3200" dirty="0"/>
              <a:t>Reconnaissance and </a:t>
            </a:r>
            <a:r>
              <a:rPr lang="en-US" altLang="zh-TW" sz="3200" dirty="0" err="1"/>
              <a:t>Footprinting</a:t>
            </a:r>
            <a:r>
              <a:rPr lang="en-US" altLang="zh-TW" sz="3200" dirty="0"/>
              <a:t> </a:t>
            </a:r>
            <a:br>
              <a:rPr lang="en-US" altLang="zh-TW" sz="3200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0550" y="1690689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altLang="zh-TW" sz="2400" dirty="0"/>
              <a:t> of reconnaissance and </a:t>
            </a:r>
            <a:r>
              <a:rPr lang="en-US" altLang="zh-TW" sz="2400" dirty="0" err="1"/>
              <a:t>footprinting</a:t>
            </a:r>
            <a:r>
              <a:rPr lang="en-US" altLang="zh-TW" sz="2400" dirty="0"/>
              <a:t> is determining the </a:t>
            </a:r>
            <a:r>
              <a:rPr lang="en-US" altLang="zh-TW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and scope </a:t>
            </a:r>
            <a:r>
              <a:rPr lang="en-US" altLang="zh-TW" sz="2400" dirty="0"/>
              <a:t>of your test.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Footprinting</a:t>
            </a:r>
            <a:r>
              <a:rPr lang="en-US" altLang="zh-TW" sz="2400" dirty="0"/>
              <a:t> is just getting an idea of the “footprint” of the organization, meaning </a:t>
            </a:r>
            <a:r>
              <a:rPr lang="en-US" altLang="zh-TW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size and appearance</a:t>
            </a:r>
            <a:r>
              <a:rPr lang="en-US" altLang="zh-TW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This means trying to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network blocks, hosts, locations, and people</a:t>
            </a:r>
            <a:r>
              <a:rPr lang="en-US" altLang="zh-TW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The information gathered here will be used later as you progress through additional stages</a:t>
            </a:r>
            <a:endParaRPr lang="zh-TW" altLang="en-US" sz="2400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2865E7C-7C51-4492-B531-6ABC79A28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507445"/>
              </p:ext>
            </p:extLst>
          </p:nvPr>
        </p:nvGraphicFramePr>
        <p:xfrm>
          <a:off x="8265531" y="5946588"/>
          <a:ext cx="878469" cy="9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65531" y="5946588"/>
                        <a:ext cx="878469" cy="91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45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3200" dirty="0"/>
              <a:t>Scanning and Enumeration 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90550" y="1690689"/>
            <a:ext cx="79248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TW" sz="2400" dirty="0"/>
              <a:t>Once you have network blocks identified, </a:t>
            </a:r>
            <a:r>
              <a:rPr lang="en-US" altLang="zh-TW" sz="2400" dirty="0">
                <a:solidFill>
                  <a:srgbClr val="FF0000"/>
                </a:solidFill>
              </a:rPr>
              <a:t>you will want to identify systems that are accessible within those network blocks</a:t>
            </a:r>
            <a:r>
              <a:rPr lang="en-US" altLang="zh-TW" sz="2400" dirty="0"/>
              <a:t>; this is the </a:t>
            </a:r>
            <a:r>
              <a:rPr lang="en-US" altLang="zh-TW" sz="2400" dirty="0">
                <a:solidFill>
                  <a:srgbClr val="FF0000"/>
                </a:solidFill>
              </a:rPr>
              <a:t>scanning and enumeration </a:t>
            </a:r>
            <a:r>
              <a:rPr lang="en-US" altLang="zh-TW" sz="2400" dirty="0"/>
              <a:t>stage.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TW" sz="2400" dirty="0"/>
              <a:t>you will want to identify services running on any available host. </a:t>
            </a:r>
            <a:r>
              <a:rPr lang="en-US" altLang="zh-TW" sz="2400" dirty="0" err="1"/>
              <a:t>Ultimately,these</a:t>
            </a:r>
            <a:r>
              <a:rPr lang="en-US" altLang="zh-TW" sz="2400" dirty="0"/>
              <a:t> services will be used as entry points. The objective is to gain </a:t>
            </a:r>
            <a:r>
              <a:rPr lang="en-US" altLang="zh-TW" sz="2400" dirty="0" err="1"/>
              <a:t>access,and</a:t>
            </a:r>
            <a:r>
              <a:rPr lang="en-US" altLang="zh-TW" sz="2400" dirty="0"/>
              <a:t> that may be possible through exposed network services.</a:t>
            </a:r>
          </a:p>
          <a:p>
            <a:pPr algn="just"/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TW" sz="2400" dirty="0"/>
              <a:t>This includes not only a list of all open ports, which will be useful information, but also the identity of the service and software running behind each open port.</a:t>
            </a:r>
          </a:p>
          <a:p>
            <a:pPr algn="just"/>
            <a:endParaRPr lang="en-US" altLang="zh-TW" sz="2400" dirty="0"/>
          </a:p>
          <a:p>
            <a:pPr algn="just"/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6780B6E-DDB3-4F7C-AAA0-BB7C9C79E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1980"/>
              </p:ext>
            </p:extLst>
          </p:nvPr>
        </p:nvGraphicFramePr>
        <p:xfrm>
          <a:off x="8443951" y="6129723"/>
          <a:ext cx="700049" cy="72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3951" y="6129723"/>
                        <a:ext cx="700049" cy="726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60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1965</Words>
  <Application>Microsoft Office PowerPoint</Application>
  <PresentationFormat>如螢幕大小 (4:3)</PresentationFormat>
  <Paragraphs>156</Paragraphs>
  <Slides>16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佈景主題</vt:lpstr>
      <vt:lpstr>封裝</vt:lpstr>
      <vt:lpstr>Ethical Hacking </vt:lpstr>
      <vt:lpstr>Ethical Hacking  </vt:lpstr>
      <vt:lpstr>Overview of Ethics  </vt:lpstr>
      <vt:lpstr>PowerPoint 簡報</vt:lpstr>
      <vt:lpstr>Overview of Ethical Hacking  </vt:lpstr>
      <vt:lpstr>PowerPoint 簡報</vt:lpstr>
      <vt:lpstr>Methodology of Ethical Hacking  </vt:lpstr>
      <vt:lpstr>Reconnaissance and Footprinting  </vt:lpstr>
      <vt:lpstr>Scanning and Enumeration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Started:  Essential Knowledge</dc:title>
  <dc:creator>ksu</dc:creator>
  <cp:lastModifiedBy>凱瑞 金</cp:lastModifiedBy>
  <cp:revision>32</cp:revision>
  <dcterms:created xsi:type="dcterms:W3CDTF">2020-03-27T10:21:02Z</dcterms:created>
  <dcterms:modified xsi:type="dcterms:W3CDTF">2020-04-03T17:36:04Z</dcterms:modified>
</cp:coreProperties>
</file>