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C3C1EB-97B4-4044-8D23-3873CB3E00E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2295196-15EE-4E26-AC4E-F6A6B920B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45628CF-0F86-4C3C-BD86-7824B3A2816F}"/>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2B1C12A6-1A39-4BDC-A4E1-F6F473E3EEF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B4E085-2F9A-4090-AA70-4A716B0A47A0}"/>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118062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9554F-01CB-40CA-99F1-944FBBFF1FC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1488443-B12D-460A-9325-482804076DA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F4CA953-3A3E-4CAE-BA8B-97F7B9FB2587}"/>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31AF4914-F9DB-4C29-9DEC-AC11D839D0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26934D-02BD-4532-844A-86C501F95900}"/>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262346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522AEFA-28CF-4ED5-AA2E-776B5852DFF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32CF2E3-625A-4728-A7EF-E4DD8694735E}"/>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52EC6E7-7F52-4E8F-A6C4-7883D22899D6}"/>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8C794618-FE03-4EE6-B9FE-084075CA72A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72FD0C-D979-49CC-9B81-9E66FC749126}"/>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331386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0EC81E-54E5-4568-A9BC-B2E164D6D90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43B2B13-4B75-47A0-8326-9957837D613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D481565-E489-4522-9B1B-CA288BB0C2B1}"/>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DB68DED1-A4C7-489A-BA6D-57872842190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A4E828D-A082-4526-9155-D3030E65D48B}"/>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316321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2D48CA-77E2-463B-B66E-FC30A7FACDE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1BF7E5D-E03E-4F6B-8962-061CEC7B3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43EC1A8A-37AC-4921-910E-806B505E248E}"/>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C6D8F2F4-7270-4829-B894-32C67A58C0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E07A8C-5FF8-48EF-A78A-C790957EAC74}"/>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11284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40252-7DA4-4132-9679-5697C883086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A7828DA-1C8D-49D3-8915-1704AF04CAA8}"/>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E8DAB58-0C55-469F-BBAE-850EF334E0B8}"/>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30A6483-3A7D-4C05-8E7B-4EFB1B700E9C}"/>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C5F8CFD5-B550-4E66-82A1-4CB43B6FA31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DB3FC56-8CC2-486A-86FA-3B3B854A8A25}"/>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288219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7387C5-22DE-4E26-9063-F55BE3CA631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25BD21B-F354-4736-9B71-44C54F873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58DBB7BF-E404-44B0-AB76-639AE4E900A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C16E82A-510E-430B-83C2-1E7D4190C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0262EE4-6C3D-4F60-86D9-898A8B6A0DE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7B3D4F1-3265-4228-8F0A-579E928181D9}"/>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8" name="頁尾版面配置區 7">
            <a:extLst>
              <a:ext uri="{FF2B5EF4-FFF2-40B4-BE49-F238E27FC236}">
                <a16:creationId xmlns:a16="http://schemas.microsoft.com/office/drawing/2014/main" id="{8DBCE025-9773-4881-A252-57480707C3B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18B86AD-AF2F-4FB3-B6EE-BDF00B9A56F1}"/>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96353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B22D4D-78D5-46A0-B33A-4E06392E179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77A35B-97E5-48A4-9F70-AB37BA17C3E0}"/>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4" name="頁尾版面配置區 3">
            <a:extLst>
              <a:ext uri="{FF2B5EF4-FFF2-40B4-BE49-F238E27FC236}">
                <a16:creationId xmlns:a16="http://schemas.microsoft.com/office/drawing/2014/main" id="{A493FF5D-F5D7-4EC5-8BAD-33470D13A1E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0F72E15-2F57-408B-AEDB-1505E529C27C}"/>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286984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698AC14-E909-4A7E-BC73-858EA08E1FBA}"/>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3" name="頁尾版面配置區 2">
            <a:extLst>
              <a:ext uri="{FF2B5EF4-FFF2-40B4-BE49-F238E27FC236}">
                <a16:creationId xmlns:a16="http://schemas.microsoft.com/office/drawing/2014/main" id="{352E39D5-17AF-488D-ABA7-9C691E399D7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F51F52E-AA3F-40FA-B074-AB60FF41B63D}"/>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250959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513032-DDB0-482F-93E0-6FEFA852B0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B711972-6EA8-4E73-B639-2A4DAEDE8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28ECF4C-04A5-4501-8FF4-1AA0A1FC0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48F8B3B-B61C-41FA-9F08-819CC0380077}"/>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C3BF6A8A-3A92-473F-AA2D-0AE5C42944C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F72DAE-0A8B-404E-8B2E-798552D85A99}"/>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145523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DD615-7081-4566-822D-479ED0418A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8FD5655-366E-4E46-A9AC-0B9C9E952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ACD194A-A513-49B1-BA76-742B1B225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19A95F2-C229-423A-A34A-57EA38F95FDC}"/>
              </a:ext>
            </a:extLst>
          </p:cNvPr>
          <p:cNvSpPr>
            <a:spLocks noGrp="1"/>
          </p:cNvSpPr>
          <p:nvPr>
            <p:ph type="dt" sz="half" idx="10"/>
          </p:nvPr>
        </p:nvSpPr>
        <p:spPr/>
        <p:txBody>
          <a:bodyPr/>
          <a:lstStyle/>
          <a:p>
            <a:fld id="{FCD75843-6B82-44A2-9BC7-7FA2BAEBEA0C}"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CC83652A-7A13-47AE-A608-F8417F3D51C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269682-2E5C-4499-A33E-71598BB0ED2B}"/>
              </a:ext>
            </a:extLst>
          </p:cNvPr>
          <p:cNvSpPr>
            <a:spLocks noGrp="1"/>
          </p:cNvSpPr>
          <p:nvPr>
            <p:ph type="sldNum" sz="quarter" idx="12"/>
          </p:nvPr>
        </p:nvSpPr>
        <p:spPr/>
        <p:txBody>
          <a:body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126923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4C8A6CE-10BD-4E10-9757-C7B2B8F33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B991D2B-2496-4ADF-BCE1-36B0921CF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BB20646-B197-442A-82D7-1C1DAD3B6A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75843-6B82-44A2-9BC7-7FA2BAEBEA0C}"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B5A9901B-846D-4AE3-B4FE-57EA30DD3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6B539F7-B58E-4447-A056-E21339398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3CC36-E83B-444A-8963-0EBB1476FBD7}" type="slidenum">
              <a:rPr lang="zh-TW" altLang="en-US" smtClean="0"/>
              <a:t>‹#›</a:t>
            </a:fld>
            <a:endParaRPr lang="zh-TW" altLang="en-US"/>
          </a:p>
        </p:txBody>
      </p:sp>
    </p:spTree>
    <p:extLst>
      <p:ext uri="{BB962C8B-B14F-4D97-AF65-F5344CB8AC3E}">
        <p14:creationId xmlns:p14="http://schemas.microsoft.com/office/powerpoint/2010/main" val="355882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oresecurity.com/core-impac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immunitysec.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isecom.or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nvlpubs.nist.gov/nistpubs/Legacy/SP/nistspecialpublication800-30r1.pdf"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openvas.org/" TargetMode="External"/><Relationship Id="rId2" Type="http://schemas.openxmlformats.org/officeDocument/2006/relationships/hyperlink" Target="http://www.tenable.com/plugins/index.php?view=all"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29EB07-ED79-4597-A0E7-CC253054DF03}"/>
              </a:ext>
            </a:extLst>
          </p:cNvPr>
          <p:cNvSpPr>
            <a:spLocks noGrp="1"/>
          </p:cNvSpPr>
          <p:nvPr>
            <p:ph type="ctrTitle"/>
          </p:nvPr>
        </p:nvSpPr>
        <p:spPr>
          <a:xfrm>
            <a:off x="911441" y="0"/>
            <a:ext cx="10369117" cy="5246702"/>
          </a:xfrm>
        </p:spPr>
        <p:txBody>
          <a:bodyPr>
            <a:noAutofit/>
          </a:bodyPr>
          <a:lstStyle/>
          <a:p>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Trojans and Other Attacks</a:t>
            </a: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zh-TW" altLang="en-US" sz="3600" dirty="0">
                <a:latin typeface="華康儷中宋" panose="02020509000000000000" pitchFamily="49" charset="-120"/>
                <a:ea typeface="華康儷中宋" panose="02020509000000000000" pitchFamily="49" charset="-120"/>
                <a:cs typeface="Calibri" panose="020F0502020204030204" pitchFamily="34" charset="0"/>
              </a:rPr>
              <a:t>金凱瑞</a:t>
            </a:r>
            <a:endParaRPr lang="zh-TW" altLang="en-US" dirty="0">
              <a:latin typeface="華康儷中宋" panose="02020509000000000000" pitchFamily="49" charset="-120"/>
              <a:ea typeface="華康儷中宋" panose="02020509000000000000" pitchFamily="49" charset="-120"/>
              <a:cs typeface="Calibri" panose="020F0502020204030204" pitchFamily="34" charset="0"/>
            </a:endParaRPr>
          </a:p>
        </p:txBody>
      </p:sp>
      <p:sp>
        <p:nvSpPr>
          <p:cNvPr id="4" name="文字方塊 3">
            <a:extLst>
              <a:ext uri="{FF2B5EF4-FFF2-40B4-BE49-F238E27FC236}">
                <a16:creationId xmlns:a16="http://schemas.microsoft.com/office/drawing/2014/main" id="{31B29DC8-EA13-4024-84D8-009E60C2618F}"/>
              </a:ext>
            </a:extLst>
          </p:cNvPr>
          <p:cNvSpPr txBox="1"/>
          <p:nvPr/>
        </p:nvSpPr>
        <p:spPr>
          <a:xfrm>
            <a:off x="2007831" y="2207852"/>
            <a:ext cx="5832629" cy="830997"/>
          </a:xfrm>
          <a:prstGeom prst="rect">
            <a:avLst/>
          </a:prstGeom>
          <a:noFill/>
        </p:spPr>
        <p:txBody>
          <a:bodyPr wrap="square" rtlCol="0">
            <a:spAutoFit/>
          </a:bodyPr>
          <a:lstStyle/>
          <a:p>
            <a:r>
              <a:rPr lang="en-US" altLang="zh-TW" sz="4800" dirty="0">
                <a:latin typeface="Calibri" panose="020F0502020204030204" pitchFamily="34" charset="0"/>
                <a:cs typeface="Calibri" panose="020F0502020204030204" pitchFamily="34" charset="0"/>
              </a:rPr>
              <a:t>Chapter 13:</a:t>
            </a:r>
            <a:endParaRPr lang="zh-TW" altLang="en-US" sz="4800" dirty="0">
              <a:latin typeface="Calibri" panose="020F0502020204030204" pitchFamily="34" charset="0"/>
              <a:cs typeface="Calibri" panose="020F0502020204030204" pitchFamily="34" charset="0"/>
            </a:endParaRPr>
          </a:p>
        </p:txBody>
      </p:sp>
      <p:sp>
        <p:nvSpPr>
          <p:cNvPr id="5" name="文字方塊 4">
            <a:extLst>
              <a:ext uri="{FF2B5EF4-FFF2-40B4-BE49-F238E27FC236}">
                <a16:creationId xmlns:a16="http://schemas.microsoft.com/office/drawing/2014/main" id="{811BA581-BEA2-4092-90B0-D9A0D6E20878}"/>
              </a:ext>
            </a:extLst>
          </p:cNvPr>
          <p:cNvSpPr txBox="1"/>
          <p:nvPr/>
        </p:nvSpPr>
        <p:spPr>
          <a:xfrm>
            <a:off x="266329" y="607303"/>
            <a:ext cx="4483223" cy="830997"/>
          </a:xfrm>
          <a:prstGeom prst="rect">
            <a:avLst/>
          </a:prstGeom>
          <a:noFill/>
        </p:spPr>
        <p:txBody>
          <a:bodyPr wrap="square" rtlCol="0">
            <a:spAutoFit/>
          </a:bodyPr>
          <a:lstStyle/>
          <a:p>
            <a:r>
              <a:rPr lang="en-US" altLang="zh-TW" sz="4800" dirty="0"/>
              <a:t>CEH v4</a:t>
            </a:r>
            <a:endParaRPr lang="zh-TW" altLang="en-US" sz="4800" dirty="0"/>
          </a:p>
        </p:txBody>
      </p:sp>
    </p:spTree>
    <p:extLst>
      <p:ext uri="{BB962C8B-B14F-4D97-AF65-F5344CB8AC3E}">
        <p14:creationId xmlns:p14="http://schemas.microsoft.com/office/powerpoint/2010/main" val="282627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509200"/>
          </a:xfrm>
          <a:prstGeom prst="rect">
            <a:avLst/>
          </a:prstGeom>
        </p:spPr>
        <p:txBody>
          <a:bodyPr wrap="square">
            <a:spAutoFit/>
          </a:bodyPr>
          <a:lstStyle/>
          <a:p>
            <a:pPr algn="just"/>
            <a:r>
              <a:rPr lang="en-US" altLang="zh-TW" sz="3200" dirty="0">
                <a:effectLst/>
              </a:rPr>
              <a:t>Which of the following provide automated pen test–like results for an organization? (Choose all that apply.)</a:t>
            </a:r>
          </a:p>
          <a:p>
            <a:pPr algn="just"/>
            <a:endParaRPr lang="en-US" altLang="zh-TW" sz="3200" b="1" dirty="0">
              <a:effectLst/>
            </a:endParaRPr>
          </a:p>
          <a:p>
            <a:pPr algn="just"/>
            <a:endParaRPr lang="en-US" altLang="zh-TW" sz="3200" b="1" dirty="0"/>
          </a:p>
          <a:p>
            <a:pPr algn="just"/>
            <a:endParaRPr lang="en-US" altLang="zh-TW" sz="3200" b="1" dirty="0">
              <a:effectLst/>
            </a:endParaRPr>
          </a:p>
          <a:p>
            <a:pPr algn="just"/>
            <a:r>
              <a:rPr lang="en-US" altLang="zh-TW" sz="3200" b="1" dirty="0">
                <a:effectLst/>
              </a:rPr>
              <a:t>A.</a:t>
            </a:r>
            <a:r>
              <a:rPr lang="en-US" altLang="zh-TW" sz="3200" dirty="0">
                <a:effectLst/>
              </a:rPr>
              <a:t>   Metasploit</a:t>
            </a:r>
          </a:p>
          <a:p>
            <a:pPr algn="just"/>
            <a:r>
              <a:rPr lang="en-US" altLang="zh-TW" sz="3200" b="1" dirty="0">
                <a:effectLst/>
              </a:rPr>
              <a:t>B.</a:t>
            </a:r>
            <a:r>
              <a:rPr lang="en-US" altLang="zh-TW" sz="3200" dirty="0">
                <a:effectLst/>
              </a:rPr>
              <a:t>   Nessus</a:t>
            </a:r>
          </a:p>
          <a:p>
            <a:pPr algn="just"/>
            <a:r>
              <a:rPr lang="en-US" altLang="zh-TW" sz="3200" b="1" dirty="0">
                <a:effectLst/>
              </a:rPr>
              <a:t>C.</a:t>
            </a:r>
            <a:r>
              <a:rPr lang="en-US" altLang="zh-TW" sz="3200" dirty="0">
                <a:effectLst/>
              </a:rPr>
              <a:t>   Core Impact</a:t>
            </a:r>
          </a:p>
          <a:p>
            <a:pPr algn="just"/>
            <a:r>
              <a:rPr lang="en-US" altLang="zh-TW" sz="3200" b="1" dirty="0">
                <a:effectLst/>
              </a:rPr>
              <a:t>D.</a:t>
            </a:r>
            <a:r>
              <a:rPr lang="en-US" altLang="zh-TW" sz="3200" dirty="0">
                <a:effectLst/>
              </a:rPr>
              <a:t>   CANVAS</a:t>
            </a:r>
          </a:p>
          <a:p>
            <a:pPr algn="just"/>
            <a:r>
              <a:rPr lang="en-US" altLang="zh-TW" sz="3200" b="1" dirty="0">
                <a:effectLst/>
              </a:rPr>
              <a:t>E.</a:t>
            </a:r>
            <a:r>
              <a:rPr lang="en-US" altLang="zh-TW" sz="3200" dirty="0">
                <a:effectLst/>
              </a:rPr>
              <a:t>   SAINT</a:t>
            </a:r>
          </a:p>
          <a:p>
            <a:pPr algn="just"/>
            <a:r>
              <a:rPr lang="en-US" altLang="zh-TW" sz="3200" b="1" dirty="0">
                <a:effectLst/>
              </a:rPr>
              <a:t>F.</a:t>
            </a:r>
            <a:r>
              <a:rPr lang="en-US" altLang="zh-TW" sz="3200" dirty="0">
                <a:effectLst/>
              </a:rPr>
              <a:t>   GFI </a:t>
            </a:r>
            <a:r>
              <a:rPr lang="en-US" altLang="zh-TW" sz="3200" dirty="0" err="1">
                <a:effectLst/>
              </a:rPr>
              <a:t>LanGuard</a:t>
            </a:r>
            <a:endParaRPr lang="en-US" altLang="zh-TW" sz="32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3</a:t>
            </a:r>
            <a:endParaRPr lang="zh-TW" altLang="en-US" sz="3200" dirty="0"/>
          </a:p>
        </p:txBody>
      </p:sp>
    </p:spTree>
    <p:extLst>
      <p:ext uri="{BB962C8B-B14F-4D97-AF65-F5344CB8AC3E}">
        <p14:creationId xmlns:p14="http://schemas.microsoft.com/office/powerpoint/2010/main" val="54375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509200"/>
          </a:xfrm>
          <a:prstGeom prst="rect">
            <a:avLst/>
          </a:prstGeom>
        </p:spPr>
        <p:txBody>
          <a:bodyPr wrap="square">
            <a:spAutoFit/>
          </a:bodyPr>
          <a:lstStyle/>
          <a:p>
            <a:pPr algn="just"/>
            <a:r>
              <a:rPr lang="en-US" altLang="zh-TW" sz="3200" dirty="0">
                <a:effectLst/>
              </a:rPr>
              <a:t>Which of the following provide automated pen test–like results for an organization? (Choose all that apply.)</a:t>
            </a:r>
          </a:p>
          <a:p>
            <a:pPr algn="just"/>
            <a:endParaRPr lang="en-US" altLang="zh-TW" sz="3200" b="1" dirty="0">
              <a:effectLst/>
            </a:endParaRPr>
          </a:p>
          <a:p>
            <a:pPr algn="just"/>
            <a:endParaRPr lang="en-US" altLang="zh-TW" sz="3200" b="1" dirty="0"/>
          </a:p>
          <a:p>
            <a:pPr algn="just"/>
            <a:endParaRPr lang="en-US" altLang="zh-TW" sz="3200" b="1" dirty="0">
              <a:effectLst/>
            </a:endParaRPr>
          </a:p>
          <a:p>
            <a:pPr algn="just"/>
            <a:r>
              <a:rPr lang="en-US" altLang="zh-TW" sz="3200" b="1" dirty="0">
                <a:solidFill>
                  <a:srgbClr val="FF0000"/>
                </a:solidFill>
                <a:effectLst/>
              </a:rPr>
              <a:t>A.</a:t>
            </a:r>
            <a:r>
              <a:rPr lang="en-US" altLang="zh-TW" sz="3200" dirty="0">
                <a:solidFill>
                  <a:srgbClr val="FF0000"/>
                </a:solidFill>
                <a:effectLst/>
              </a:rPr>
              <a:t>   Metasploit</a:t>
            </a:r>
          </a:p>
          <a:p>
            <a:pPr algn="just"/>
            <a:r>
              <a:rPr lang="en-US" altLang="zh-TW" sz="3200" b="1" dirty="0">
                <a:effectLst/>
              </a:rPr>
              <a:t>B.</a:t>
            </a:r>
            <a:r>
              <a:rPr lang="en-US" altLang="zh-TW" sz="3200" dirty="0">
                <a:effectLst/>
              </a:rPr>
              <a:t>   Nessus</a:t>
            </a:r>
          </a:p>
          <a:p>
            <a:pPr algn="just"/>
            <a:r>
              <a:rPr lang="en-US" altLang="zh-TW" sz="3200" b="1" dirty="0">
                <a:solidFill>
                  <a:srgbClr val="FF0000"/>
                </a:solidFill>
                <a:effectLst/>
              </a:rPr>
              <a:t>C.</a:t>
            </a:r>
            <a:r>
              <a:rPr lang="en-US" altLang="zh-TW" sz="3200" dirty="0">
                <a:solidFill>
                  <a:srgbClr val="FF0000"/>
                </a:solidFill>
                <a:effectLst/>
              </a:rPr>
              <a:t>   Core Impact</a:t>
            </a:r>
          </a:p>
          <a:p>
            <a:pPr algn="just"/>
            <a:r>
              <a:rPr lang="en-US" altLang="zh-TW" sz="3200" b="1" dirty="0">
                <a:solidFill>
                  <a:srgbClr val="FF0000"/>
                </a:solidFill>
                <a:effectLst/>
              </a:rPr>
              <a:t>D.</a:t>
            </a:r>
            <a:r>
              <a:rPr lang="en-US" altLang="zh-TW" sz="3200" dirty="0">
                <a:solidFill>
                  <a:srgbClr val="FF0000"/>
                </a:solidFill>
                <a:effectLst/>
              </a:rPr>
              <a:t>   CANVAS</a:t>
            </a:r>
          </a:p>
          <a:p>
            <a:pPr algn="just"/>
            <a:r>
              <a:rPr lang="en-US" altLang="zh-TW" sz="3200" b="1" dirty="0">
                <a:effectLst/>
              </a:rPr>
              <a:t>E.</a:t>
            </a:r>
            <a:r>
              <a:rPr lang="en-US" altLang="zh-TW" sz="3200" dirty="0">
                <a:effectLst/>
              </a:rPr>
              <a:t>   SAINT</a:t>
            </a:r>
          </a:p>
          <a:p>
            <a:pPr algn="just"/>
            <a:r>
              <a:rPr lang="en-US" altLang="zh-TW" sz="3200" b="1" dirty="0">
                <a:effectLst/>
              </a:rPr>
              <a:t>F.</a:t>
            </a:r>
            <a:r>
              <a:rPr lang="en-US" altLang="zh-TW" sz="3200" dirty="0">
                <a:effectLst/>
              </a:rPr>
              <a:t>   GFI </a:t>
            </a:r>
            <a:r>
              <a:rPr lang="en-US" altLang="zh-TW" sz="3200" dirty="0" err="1">
                <a:effectLst/>
              </a:rPr>
              <a:t>LanGuard</a:t>
            </a:r>
            <a:endParaRPr lang="en-US" altLang="zh-TW" sz="32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3</a:t>
            </a:r>
            <a:endParaRPr lang="zh-TW" altLang="en-US" sz="3200" dirty="0"/>
          </a:p>
        </p:txBody>
      </p:sp>
    </p:spTree>
    <p:extLst>
      <p:ext uri="{BB962C8B-B14F-4D97-AF65-F5344CB8AC3E}">
        <p14:creationId xmlns:p14="http://schemas.microsoft.com/office/powerpoint/2010/main" val="244528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835425-76FD-4597-AA7B-2A777D788105}"/>
              </a:ext>
            </a:extLst>
          </p:cNvPr>
          <p:cNvSpPr/>
          <p:nvPr/>
        </p:nvSpPr>
        <p:spPr>
          <a:xfrm>
            <a:off x="0" y="0"/>
            <a:ext cx="12192000" cy="6740307"/>
          </a:xfrm>
          <a:prstGeom prst="rect">
            <a:avLst/>
          </a:prstGeom>
        </p:spPr>
        <p:txBody>
          <a:bodyPr wrap="square">
            <a:spAutoFit/>
          </a:bodyPr>
          <a:lstStyle/>
          <a:p>
            <a:pPr algn="just">
              <a:spcBef>
                <a:spcPts val="0"/>
              </a:spcBef>
              <a:spcAft>
                <a:spcPts val="0"/>
              </a:spcAft>
            </a:pPr>
            <a:r>
              <a:rPr lang="en-US" altLang="zh-TW" sz="2400" b="1" dirty="0">
                <a:effectLst/>
              </a:rPr>
              <a:t>A, C, D.</a:t>
            </a:r>
            <a:r>
              <a:rPr lang="en-US" altLang="zh-TW" sz="2400" dirty="0">
                <a:effectLst/>
              </a:rPr>
              <a:t> </a:t>
            </a:r>
          </a:p>
          <a:p>
            <a:pPr algn="just">
              <a:spcBef>
                <a:spcPts val="0"/>
              </a:spcBef>
              <a:spcAft>
                <a:spcPts val="0"/>
              </a:spcAft>
            </a:pPr>
            <a:endParaRPr lang="en-US" altLang="zh-TW" sz="2400" dirty="0"/>
          </a:p>
          <a:p>
            <a:pPr algn="just">
              <a:spcBef>
                <a:spcPts val="0"/>
              </a:spcBef>
              <a:spcAft>
                <a:spcPts val="0"/>
              </a:spcAft>
            </a:pPr>
            <a:r>
              <a:rPr lang="en-US" altLang="zh-TW" sz="2400" dirty="0">
                <a:effectLst/>
              </a:rPr>
              <a:t>Automated tool suites for pen testing can be viewed as a means to save time and money by the client’s management, but (in my opinion and in the real world, at least) these tools don’t do either. They do not provide the same quality results as a test performed by security professionals, and they are extremely expensive. Automated tools </a:t>
            </a:r>
            <a:r>
              <a:rPr lang="en-US" altLang="zh-TW" sz="2400" i="1" dirty="0">
                <a:effectLst/>
              </a:rPr>
              <a:t>can</a:t>
            </a:r>
            <a:r>
              <a:rPr lang="en-US" altLang="zh-TW" sz="2400" dirty="0">
                <a:effectLst/>
              </a:rPr>
              <a:t> provide a lot of genuinely good information but are also susceptible to false positives and false negatives and don’t necessarily care what your agreed-upon scope says is your stopping point. Metasploit has a free, open source version and an insanely expensive “Pro” version for developing and executing exploit code against a remote target machine—still worlds cheaper than Core Impact, but expensive nonetheless. Metasploit offers an </a:t>
            </a:r>
            <a:r>
              <a:rPr lang="en-US" altLang="zh-TW" sz="2400" dirty="0" err="1">
                <a:effectLst/>
              </a:rPr>
              <a:t>autopwn</a:t>
            </a:r>
            <a:r>
              <a:rPr lang="en-US" altLang="zh-TW" sz="2400" dirty="0">
                <a:effectLst/>
              </a:rPr>
              <a:t> module that can automate the exploitation phase of a penetration test.</a:t>
            </a:r>
          </a:p>
          <a:p>
            <a:pPr algn="just">
              <a:spcBef>
                <a:spcPts val="0"/>
              </a:spcBef>
              <a:spcAft>
                <a:spcPts val="0"/>
              </a:spcAft>
            </a:pPr>
            <a:r>
              <a:rPr lang="en-US" altLang="zh-TW" sz="2400" dirty="0">
                <a:effectLst/>
              </a:rPr>
              <a:t>Core Impact is probably the best-known, all-inclusive automated testing framework. Per its website (</a:t>
            </a:r>
            <a:r>
              <a:rPr lang="en-US" altLang="zh-TW" sz="2400" dirty="0">
                <a:effectLst/>
                <a:hlinkClick r:id="rId2"/>
              </a:rPr>
              <a:t>https://www.coresecurity.com/core-impact</a:t>
            </a:r>
            <a:r>
              <a:rPr lang="en-US" altLang="zh-TW" sz="2400" dirty="0">
                <a:effectLst/>
              </a:rPr>
              <a:t>), Core Impact “takes security testing to the next level by safely replicating a broad range of threats to the organization’s sensitive data and mission-critical infrastructure—providing extensive visibility into the cause, effect, and prevention of data breaches.” Core Impact tests everything from web applications and individual systems to network devices and wireless.</a:t>
            </a:r>
          </a:p>
        </p:txBody>
      </p:sp>
    </p:spTree>
    <p:extLst>
      <p:ext uri="{BB962C8B-B14F-4D97-AF65-F5344CB8AC3E}">
        <p14:creationId xmlns:p14="http://schemas.microsoft.com/office/powerpoint/2010/main" val="210490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BEE3B2-1AB5-4153-84C8-D878766E8864}"/>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2800" dirty="0">
                <a:effectLst/>
              </a:rPr>
              <a:t>Per the Immunity Security website (</a:t>
            </a:r>
            <a:r>
              <a:rPr lang="en-US" altLang="zh-TW" sz="2800" dirty="0">
                <a:effectLst/>
                <a:hlinkClick r:id="rId2"/>
              </a:rPr>
              <a:t>www.immunitysec.com</a:t>
            </a:r>
            <a:r>
              <a:rPr lang="en-US" altLang="zh-TW" sz="2800" dirty="0">
                <a:effectLst/>
              </a:rPr>
              <a:t>), CANVAS “makes available hundreds of exploits, an automated exploitation system, and a comprehensive, reliable exploit development framework to penetration testers and security professionals.” Additionally, the company claims CANVAS’s Reference Implementation (CRI) is “the industry’s first open platform for IDS and IPS testing.”</a:t>
            </a:r>
          </a:p>
          <a:p>
            <a:pPr algn="just">
              <a:spcBef>
                <a:spcPts val="0"/>
              </a:spcBef>
              <a:spcAft>
                <a:spcPts val="0"/>
              </a:spcAft>
            </a:pPr>
            <a:endParaRPr lang="en-US" altLang="zh-TW" sz="2800" dirty="0">
              <a:effectLst/>
            </a:endParaRPr>
          </a:p>
          <a:p>
            <a:pPr algn="just">
              <a:spcBef>
                <a:spcPts val="0"/>
              </a:spcBef>
              <a:spcAft>
                <a:spcPts val="0"/>
              </a:spcAft>
            </a:pPr>
            <a:r>
              <a:rPr lang="en-US" altLang="zh-TW" sz="2800" dirty="0">
                <a:effectLst/>
              </a:rPr>
              <a:t>For you real-world purists out there and for those who don’t have any experience with any of this just quite yet, it’s important to note that no automated testing suite provides anything close to the results you’d gain from a real pen test.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Core Impact provides a one-step automated pen test result feature (and probably offers the best result and report features), Metasploit offers </a:t>
            </a:r>
            <a:r>
              <a:rPr lang="en-US" altLang="zh-TW" sz="2800" dirty="0" err="1">
                <a:effectLst/>
              </a:rPr>
              <a:t>autopwn</a:t>
            </a:r>
            <a:r>
              <a:rPr lang="en-US" altLang="zh-TW" sz="2800" dirty="0">
                <a:effectLst/>
              </a:rPr>
              <a:t>, and CANVAS has a similar “run everything” mode; however, all lack the ability to provide results that a true pen test would provide. In the truest sense of “automated pen testing,” you simply can’t do it in the real world (for your exam, stick with the three listed here).</a:t>
            </a:r>
          </a:p>
        </p:txBody>
      </p:sp>
    </p:spTree>
    <p:extLst>
      <p:ext uri="{BB962C8B-B14F-4D97-AF65-F5344CB8AC3E}">
        <p14:creationId xmlns:p14="http://schemas.microsoft.com/office/powerpoint/2010/main" val="279362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016758"/>
          </a:xfrm>
          <a:prstGeom prst="rect">
            <a:avLst/>
          </a:prstGeom>
        </p:spPr>
        <p:txBody>
          <a:bodyPr wrap="square">
            <a:spAutoFit/>
          </a:bodyPr>
          <a:lstStyle/>
          <a:p>
            <a:r>
              <a:rPr lang="en-US" altLang="zh-TW" sz="3200" dirty="0">
                <a:effectLst/>
              </a:rPr>
              <a:t>Which of the following best describes an assessment against a network segment that tests for existing vulnerabilities but does not attempt to exploit any of them?</a:t>
            </a:r>
          </a:p>
          <a:p>
            <a:endParaRPr lang="en-US" altLang="zh-TW" sz="3200" b="1" dirty="0">
              <a:effectLst/>
            </a:endParaRPr>
          </a:p>
          <a:p>
            <a:endParaRPr lang="en-US" altLang="zh-TW" sz="3200" b="1" dirty="0"/>
          </a:p>
          <a:p>
            <a:endParaRPr lang="en-US" altLang="zh-TW" sz="3200" b="1" dirty="0">
              <a:effectLst/>
            </a:endParaRPr>
          </a:p>
          <a:p>
            <a:r>
              <a:rPr lang="en-US" altLang="zh-TW" sz="3200" b="1" dirty="0">
                <a:effectLst/>
              </a:rPr>
              <a:t>A.</a:t>
            </a:r>
            <a:r>
              <a:rPr lang="en-US" altLang="zh-TW" sz="3200" dirty="0">
                <a:effectLst/>
              </a:rPr>
              <a:t>   Penetration test</a:t>
            </a:r>
          </a:p>
          <a:p>
            <a:r>
              <a:rPr lang="en-US" altLang="zh-TW" sz="3200" b="1" dirty="0">
                <a:effectLst/>
              </a:rPr>
              <a:t>B.</a:t>
            </a:r>
            <a:r>
              <a:rPr lang="en-US" altLang="zh-TW" sz="3200" dirty="0">
                <a:effectLst/>
              </a:rPr>
              <a:t>   Partial penetration test</a:t>
            </a:r>
          </a:p>
          <a:p>
            <a:r>
              <a:rPr lang="en-US" altLang="zh-TW" sz="3200" b="1" dirty="0">
                <a:effectLst/>
              </a:rPr>
              <a:t>C.</a:t>
            </a:r>
            <a:r>
              <a:rPr lang="en-US" altLang="zh-TW" sz="3200" dirty="0">
                <a:effectLst/>
              </a:rPr>
              <a:t>   Vulnerability assessment</a:t>
            </a:r>
          </a:p>
          <a:p>
            <a:r>
              <a:rPr lang="en-US" altLang="zh-TW" sz="3200" b="1" dirty="0">
                <a:effectLst/>
              </a:rPr>
              <a:t>D.</a:t>
            </a:r>
            <a:r>
              <a:rPr lang="en-US" altLang="zh-TW" sz="3200" dirty="0">
                <a:effectLst/>
              </a:rPr>
              <a:t>   Security audit</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4</a:t>
            </a:r>
            <a:endParaRPr lang="zh-TW" altLang="en-US" sz="3200" dirty="0"/>
          </a:p>
        </p:txBody>
      </p:sp>
    </p:spTree>
    <p:extLst>
      <p:ext uri="{BB962C8B-B14F-4D97-AF65-F5344CB8AC3E}">
        <p14:creationId xmlns:p14="http://schemas.microsoft.com/office/powerpoint/2010/main" val="321574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016758"/>
          </a:xfrm>
          <a:prstGeom prst="rect">
            <a:avLst/>
          </a:prstGeom>
        </p:spPr>
        <p:txBody>
          <a:bodyPr wrap="square">
            <a:spAutoFit/>
          </a:bodyPr>
          <a:lstStyle/>
          <a:p>
            <a:r>
              <a:rPr lang="en-US" altLang="zh-TW" sz="3200" dirty="0">
                <a:effectLst/>
              </a:rPr>
              <a:t>Which of the following best describes an assessment against a network segment that tests for existing vulnerabilities but does not attempt to exploit any of them?</a:t>
            </a:r>
          </a:p>
          <a:p>
            <a:endParaRPr lang="en-US" altLang="zh-TW" sz="3200" b="1" dirty="0">
              <a:effectLst/>
            </a:endParaRPr>
          </a:p>
          <a:p>
            <a:endParaRPr lang="en-US" altLang="zh-TW" sz="3200" b="1" dirty="0"/>
          </a:p>
          <a:p>
            <a:endParaRPr lang="en-US" altLang="zh-TW" sz="3200" b="1" dirty="0">
              <a:effectLst/>
            </a:endParaRPr>
          </a:p>
          <a:p>
            <a:r>
              <a:rPr lang="en-US" altLang="zh-TW" sz="3200" b="1" dirty="0">
                <a:effectLst/>
              </a:rPr>
              <a:t>A.</a:t>
            </a:r>
            <a:r>
              <a:rPr lang="en-US" altLang="zh-TW" sz="3200" dirty="0">
                <a:effectLst/>
              </a:rPr>
              <a:t>   Penetration test</a:t>
            </a:r>
          </a:p>
          <a:p>
            <a:r>
              <a:rPr lang="en-US" altLang="zh-TW" sz="3200" b="1" dirty="0">
                <a:effectLst/>
              </a:rPr>
              <a:t>B.</a:t>
            </a:r>
            <a:r>
              <a:rPr lang="en-US" altLang="zh-TW" sz="3200" dirty="0">
                <a:effectLst/>
              </a:rPr>
              <a:t>   Partial penetration test</a:t>
            </a:r>
          </a:p>
          <a:p>
            <a:r>
              <a:rPr lang="en-US" altLang="zh-TW" sz="3200" b="1" dirty="0">
                <a:solidFill>
                  <a:srgbClr val="FF0000"/>
                </a:solidFill>
                <a:effectLst/>
              </a:rPr>
              <a:t>C.</a:t>
            </a:r>
            <a:r>
              <a:rPr lang="en-US" altLang="zh-TW" sz="3200" dirty="0">
                <a:solidFill>
                  <a:srgbClr val="FF0000"/>
                </a:solidFill>
                <a:effectLst/>
              </a:rPr>
              <a:t>   Vulnerability assessment</a:t>
            </a:r>
          </a:p>
          <a:p>
            <a:r>
              <a:rPr lang="en-US" altLang="zh-TW" sz="3200" b="1" dirty="0">
                <a:effectLst/>
              </a:rPr>
              <a:t>D.</a:t>
            </a:r>
            <a:r>
              <a:rPr lang="en-US" altLang="zh-TW" sz="3200" dirty="0">
                <a:effectLst/>
              </a:rPr>
              <a:t>   Security audit</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4</a:t>
            </a:r>
            <a:endParaRPr lang="zh-TW" altLang="en-US" sz="3200" dirty="0"/>
          </a:p>
        </p:txBody>
      </p:sp>
    </p:spTree>
    <p:extLst>
      <p:ext uri="{BB962C8B-B14F-4D97-AF65-F5344CB8AC3E}">
        <p14:creationId xmlns:p14="http://schemas.microsoft.com/office/powerpoint/2010/main" val="53131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6C5A66-738A-4499-AFD3-CC7697FFBC00}"/>
              </a:ext>
            </a:extLst>
          </p:cNvPr>
          <p:cNvSpPr/>
          <p:nvPr/>
        </p:nvSpPr>
        <p:spPr>
          <a:xfrm>
            <a:off x="0" y="1"/>
            <a:ext cx="12192000" cy="6986528"/>
          </a:xfrm>
          <a:prstGeom prst="rect">
            <a:avLst/>
          </a:prstGeom>
        </p:spPr>
        <p:txBody>
          <a:bodyPr wrap="square">
            <a:spAutoFit/>
          </a:bodyPr>
          <a:lstStyle/>
          <a:p>
            <a:pPr algn="just"/>
            <a:r>
              <a:rPr lang="en-US" altLang="zh-TW" sz="2800" b="1" dirty="0">
                <a:effectLst/>
              </a:rPr>
              <a:t>C.</a:t>
            </a:r>
            <a:r>
              <a:rPr lang="en-US" altLang="zh-TW" sz="2800" dirty="0">
                <a:effectLst/>
              </a:rPr>
              <a:t> </a:t>
            </a:r>
          </a:p>
          <a:p>
            <a:pPr algn="just"/>
            <a:r>
              <a:rPr lang="en-US" altLang="zh-TW" sz="2800" dirty="0">
                <a:effectLst/>
              </a:rPr>
              <a:t>A vulnerability assessment is exactly what it sounds like: the search for and identification of potentially exploitable vulnerabilities on a system or network. These vulnerabilities can be poor security configurations, missing patches, or any number of other weaknesses a bad guy might exploit. The two keys to a vulnerability assessment are that the vulnerabilities are identified, not exploited, and the report is simply a snapshot in time. </a:t>
            </a:r>
          </a:p>
          <a:p>
            <a:pPr algn="just"/>
            <a:endParaRPr lang="en-US" altLang="zh-TW" sz="2800" dirty="0"/>
          </a:p>
          <a:p>
            <a:pPr algn="just"/>
            <a:r>
              <a:rPr lang="en-US" altLang="zh-TW" sz="2800" dirty="0">
                <a:effectLst/>
              </a:rPr>
              <a:t>The organization will need to determine how often it wants to run a vulnerability assessment. Lastly, it’s important to note that there are some vulnerabilities that simply can’t be confirmed without exploiting them.</a:t>
            </a:r>
          </a:p>
          <a:p>
            <a:pPr algn="just"/>
            <a:endParaRPr lang="en-US" altLang="zh-TW" sz="2800" dirty="0"/>
          </a:p>
          <a:p>
            <a:pPr algn="just"/>
            <a:r>
              <a:rPr lang="en-US" altLang="zh-TW" sz="2800" dirty="0">
                <a:effectLst/>
              </a:rPr>
              <a:t> For example, the act of infecting SQL statements to expose a SQL injection vulnerability may very well constitute an exploit action, but it’s the only way to prove it exists. For your exam, though, stick with no exploitation during this assessment and move on with your life.</a:t>
            </a:r>
            <a:endParaRPr lang="zh-TW" altLang="en-US" sz="2800" dirty="0"/>
          </a:p>
        </p:txBody>
      </p:sp>
    </p:spTree>
    <p:extLst>
      <p:ext uri="{BB962C8B-B14F-4D97-AF65-F5344CB8AC3E}">
        <p14:creationId xmlns:p14="http://schemas.microsoft.com/office/powerpoint/2010/main" val="4053024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582067"/>
            <a:ext cx="12192000" cy="6124754"/>
          </a:xfrm>
          <a:prstGeom prst="rect">
            <a:avLst/>
          </a:prstGeom>
        </p:spPr>
        <p:txBody>
          <a:bodyPr wrap="square">
            <a:spAutoFit/>
          </a:bodyPr>
          <a:lstStyle/>
          <a:p>
            <a:r>
              <a:rPr lang="en-US" altLang="zh-TW" sz="2800" dirty="0">
                <a:effectLst/>
              </a:rPr>
              <a:t>You are a member of a pen test team conducting tests. Your team has all necessary scope, terms of engagement, and nondisclosure and service level agreements in place. </a:t>
            </a:r>
          </a:p>
          <a:p>
            <a:r>
              <a:rPr lang="en-US" altLang="zh-TW" sz="2800" dirty="0">
                <a:effectLst/>
              </a:rPr>
              <a:t>You gain access to an employee’s system and during further testing discover child pornography on a hidden drive folder. </a:t>
            </a:r>
          </a:p>
          <a:p>
            <a:endParaRPr lang="en-US" altLang="zh-TW" sz="2800" dirty="0"/>
          </a:p>
          <a:p>
            <a:r>
              <a:rPr lang="en-US" altLang="zh-TW" sz="2800" dirty="0">
                <a:effectLst/>
              </a:rPr>
              <a:t>Which of the following is the best course of action for the ethical hacker?</a:t>
            </a:r>
          </a:p>
          <a:p>
            <a:endParaRPr lang="en-US" altLang="zh-TW" sz="2800" b="1" dirty="0">
              <a:effectLst/>
            </a:endParaRPr>
          </a:p>
          <a:p>
            <a:r>
              <a:rPr lang="en-US" altLang="zh-TW" sz="2800" b="1" dirty="0">
                <a:effectLst/>
              </a:rPr>
              <a:t>A.</a:t>
            </a:r>
            <a:r>
              <a:rPr lang="en-US" altLang="zh-TW" sz="2800" dirty="0">
                <a:effectLst/>
              </a:rPr>
              <a:t>   Continue testing without notification to anyone, but ensure the information is included in the final out-brief report.</a:t>
            </a:r>
          </a:p>
          <a:p>
            <a:r>
              <a:rPr lang="en-US" altLang="zh-TW" sz="2800" b="1" dirty="0">
                <a:effectLst/>
              </a:rPr>
              <a:t>B.</a:t>
            </a:r>
            <a:r>
              <a:rPr lang="en-US" altLang="zh-TW" sz="2800" dirty="0">
                <a:effectLst/>
              </a:rPr>
              <a:t>   Continue testing without interruption, but completely remove all hidden files and the folder containing the pornography.</a:t>
            </a:r>
          </a:p>
          <a:p>
            <a:r>
              <a:rPr lang="en-US" altLang="zh-TW" sz="2800" b="1" dirty="0">
                <a:effectLst/>
              </a:rPr>
              <a:t>C.</a:t>
            </a:r>
            <a:r>
              <a:rPr lang="en-US" altLang="zh-TW" sz="2800" dirty="0">
                <a:effectLst/>
              </a:rPr>
              <a:t>   Stop testing and notify law enforcement authorities immediately.</a:t>
            </a:r>
          </a:p>
          <a:p>
            <a:r>
              <a:rPr lang="en-US" altLang="zh-TW" sz="2800" b="1" dirty="0">
                <a:effectLst/>
              </a:rPr>
              <a:t>D.</a:t>
            </a:r>
            <a:r>
              <a:rPr lang="en-US" altLang="zh-TW" sz="2800" dirty="0">
                <a:effectLst/>
              </a:rPr>
              <a:t>   Stop testing and remove all evidence of intrusion into the machine.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5</a:t>
            </a:r>
            <a:endParaRPr lang="zh-TW" altLang="en-US" sz="3200" dirty="0"/>
          </a:p>
        </p:txBody>
      </p:sp>
    </p:spTree>
    <p:extLst>
      <p:ext uri="{BB962C8B-B14F-4D97-AF65-F5344CB8AC3E}">
        <p14:creationId xmlns:p14="http://schemas.microsoft.com/office/powerpoint/2010/main" val="151269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582067"/>
            <a:ext cx="12192000" cy="6124754"/>
          </a:xfrm>
          <a:prstGeom prst="rect">
            <a:avLst/>
          </a:prstGeom>
        </p:spPr>
        <p:txBody>
          <a:bodyPr wrap="square">
            <a:spAutoFit/>
          </a:bodyPr>
          <a:lstStyle/>
          <a:p>
            <a:r>
              <a:rPr lang="en-US" altLang="zh-TW" sz="2800" dirty="0">
                <a:effectLst/>
              </a:rPr>
              <a:t>You are a member of a pen test team conducting tests. Your team has all necessary scope, terms of engagement, and nondisclosure and service level agreements in place. </a:t>
            </a:r>
          </a:p>
          <a:p>
            <a:r>
              <a:rPr lang="en-US" altLang="zh-TW" sz="2800" dirty="0">
                <a:effectLst/>
              </a:rPr>
              <a:t>You gain access to an employee’s system and during further testing discover child pornography on a hidden drive folder. </a:t>
            </a:r>
          </a:p>
          <a:p>
            <a:endParaRPr lang="en-US" altLang="zh-TW" sz="2800" dirty="0"/>
          </a:p>
          <a:p>
            <a:r>
              <a:rPr lang="en-US" altLang="zh-TW" sz="2800" dirty="0">
                <a:effectLst/>
              </a:rPr>
              <a:t>Which of the following is the best course of action for the ethical hacker?</a:t>
            </a:r>
          </a:p>
          <a:p>
            <a:endParaRPr lang="en-US" altLang="zh-TW" sz="2800" b="1" dirty="0">
              <a:effectLst/>
            </a:endParaRPr>
          </a:p>
          <a:p>
            <a:r>
              <a:rPr lang="en-US" altLang="zh-TW" sz="2800" b="1" dirty="0">
                <a:effectLst/>
              </a:rPr>
              <a:t>A.</a:t>
            </a:r>
            <a:r>
              <a:rPr lang="en-US" altLang="zh-TW" sz="2800" dirty="0">
                <a:effectLst/>
              </a:rPr>
              <a:t>   Continue testing without notification to anyone, but ensure the information is included in the final out-brief report.</a:t>
            </a:r>
          </a:p>
          <a:p>
            <a:r>
              <a:rPr lang="en-US" altLang="zh-TW" sz="2800" b="1" dirty="0">
                <a:effectLst/>
              </a:rPr>
              <a:t>B.</a:t>
            </a:r>
            <a:r>
              <a:rPr lang="en-US" altLang="zh-TW" sz="2800" dirty="0">
                <a:effectLst/>
              </a:rPr>
              <a:t>   Continue testing without interruption, but completely remove all hidden files and the folder containing the pornography.</a:t>
            </a:r>
          </a:p>
          <a:p>
            <a:r>
              <a:rPr lang="en-US" altLang="zh-TW" sz="2800" b="1" dirty="0">
                <a:solidFill>
                  <a:srgbClr val="FF0000"/>
                </a:solidFill>
                <a:effectLst/>
              </a:rPr>
              <a:t>C.</a:t>
            </a:r>
            <a:r>
              <a:rPr lang="en-US" altLang="zh-TW" sz="2800" dirty="0">
                <a:solidFill>
                  <a:srgbClr val="FF0000"/>
                </a:solidFill>
                <a:effectLst/>
              </a:rPr>
              <a:t>   Stop testing and notify law enforcement authorities immediately.</a:t>
            </a:r>
          </a:p>
          <a:p>
            <a:r>
              <a:rPr lang="en-US" altLang="zh-TW" sz="2800" b="1" dirty="0">
                <a:effectLst/>
              </a:rPr>
              <a:t>D.</a:t>
            </a:r>
            <a:r>
              <a:rPr lang="en-US" altLang="zh-TW" sz="2800" dirty="0">
                <a:effectLst/>
              </a:rPr>
              <a:t>   Stop testing and remove all evidence of intrusion into the machine.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5</a:t>
            </a:r>
            <a:endParaRPr lang="zh-TW" altLang="en-US" sz="3200" dirty="0"/>
          </a:p>
        </p:txBody>
      </p:sp>
    </p:spTree>
    <p:extLst>
      <p:ext uri="{BB962C8B-B14F-4D97-AF65-F5344CB8AC3E}">
        <p14:creationId xmlns:p14="http://schemas.microsoft.com/office/powerpoint/2010/main" val="376284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113100-37AA-4E4F-85B5-1B3CFDECC59E}"/>
              </a:ext>
            </a:extLst>
          </p:cNvPr>
          <p:cNvSpPr/>
          <p:nvPr/>
        </p:nvSpPr>
        <p:spPr>
          <a:xfrm>
            <a:off x="0" y="-79653"/>
            <a:ext cx="12192000" cy="6555641"/>
          </a:xfrm>
          <a:prstGeom prst="rect">
            <a:avLst/>
          </a:prstGeom>
        </p:spPr>
        <p:txBody>
          <a:bodyPr wrap="square">
            <a:spAutoFit/>
          </a:bodyPr>
          <a:lstStyle/>
          <a:p>
            <a:pPr algn="just">
              <a:spcBef>
                <a:spcPts val="0"/>
              </a:spcBef>
              <a:spcAft>
                <a:spcPts val="0"/>
              </a:spcAft>
            </a:pPr>
            <a:r>
              <a:rPr lang="en-US" altLang="zh-TW" sz="2800" b="1" dirty="0">
                <a:effectLst/>
              </a:rPr>
              <a:t>C.</a:t>
            </a:r>
            <a:r>
              <a:rPr lang="en-US" altLang="zh-TW" sz="2800" dirty="0">
                <a:effectLst/>
              </a:rPr>
              <a:t>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If you’ve ever taken any philosophy classes in high school or college, you’ve undoubtedly read some of the ethical dilemmas presented to challenge black-and-white thinking on a matter. For example, theft is undoubtedly bad and is recognized as a crime in virtually every law system on the planet, but what if it’s the only way to save a child’s life?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In ethical hacking, there are fine lines on actions to take when you discover something, and sometimes hard edges where there is no choice in the matter.</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 Possession of child porn is a crime, so this case would seem relatively easy to discern. To be fair, and to make the assumption you’ll need to on questions like this on the exam, your course of action is straightforward and simple: notify the authorities and let them handle it.</a:t>
            </a:r>
          </a:p>
        </p:txBody>
      </p:sp>
    </p:spTree>
    <p:extLst>
      <p:ext uri="{BB962C8B-B14F-4D97-AF65-F5344CB8AC3E}">
        <p14:creationId xmlns:p14="http://schemas.microsoft.com/office/powerpoint/2010/main" val="229748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1466BE-C099-47CD-A55D-F8BFBCF71139}"/>
              </a:ext>
            </a:extLst>
          </p:cNvPr>
          <p:cNvSpPr>
            <a:spLocks noGrp="1"/>
          </p:cNvSpPr>
          <p:nvPr>
            <p:ph type="title"/>
          </p:nvPr>
        </p:nvSpPr>
        <p:spPr/>
        <p:txBody>
          <a:bodyPr/>
          <a:lstStyle/>
          <a:p>
            <a:r>
              <a:rPr lang="en-US" altLang="zh-TW" dirty="0">
                <a:latin typeface="Calibri" panose="020F0502020204030204" pitchFamily="34" charset="0"/>
                <a:cs typeface="Calibri" panose="020F0502020204030204" pitchFamily="34" charset="0"/>
              </a:rPr>
              <a:t>Agenda</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5001A787-9220-40B6-8AE2-9F6ADAEEECEE}"/>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altLang="zh-TW" dirty="0">
                <a:effectLst/>
              </a:rPr>
              <a:t>Describe penetration testing, security assessments, and risk </a:t>
            </a:r>
            <a:r>
              <a:rPr lang="zh-TW" altLang="en-US" dirty="0">
                <a:effectLst/>
              </a:rPr>
              <a:t>         </a:t>
            </a:r>
            <a:endParaRPr lang="en-US" altLang="zh-TW" dirty="0"/>
          </a:p>
          <a:p>
            <a:pPr marL="288000" indent="0">
              <a:buNone/>
            </a:pPr>
            <a:r>
              <a:rPr lang="en-US" altLang="zh-TW" dirty="0">
                <a:effectLst/>
              </a:rPr>
              <a:t>management</a:t>
            </a:r>
          </a:p>
          <a:p>
            <a:pPr>
              <a:buFont typeface="Wingdings" panose="05000000000000000000" pitchFamily="2" charset="2"/>
              <a:buChar char="Ø"/>
            </a:pPr>
            <a:r>
              <a:rPr lang="en-US" altLang="zh-TW" dirty="0">
                <a:effectLst/>
              </a:rPr>
              <a:t>Define automatic and manual testing</a:t>
            </a:r>
          </a:p>
          <a:p>
            <a:pPr>
              <a:buFont typeface="Wingdings" panose="05000000000000000000" pitchFamily="2" charset="2"/>
              <a:buChar char="Ø"/>
            </a:pPr>
            <a:r>
              <a:rPr lang="en-US" altLang="zh-TW" dirty="0">
                <a:effectLst/>
              </a:rPr>
              <a:t>List pen test methodology and deliverables</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303186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In which phase of a pen test is scanning performed?</a:t>
            </a:r>
          </a:p>
          <a:p>
            <a:endParaRPr lang="en-US" altLang="zh-TW" sz="2800" b="1" dirty="0">
              <a:effectLst/>
            </a:endParaRPr>
          </a:p>
          <a:p>
            <a:endParaRPr lang="en-US" altLang="zh-TW" sz="2800" b="1" dirty="0"/>
          </a:p>
          <a:p>
            <a:endParaRPr lang="en-US" altLang="zh-TW" sz="2800" b="1" dirty="0">
              <a:effectLst/>
            </a:endParaRPr>
          </a:p>
          <a:p>
            <a:r>
              <a:rPr lang="en-US" altLang="zh-TW" sz="2800" b="1" dirty="0">
                <a:effectLst/>
              </a:rPr>
              <a:t>A.</a:t>
            </a:r>
            <a:r>
              <a:rPr lang="en-US" altLang="zh-TW" sz="2800" dirty="0">
                <a:effectLst/>
              </a:rPr>
              <a:t>   Pre-attack</a:t>
            </a:r>
          </a:p>
          <a:p>
            <a:r>
              <a:rPr lang="en-US" altLang="zh-TW" sz="2800" b="1" dirty="0">
                <a:effectLst/>
              </a:rPr>
              <a:t>B.</a:t>
            </a:r>
            <a:r>
              <a:rPr lang="en-US" altLang="zh-TW" sz="2800" dirty="0">
                <a:effectLst/>
              </a:rPr>
              <a:t>   Attack</a:t>
            </a:r>
          </a:p>
          <a:p>
            <a:r>
              <a:rPr lang="en-US" altLang="zh-TW" sz="2800" b="1" dirty="0">
                <a:effectLst/>
              </a:rPr>
              <a:t>C.</a:t>
            </a:r>
            <a:r>
              <a:rPr lang="en-US" altLang="zh-TW" sz="2800" dirty="0">
                <a:effectLst/>
              </a:rPr>
              <a:t>   Post-attack</a:t>
            </a:r>
          </a:p>
          <a:p>
            <a:r>
              <a:rPr lang="en-US" altLang="zh-TW" sz="2800" b="1" dirty="0">
                <a:effectLst/>
              </a:rPr>
              <a:t>D.</a:t>
            </a:r>
            <a:r>
              <a:rPr lang="en-US" altLang="zh-TW" sz="2800" dirty="0">
                <a:effectLst/>
              </a:rPr>
              <a:t>   Reconnaissance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Tree>
    <p:extLst>
      <p:ext uri="{BB962C8B-B14F-4D97-AF65-F5344CB8AC3E}">
        <p14:creationId xmlns:p14="http://schemas.microsoft.com/office/powerpoint/2010/main" val="388788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In which phase of a pen test is scanning performed?</a:t>
            </a:r>
          </a:p>
          <a:p>
            <a:endParaRPr lang="en-US" altLang="zh-TW" sz="2800" b="1" dirty="0">
              <a:effectLst/>
            </a:endParaRPr>
          </a:p>
          <a:p>
            <a:endParaRPr lang="en-US" altLang="zh-TW" sz="2800" b="1" dirty="0"/>
          </a:p>
          <a:p>
            <a:endParaRPr lang="en-US" altLang="zh-TW" sz="2800" b="1" dirty="0">
              <a:effectLst/>
            </a:endParaRPr>
          </a:p>
          <a:p>
            <a:r>
              <a:rPr lang="en-US" altLang="zh-TW" sz="2800" b="1" dirty="0">
                <a:solidFill>
                  <a:srgbClr val="FF0000"/>
                </a:solidFill>
                <a:effectLst/>
              </a:rPr>
              <a:t>A.</a:t>
            </a:r>
            <a:r>
              <a:rPr lang="en-US" altLang="zh-TW" sz="2800" dirty="0">
                <a:solidFill>
                  <a:srgbClr val="FF0000"/>
                </a:solidFill>
                <a:effectLst/>
              </a:rPr>
              <a:t>   Pre-attack</a:t>
            </a:r>
          </a:p>
          <a:p>
            <a:r>
              <a:rPr lang="en-US" altLang="zh-TW" sz="2800" b="1" dirty="0">
                <a:effectLst/>
              </a:rPr>
              <a:t>B.</a:t>
            </a:r>
            <a:r>
              <a:rPr lang="en-US" altLang="zh-TW" sz="2800" dirty="0">
                <a:effectLst/>
              </a:rPr>
              <a:t>   Attack</a:t>
            </a:r>
          </a:p>
          <a:p>
            <a:r>
              <a:rPr lang="en-US" altLang="zh-TW" sz="2800" b="1" dirty="0">
                <a:effectLst/>
              </a:rPr>
              <a:t>C.</a:t>
            </a:r>
            <a:r>
              <a:rPr lang="en-US" altLang="zh-TW" sz="2800" dirty="0">
                <a:effectLst/>
              </a:rPr>
              <a:t>   Post-attack</a:t>
            </a:r>
          </a:p>
          <a:p>
            <a:r>
              <a:rPr lang="en-US" altLang="zh-TW" sz="2800" b="1" dirty="0">
                <a:effectLst/>
              </a:rPr>
              <a:t>D.</a:t>
            </a:r>
            <a:r>
              <a:rPr lang="en-US" altLang="zh-TW" sz="2800" dirty="0">
                <a:effectLst/>
              </a:rPr>
              <a:t>   Reconnaissance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Tree>
    <p:extLst>
      <p:ext uri="{BB962C8B-B14F-4D97-AF65-F5344CB8AC3E}">
        <p14:creationId xmlns:p14="http://schemas.microsoft.com/office/powerpoint/2010/main" val="233561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011E3C-C78E-431E-A7F3-BB2AD4E5841B}"/>
              </a:ext>
            </a:extLst>
          </p:cNvPr>
          <p:cNvSpPr/>
          <p:nvPr/>
        </p:nvSpPr>
        <p:spPr>
          <a:xfrm>
            <a:off x="0" y="0"/>
            <a:ext cx="12192000" cy="5016758"/>
          </a:xfrm>
          <a:prstGeom prst="rect">
            <a:avLst/>
          </a:prstGeom>
        </p:spPr>
        <p:txBody>
          <a:bodyPr wrap="square">
            <a:spAutoFit/>
          </a:bodyPr>
          <a:lstStyle/>
          <a:p>
            <a:pPr algn="just"/>
            <a:r>
              <a:rPr lang="en-US" altLang="zh-TW" sz="3200" b="1" dirty="0">
                <a:effectLst/>
              </a:rPr>
              <a:t>A.</a:t>
            </a:r>
            <a:r>
              <a:rPr lang="en-US" altLang="zh-TW" sz="3200" dirty="0">
                <a:effectLst/>
              </a:rPr>
              <a:t> </a:t>
            </a:r>
          </a:p>
          <a:p>
            <a:pPr algn="just"/>
            <a:endParaRPr lang="en-US" altLang="zh-TW" sz="3200" dirty="0"/>
          </a:p>
          <a:p>
            <a:pPr algn="just"/>
            <a:endParaRPr lang="en-US" altLang="zh-TW" sz="3200" dirty="0">
              <a:effectLst/>
            </a:endParaRPr>
          </a:p>
          <a:p>
            <a:pPr algn="just"/>
            <a:endParaRPr lang="en-US" altLang="zh-TW" sz="3200" dirty="0"/>
          </a:p>
          <a:p>
            <a:pPr algn="just"/>
            <a:r>
              <a:rPr lang="en-US" altLang="zh-TW" sz="3200" dirty="0">
                <a:effectLst/>
              </a:rPr>
              <a:t>I know you’re sick of CEH definitions, terms, and phases of attacks, but this is another one you’ll just need to commit to memory. Per EC-Council, there are three phases of a pen test: pre-attack, attack, and post-attack. The pre-attack phase is where you’d find scanning and other reconnaissance activities (gathering competitive intelligence, website crawling, and so on).</a:t>
            </a:r>
            <a:endParaRPr lang="zh-TW" altLang="en-US" sz="3200" dirty="0"/>
          </a:p>
        </p:txBody>
      </p:sp>
    </p:spTree>
    <p:extLst>
      <p:ext uri="{BB962C8B-B14F-4D97-AF65-F5344CB8AC3E}">
        <p14:creationId xmlns:p14="http://schemas.microsoft.com/office/powerpoint/2010/main" val="72499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of the following describes risk that remains after all security controls have been implemented to the best of one’s ability?</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Residual</a:t>
            </a:r>
          </a:p>
          <a:p>
            <a:r>
              <a:rPr lang="en-US" altLang="zh-TW" sz="2800" b="1" dirty="0">
                <a:effectLst/>
              </a:rPr>
              <a:t>B.</a:t>
            </a:r>
            <a:r>
              <a:rPr lang="en-US" altLang="zh-TW" sz="2800" dirty="0">
                <a:effectLst/>
              </a:rPr>
              <a:t>   Inherent</a:t>
            </a:r>
          </a:p>
          <a:p>
            <a:r>
              <a:rPr lang="en-US" altLang="zh-TW" sz="2800" b="1" dirty="0">
                <a:effectLst/>
              </a:rPr>
              <a:t>C.</a:t>
            </a:r>
            <a:r>
              <a:rPr lang="en-US" altLang="zh-TW" sz="2800" dirty="0">
                <a:effectLst/>
              </a:rPr>
              <a:t>   Deferred</a:t>
            </a:r>
          </a:p>
          <a:p>
            <a:r>
              <a:rPr lang="en-US" altLang="zh-TW" sz="2800" b="1" dirty="0">
                <a:effectLst/>
              </a:rPr>
              <a:t>D.</a:t>
            </a:r>
            <a:r>
              <a:rPr lang="en-US" altLang="zh-TW" sz="2800" dirty="0">
                <a:effectLst/>
              </a:rPr>
              <a:t>   Remaining</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Tree>
    <p:extLst>
      <p:ext uri="{BB962C8B-B14F-4D97-AF65-F5344CB8AC3E}">
        <p14:creationId xmlns:p14="http://schemas.microsoft.com/office/powerpoint/2010/main" val="400570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of the following describes risk that remains after all security controls have been implemented to the best of one’s ability?</a:t>
            </a:r>
          </a:p>
          <a:p>
            <a:endParaRPr lang="en-US" altLang="zh-TW" sz="2800" b="1" dirty="0">
              <a:effectLst/>
            </a:endParaRPr>
          </a:p>
          <a:p>
            <a:endParaRPr lang="en-US" altLang="zh-TW" sz="2800" b="1" dirty="0"/>
          </a:p>
          <a:p>
            <a:r>
              <a:rPr lang="en-US" altLang="zh-TW" sz="2800" b="1" dirty="0">
                <a:solidFill>
                  <a:srgbClr val="FF0000"/>
                </a:solidFill>
                <a:effectLst/>
              </a:rPr>
              <a:t>A.</a:t>
            </a:r>
            <a:r>
              <a:rPr lang="en-US" altLang="zh-TW" sz="2800" dirty="0">
                <a:solidFill>
                  <a:srgbClr val="FF0000"/>
                </a:solidFill>
                <a:effectLst/>
              </a:rPr>
              <a:t>   Residual</a:t>
            </a:r>
          </a:p>
          <a:p>
            <a:r>
              <a:rPr lang="en-US" altLang="zh-TW" sz="2800" b="1" dirty="0">
                <a:effectLst/>
              </a:rPr>
              <a:t>B.</a:t>
            </a:r>
            <a:r>
              <a:rPr lang="en-US" altLang="zh-TW" sz="2800" dirty="0">
                <a:effectLst/>
              </a:rPr>
              <a:t>   Inherent</a:t>
            </a:r>
          </a:p>
          <a:p>
            <a:r>
              <a:rPr lang="en-US" altLang="zh-TW" sz="2800" b="1" dirty="0">
                <a:effectLst/>
              </a:rPr>
              <a:t>C.</a:t>
            </a:r>
            <a:r>
              <a:rPr lang="en-US" altLang="zh-TW" sz="2800" dirty="0">
                <a:effectLst/>
              </a:rPr>
              <a:t>   Deferred</a:t>
            </a:r>
          </a:p>
          <a:p>
            <a:r>
              <a:rPr lang="en-US" altLang="zh-TW" sz="2800" b="1" dirty="0">
                <a:effectLst/>
              </a:rPr>
              <a:t>D.</a:t>
            </a:r>
            <a:r>
              <a:rPr lang="en-US" altLang="zh-TW" sz="2800" dirty="0">
                <a:effectLst/>
              </a:rPr>
              <a:t>   Remaining</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Tree>
    <p:extLst>
      <p:ext uri="{BB962C8B-B14F-4D97-AF65-F5344CB8AC3E}">
        <p14:creationId xmlns:p14="http://schemas.microsoft.com/office/powerpoint/2010/main" val="3034421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F1A3F9-A0BB-4A51-A08B-AB94E5153FAF}"/>
              </a:ext>
            </a:extLst>
          </p:cNvPr>
          <p:cNvSpPr/>
          <p:nvPr/>
        </p:nvSpPr>
        <p:spPr>
          <a:xfrm>
            <a:off x="0" y="0"/>
            <a:ext cx="12192000" cy="6124754"/>
          </a:xfrm>
          <a:prstGeom prst="rect">
            <a:avLst/>
          </a:prstGeom>
        </p:spPr>
        <p:txBody>
          <a:bodyPr wrap="square">
            <a:spAutoFit/>
          </a:bodyPr>
          <a:lstStyle/>
          <a:p>
            <a:pPr algn="just"/>
            <a:r>
              <a:rPr lang="en-US" altLang="zh-TW" sz="2800" b="1" dirty="0">
                <a:effectLst/>
              </a:rPr>
              <a:t>A.</a:t>
            </a:r>
            <a:r>
              <a:rPr lang="en-US" altLang="zh-TW" sz="2800" dirty="0">
                <a:effectLst/>
              </a:rPr>
              <a:t> </a:t>
            </a:r>
          </a:p>
          <a:p>
            <a:pPr algn="just"/>
            <a:endParaRPr lang="en-US" altLang="zh-TW" sz="2800" dirty="0"/>
          </a:p>
          <a:p>
            <a:pPr algn="just"/>
            <a:r>
              <a:rPr lang="en-US" altLang="zh-TW" sz="2800" dirty="0">
                <a:effectLst/>
              </a:rPr>
              <a:t>Risk management has a lot of terminology to remember, and identifying risk before and after security control implementation is what this question is all about.</a:t>
            </a:r>
          </a:p>
          <a:p>
            <a:pPr algn="just"/>
            <a:endParaRPr lang="en-US" altLang="zh-TW" sz="2800" dirty="0"/>
          </a:p>
          <a:p>
            <a:pPr algn="just"/>
            <a:r>
              <a:rPr lang="en-US" altLang="zh-TW" sz="2800" dirty="0">
                <a:effectLst/>
              </a:rPr>
              <a:t>The </a:t>
            </a:r>
            <a:r>
              <a:rPr lang="en-US" altLang="zh-TW" sz="2800" i="1" dirty="0">
                <a:effectLst/>
              </a:rPr>
              <a:t>inherent risk</a:t>
            </a:r>
            <a:r>
              <a:rPr lang="en-US" altLang="zh-TW" sz="2800" dirty="0">
                <a:effectLst/>
              </a:rPr>
              <a:t> of the system is that which is in place if you implement no security controls whatsoever: in other words, there are risks inherent to every system, application, technology, and service. </a:t>
            </a:r>
          </a:p>
          <a:p>
            <a:pPr algn="just"/>
            <a:endParaRPr lang="en-US" altLang="zh-TW" sz="2800" dirty="0"/>
          </a:p>
          <a:p>
            <a:pPr algn="just"/>
            <a:r>
              <a:rPr lang="en-US" altLang="zh-TW" sz="2800" dirty="0">
                <a:effectLst/>
              </a:rPr>
              <a:t>After you recognize these inherent risks and implement security controls, you may have some </a:t>
            </a:r>
            <a:r>
              <a:rPr lang="en-US" altLang="zh-TW" sz="2800" i="1" dirty="0">
                <a:effectLst/>
              </a:rPr>
              <a:t>residual risks</a:t>
            </a:r>
            <a:r>
              <a:rPr lang="en-US" altLang="zh-TW" sz="2800" dirty="0">
                <a:effectLst/>
              </a:rPr>
              <a:t> remaining. </a:t>
            </a:r>
          </a:p>
          <a:p>
            <a:pPr algn="just"/>
            <a:endParaRPr lang="en-US" altLang="zh-TW" sz="2800" dirty="0"/>
          </a:p>
          <a:p>
            <a:pPr algn="just"/>
            <a:r>
              <a:rPr lang="en-US" altLang="zh-TW" sz="2800" dirty="0">
                <a:effectLst/>
              </a:rPr>
              <a:t>In other words, residual risk is what is left in the system after you implement security controls.</a:t>
            </a:r>
            <a:endParaRPr lang="zh-TW" altLang="en-US" sz="2800" dirty="0"/>
          </a:p>
        </p:txBody>
      </p:sp>
    </p:spTree>
    <p:extLst>
      <p:ext uri="{BB962C8B-B14F-4D97-AF65-F5344CB8AC3E}">
        <p14:creationId xmlns:p14="http://schemas.microsoft.com/office/powerpoint/2010/main" val="3317863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970318"/>
          </a:xfrm>
          <a:prstGeom prst="rect">
            <a:avLst/>
          </a:prstGeom>
        </p:spPr>
        <p:txBody>
          <a:bodyPr wrap="square">
            <a:spAutoFit/>
          </a:bodyPr>
          <a:lstStyle/>
          <a:p>
            <a:pPr algn="just"/>
            <a:r>
              <a:rPr lang="en-US" altLang="zh-TW" sz="2800" dirty="0">
                <a:effectLst/>
              </a:rPr>
              <a:t>Which of the following statements are true regarding OSSTMM? (Choose all that apply.)</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OSSTMM is a nonprofit, international research initiative dedicated to defining </a:t>
            </a:r>
          </a:p>
          <a:p>
            <a:pPr marL="540000" algn="just"/>
            <a:r>
              <a:rPr lang="en-US" altLang="zh-TW" sz="2800" dirty="0">
                <a:effectLst/>
              </a:rPr>
              <a:t>standards in security testing and business integrity testing.</a:t>
            </a:r>
          </a:p>
          <a:p>
            <a:pPr algn="just"/>
            <a:r>
              <a:rPr lang="en-US" altLang="zh-TW" sz="2800" b="1" dirty="0">
                <a:effectLst/>
              </a:rPr>
              <a:t>B.</a:t>
            </a:r>
            <a:r>
              <a:rPr lang="en-US" altLang="zh-TW" sz="2800" dirty="0">
                <a:effectLst/>
              </a:rPr>
              <a:t>   OSSTMM recognizes ten types of controls, which are divided into two classes.</a:t>
            </a:r>
          </a:p>
          <a:p>
            <a:pPr algn="just"/>
            <a:r>
              <a:rPr lang="en-US" altLang="zh-TW" sz="2800" b="1" dirty="0">
                <a:effectLst/>
              </a:rPr>
              <a:t>C.</a:t>
            </a:r>
            <a:r>
              <a:rPr lang="en-US" altLang="zh-TW" sz="2800" dirty="0">
                <a:effectLst/>
              </a:rPr>
              <a:t>   ISECOM maintains the OSSTMM.</a:t>
            </a:r>
          </a:p>
          <a:p>
            <a:pPr algn="just"/>
            <a:r>
              <a:rPr lang="en-US" altLang="zh-TW" sz="2800" b="1" dirty="0">
                <a:effectLst/>
              </a:rPr>
              <a:t>D.</a:t>
            </a:r>
            <a:r>
              <a:rPr lang="en-US" altLang="zh-TW" sz="2800" dirty="0">
                <a:effectLst/>
              </a:rPr>
              <a:t>   OSSTMM defines three types of compliance.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Tree>
    <p:extLst>
      <p:ext uri="{BB962C8B-B14F-4D97-AF65-F5344CB8AC3E}">
        <p14:creationId xmlns:p14="http://schemas.microsoft.com/office/powerpoint/2010/main" val="383104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970318"/>
          </a:xfrm>
          <a:prstGeom prst="rect">
            <a:avLst/>
          </a:prstGeom>
        </p:spPr>
        <p:txBody>
          <a:bodyPr wrap="square">
            <a:spAutoFit/>
          </a:bodyPr>
          <a:lstStyle/>
          <a:p>
            <a:pPr algn="just"/>
            <a:r>
              <a:rPr lang="en-US" altLang="zh-TW" sz="2800" dirty="0">
                <a:effectLst/>
              </a:rPr>
              <a:t>Which of the following statements are true regarding OSSTMM? (Choose all that apply.)</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OSSTMM is a nonprofit, international research initiative dedicated to defining </a:t>
            </a:r>
          </a:p>
          <a:p>
            <a:pPr marL="540000" algn="just"/>
            <a:r>
              <a:rPr lang="en-US" altLang="zh-TW" sz="2800" dirty="0">
                <a:effectLst/>
              </a:rPr>
              <a:t>standards in security testing and business integrity testing.</a:t>
            </a:r>
          </a:p>
          <a:p>
            <a:pPr algn="just"/>
            <a:r>
              <a:rPr lang="en-US" altLang="zh-TW" sz="2800" b="1" dirty="0">
                <a:solidFill>
                  <a:srgbClr val="FF0000"/>
                </a:solidFill>
                <a:effectLst/>
              </a:rPr>
              <a:t>B.</a:t>
            </a:r>
            <a:r>
              <a:rPr lang="en-US" altLang="zh-TW" sz="2800" dirty="0">
                <a:solidFill>
                  <a:srgbClr val="FF0000"/>
                </a:solidFill>
                <a:effectLst/>
              </a:rPr>
              <a:t>   OSSTMM recognizes ten types of controls, which are divided into two classes.</a:t>
            </a:r>
          </a:p>
          <a:p>
            <a:pPr algn="just"/>
            <a:r>
              <a:rPr lang="en-US" altLang="zh-TW" sz="2800" b="1" dirty="0">
                <a:solidFill>
                  <a:srgbClr val="FF0000"/>
                </a:solidFill>
                <a:effectLst/>
              </a:rPr>
              <a:t>C.</a:t>
            </a:r>
            <a:r>
              <a:rPr lang="en-US" altLang="zh-TW" sz="2800" dirty="0">
                <a:solidFill>
                  <a:srgbClr val="FF0000"/>
                </a:solidFill>
                <a:effectLst/>
              </a:rPr>
              <a:t>   ISECOM maintains the OSSTMM.</a:t>
            </a:r>
          </a:p>
          <a:p>
            <a:pPr algn="just"/>
            <a:r>
              <a:rPr lang="en-US" altLang="zh-TW" sz="2800" b="1" dirty="0">
                <a:solidFill>
                  <a:srgbClr val="FF0000"/>
                </a:solidFill>
                <a:effectLst/>
              </a:rPr>
              <a:t>D.</a:t>
            </a:r>
            <a:r>
              <a:rPr lang="en-US" altLang="zh-TW" sz="2800" dirty="0">
                <a:solidFill>
                  <a:srgbClr val="FF0000"/>
                </a:solidFill>
                <a:effectLst/>
              </a:rPr>
              <a:t>   OSSTMM defines three types of compliance.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Tree>
    <p:extLst>
      <p:ext uri="{BB962C8B-B14F-4D97-AF65-F5344CB8AC3E}">
        <p14:creationId xmlns:p14="http://schemas.microsoft.com/office/powerpoint/2010/main" val="2190778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26ABE-345A-4D3C-8759-37A419DB2D70}"/>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2800" b="1" dirty="0">
                <a:effectLst/>
              </a:rPr>
              <a:t>B, C, D.</a:t>
            </a:r>
            <a:r>
              <a:rPr lang="en-US" altLang="zh-TW" sz="2800" dirty="0">
                <a:effectLst/>
              </a:rPr>
              <a:t>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The Open Source Security Testing Methodology Manual (OSSTMM) provides a methodology for a thorough security test (also known as an OSSTMM audit). It’s maintained by ISECOM (Institute for Security and Open Methodologies; </a:t>
            </a:r>
            <a:r>
              <a:rPr lang="en-US" altLang="zh-TW" sz="2800" dirty="0">
                <a:effectLst/>
                <a:hlinkClick r:id="rId2"/>
              </a:rPr>
              <a:t>www.isecom.org/</a:t>
            </a:r>
            <a:r>
              <a:rPr lang="en-US" altLang="zh-TW" sz="2800" dirty="0">
                <a:effectLst/>
              </a:rPr>
              <a:t>) and is a peer-reviewed manual of security testing and analysis that results in fact-based actions that can be taken by an organization to improve security.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OSSTMM recognizes ten types of controls, split into two different classes:</a:t>
            </a:r>
          </a:p>
          <a:p>
            <a:pPr algn="just">
              <a:spcBef>
                <a:spcPts val="0"/>
              </a:spcBef>
              <a:spcAft>
                <a:spcPts val="0"/>
              </a:spcAft>
            </a:pPr>
            <a:r>
              <a:rPr lang="en-US" altLang="zh-TW" sz="2800" dirty="0">
                <a:effectLst/>
              </a:rPr>
              <a:t>•   </a:t>
            </a:r>
            <a:r>
              <a:rPr lang="en-US" altLang="zh-TW" sz="2800" b="1" dirty="0">
                <a:effectLst/>
              </a:rPr>
              <a:t>Class A: Interactive</a:t>
            </a:r>
            <a:r>
              <a:rPr lang="en-US" altLang="zh-TW" sz="2800" dirty="0">
                <a:effectLst/>
              </a:rPr>
              <a:t>   Authentication, indemnification, resilience, subjugation, and continuity</a:t>
            </a:r>
          </a:p>
          <a:p>
            <a:pPr algn="just">
              <a:spcBef>
                <a:spcPts val="0"/>
              </a:spcBef>
              <a:spcAft>
                <a:spcPts val="0"/>
              </a:spcAft>
            </a:pPr>
            <a:r>
              <a:rPr lang="en-US" altLang="zh-TW" sz="2800" dirty="0">
                <a:effectLst/>
              </a:rPr>
              <a:t>•   </a:t>
            </a:r>
            <a:r>
              <a:rPr lang="en-US" altLang="zh-TW" sz="2800" b="1" dirty="0">
                <a:effectLst/>
              </a:rPr>
              <a:t>Class B: Process</a:t>
            </a:r>
            <a:r>
              <a:rPr lang="en-US" altLang="zh-TW" sz="2800" dirty="0">
                <a:effectLst/>
              </a:rPr>
              <a:t>   Nonrepudiation, confidentiality, privacy, integrity, and alarm</a:t>
            </a:r>
          </a:p>
          <a:p>
            <a:pPr algn="just">
              <a:spcBef>
                <a:spcPts val="0"/>
              </a:spcBef>
              <a:spcAft>
                <a:spcPts val="0"/>
              </a:spcAft>
            </a:pPr>
            <a:endParaRPr lang="en-US" altLang="zh-TW" sz="2800" dirty="0">
              <a:effectLst/>
            </a:endParaRPr>
          </a:p>
          <a:p>
            <a:pPr algn="just">
              <a:spcBef>
                <a:spcPts val="0"/>
              </a:spcBef>
              <a:spcAft>
                <a:spcPts val="0"/>
              </a:spcAft>
            </a:pPr>
            <a:r>
              <a:rPr lang="en-US" altLang="zh-TW" sz="2800" dirty="0">
                <a:effectLst/>
              </a:rPr>
              <a:t>An OSSTMM audit tests for three different types of compliance: legislative, contractual, and standards-based compliance.</a:t>
            </a:r>
          </a:p>
        </p:txBody>
      </p:sp>
    </p:spTree>
    <p:extLst>
      <p:ext uri="{BB962C8B-B14F-4D97-AF65-F5344CB8AC3E}">
        <p14:creationId xmlns:p14="http://schemas.microsoft.com/office/powerpoint/2010/main" val="3739998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970318"/>
          </a:xfrm>
          <a:prstGeom prst="rect">
            <a:avLst/>
          </a:prstGeom>
        </p:spPr>
        <p:txBody>
          <a:bodyPr wrap="square">
            <a:spAutoFit/>
          </a:bodyPr>
          <a:lstStyle/>
          <a:p>
            <a:pPr algn="just"/>
            <a:r>
              <a:rPr lang="en-US" altLang="zh-TW" sz="2800" dirty="0">
                <a:effectLst/>
              </a:rPr>
              <a:t>Which of the following is an open source project produced by OISSG (Open Information Systems Security Group) intended to provide security testing assistance?</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OSSTMM</a:t>
            </a:r>
          </a:p>
          <a:p>
            <a:pPr algn="just"/>
            <a:r>
              <a:rPr lang="en-US" altLang="zh-TW" sz="2800" b="1" dirty="0">
                <a:effectLst/>
              </a:rPr>
              <a:t>B.</a:t>
            </a:r>
            <a:r>
              <a:rPr lang="en-US" altLang="zh-TW" sz="2800" dirty="0">
                <a:effectLst/>
              </a:rPr>
              <a:t>   OWASP</a:t>
            </a:r>
          </a:p>
          <a:p>
            <a:pPr algn="just"/>
            <a:r>
              <a:rPr lang="en-US" altLang="zh-TW" sz="2800" b="1" dirty="0">
                <a:effectLst/>
              </a:rPr>
              <a:t>C.</a:t>
            </a:r>
            <a:r>
              <a:rPr lang="en-US" altLang="zh-TW" sz="2800" dirty="0">
                <a:effectLst/>
              </a:rPr>
              <a:t>   COBIT</a:t>
            </a:r>
          </a:p>
          <a:p>
            <a:pPr algn="just"/>
            <a:r>
              <a:rPr lang="en-US" altLang="zh-TW" sz="2800" b="1" dirty="0">
                <a:effectLst/>
              </a:rPr>
              <a:t>D.</a:t>
            </a:r>
            <a:r>
              <a:rPr lang="en-US" altLang="zh-TW" sz="2800" dirty="0">
                <a:effectLst/>
              </a:rPr>
              <a:t>   ISSAF</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Tree>
    <p:extLst>
      <p:ext uri="{BB962C8B-B14F-4D97-AF65-F5344CB8AC3E}">
        <p14:creationId xmlns:p14="http://schemas.microsoft.com/office/powerpoint/2010/main" val="97357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016758"/>
          </a:xfrm>
          <a:prstGeom prst="rect">
            <a:avLst/>
          </a:prstGeom>
        </p:spPr>
        <p:txBody>
          <a:bodyPr wrap="square">
            <a:spAutoFit/>
          </a:bodyPr>
          <a:lstStyle/>
          <a:p>
            <a:pPr algn="just"/>
            <a:r>
              <a:rPr lang="en-US" altLang="zh-TW" sz="3200" dirty="0">
                <a:effectLst/>
              </a:rPr>
              <a:t>Incident response (IR) is an important part of organizational security. </a:t>
            </a:r>
          </a:p>
          <a:p>
            <a:pPr algn="just"/>
            <a:endParaRPr lang="en-US" altLang="zh-TW" sz="3200" dirty="0"/>
          </a:p>
          <a:p>
            <a:pPr algn="just"/>
            <a:r>
              <a:rPr lang="en-US" altLang="zh-TW" sz="3200" dirty="0">
                <a:effectLst/>
              </a:rPr>
              <a:t>In what step of the incident-handling process would IR team members disable or delete user accounts and change firewall rules?</a:t>
            </a:r>
          </a:p>
          <a:p>
            <a:pPr algn="just"/>
            <a:endParaRPr lang="en-US" altLang="zh-TW" sz="3200" b="1" dirty="0">
              <a:effectLst/>
            </a:endParaRPr>
          </a:p>
          <a:p>
            <a:pPr algn="just"/>
            <a:endParaRPr lang="en-US" altLang="zh-TW" sz="3200" b="1" dirty="0"/>
          </a:p>
          <a:p>
            <a:pPr algn="just"/>
            <a:r>
              <a:rPr lang="en-US" altLang="zh-TW" sz="3200" b="1" dirty="0">
                <a:effectLst/>
              </a:rPr>
              <a:t>A.</a:t>
            </a:r>
            <a:r>
              <a:rPr lang="en-US" altLang="zh-TW" sz="3200" dirty="0">
                <a:effectLst/>
              </a:rPr>
              <a:t>   Detection and analysis</a:t>
            </a:r>
          </a:p>
          <a:p>
            <a:pPr algn="just"/>
            <a:r>
              <a:rPr lang="en-US" altLang="zh-TW" sz="3200" b="1" dirty="0">
                <a:effectLst/>
              </a:rPr>
              <a:t>B.</a:t>
            </a:r>
            <a:r>
              <a:rPr lang="en-US" altLang="zh-TW" sz="3200" dirty="0">
                <a:effectLst/>
              </a:rPr>
              <a:t>   Classification and prioritization</a:t>
            </a:r>
          </a:p>
          <a:p>
            <a:pPr algn="just"/>
            <a:r>
              <a:rPr lang="en-US" altLang="zh-TW" sz="3200" b="1" dirty="0">
                <a:effectLst/>
              </a:rPr>
              <a:t>C.</a:t>
            </a:r>
            <a:r>
              <a:rPr lang="en-US" altLang="zh-TW" sz="3200" dirty="0">
                <a:effectLst/>
              </a:rPr>
              <a:t>   Containment</a:t>
            </a:r>
          </a:p>
          <a:p>
            <a:pPr algn="just"/>
            <a:r>
              <a:rPr lang="en-US" altLang="zh-TW" sz="3200" b="1" dirty="0">
                <a:effectLst/>
              </a:rPr>
              <a:t>D.</a:t>
            </a:r>
            <a:r>
              <a:rPr lang="en-US" altLang="zh-TW" sz="3200" dirty="0">
                <a:effectLst/>
              </a:rPr>
              <a:t>   Forensic investigation</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a:t>
            </a:r>
            <a:endParaRPr lang="zh-TW" altLang="en-US" sz="3200" dirty="0"/>
          </a:p>
        </p:txBody>
      </p:sp>
    </p:spTree>
    <p:extLst>
      <p:ext uri="{BB962C8B-B14F-4D97-AF65-F5344CB8AC3E}">
        <p14:creationId xmlns:p14="http://schemas.microsoft.com/office/powerpoint/2010/main" val="141812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970318"/>
          </a:xfrm>
          <a:prstGeom prst="rect">
            <a:avLst/>
          </a:prstGeom>
        </p:spPr>
        <p:txBody>
          <a:bodyPr wrap="square">
            <a:spAutoFit/>
          </a:bodyPr>
          <a:lstStyle/>
          <a:p>
            <a:pPr algn="just"/>
            <a:r>
              <a:rPr lang="en-US" altLang="zh-TW" sz="2800" dirty="0">
                <a:effectLst/>
              </a:rPr>
              <a:t>Which of the following is an open source project produced by OISSG (Open Information Systems Security Group) intended to provide security testing assistance?</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OSSTMM</a:t>
            </a:r>
          </a:p>
          <a:p>
            <a:pPr algn="just"/>
            <a:r>
              <a:rPr lang="en-US" altLang="zh-TW" sz="2800" b="1" dirty="0">
                <a:effectLst/>
              </a:rPr>
              <a:t>B.</a:t>
            </a:r>
            <a:r>
              <a:rPr lang="en-US" altLang="zh-TW" sz="2800" dirty="0">
                <a:effectLst/>
              </a:rPr>
              <a:t>   OWASP</a:t>
            </a:r>
          </a:p>
          <a:p>
            <a:pPr algn="just"/>
            <a:r>
              <a:rPr lang="en-US" altLang="zh-TW" sz="2800" b="1" dirty="0">
                <a:effectLst/>
              </a:rPr>
              <a:t>C.</a:t>
            </a:r>
            <a:r>
              <a:rPr lang="en-US" altLang="zh-TW" sz="2800" dirty="0">
                <a:effectLst/>
              </a:rPr>
              <a:t>   COBIT</a:t>
            </a:r>
          </a:p>
          <a:p>
            <a:pPr algn="just"/>
            <a:r>
              <a:rPr lang="en-US" altLang="zh-TW" sz="2800" b="1" dirty="0">
                <a:solidFill>
                  <a:srgbClr val="FF0000"/>
                </a:solidFill>
                <a:effectLst/>
              </a:rPr>
              <a:t>D.</a:t>
            </a:r>
            <a:r>
              <a:rPr lang="en-US" altLang="zh-TW" sz="2800" dirty="0">
                <a:solidFill>
                  <a:srgbClr val="FF0000"/>
                </a:solidFill>
                <a:effectLst/>
              </a:rPr>
              <a:t>   ISSAF</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Tree>
    <p:extLst>
      <p:ext uri="{BB962C8B-B14F-4D97-AF65-F5344CB8AC3E}">
        <p14:creationId xmlns:p14="http://schemas.microsoft.com/office/powerpoint/2010/main" val="1841681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AB6ED5-589E-4E1A-864E-A89DFA02E641}"/>
              </a:ext>
            </a:extLst>
          </p:cNvPr>
          <p:cNvSpPr/>
          <p:nvPr/>
        </p:nvSpPr>
        <p:spPr>
          <a:xfrm>
            <a:off x="0" y="0"/>
            <a:ext cx="12192000" cy="6494085"/>
          </a:xfrm>
          <a:prstGeom prst="rect">
            <a:avLst/>
          </a:prstGeom>
        </p:spPr>
        <p:txBody>
          <a:bodyPr wrap="square">
            <a:spAutoFit/>
          </a:bodyPr>
          <a:lstStyle/>
          <a:p>
            <a:r>
              <a:rPr lang="en-US" altLang="zh-TW" sz="3200" b="1" dirty="0">
                <a:effectLst/>
              </a:rPr>
              <a:t>D.</a:t>
            </a:r>
            <a:r>
              <a:rPr lang="en-US" altLang="zh-TW" sz="3200" dirty="0">
                <a:effectLst/>
              </a:rPr>
              <a:t> </a:t>
            </a:r>
          </a:p>
          <a:p>
            <a:endParaRPr lang="en-US" altLang="zh-TW" sz="3200" dirty="0"/>
          </a:p>
          <a:p>
            <a:r>
              <a:rPr lang="en-US" altLang="zh-TW" sz="3200" dirty="0">
                <a:effectLst/>
              </a:rPr>
              <a:t>The following is from OISSG’s site: “The Information Systems Security Assessment Framework (ISSAF) is produced by the Open Information Systems Security Group, and is intended to comprehensively report on the implementation of existing controls to support IEC/ISO 27001:2005(BS7799), Sarbanes Oxley SOX404, </a:t>
            </a:r>
            <a:r>
              <a:rPr lang="en-US" altLang="zh-TW" sz="3200" dirty="0" err="1">
                <a:effectLst/>
              </a:rPr>
              <a:t>CoBIT</a:t>
            </a:r>
            <a:r>
              <a:rPr lang="en-US" altLang="zh-TW" sz="3200" dirty="0">
                <a:effectLst/>
              </a:rPr>
              <a:t>, SAS70 and COSO, thus adding value to the operational aspects of IT related business transformation </a:t>
            </a:r>
            <a:r>
              <a:rPr lang="en-US" altLang="zh-TW" sz="3200" dirty="0" err="1">
                <a:effectLst/>
              </a:rPr>
              <a:t>programmes</a:t>
            </a:r>
            <a:r>
              <a:rPr lang="en-US" altLang="zh-TW" sz="3200" dirty="0">
                <a:effectLst/>
              </a:rPr>
              <a:t>.</a:t>
            </a:r>
          </a:p>
          <a:p>
            <a:endParaRPr lang="en-US" altLang="zh-TW" sz="3200" dirty="0"/>
          </a:p>
          <a:p>
            <a:r>
              <a:rPr lang="en-US" altLang="zh-TW" sz="3200" dirty="0">
                <a:effectLst/>
              </a:rPr>
              <a:t> It is designed from the ground up to evolve into a comprehensive body of knowledge for organizations seeking independence and neutrality in their security assessment efforts.”</a:t>
            </a:r>
            <a:endParaRPr lang="zh-TW" altLang="en-US" sz="3200" dirty="0"/>
          </a:p>
        </p:txBody>
      </p:sp>
    </p:spTree>
    <p:extLst>
      <p:ext uri="{BB962C8B-B14F-4D97-AF65-F5344CB8AC3E}">
        <p14:creationId xmlns:p14="http://schemas.microsoft.com/office/powerpoint/2010/main" val="362996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NIST SP 800-30 defines steps for conducting a risk assessment. Which of the following statements is true regarding the process?</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Threats are identified before vulnerabilities.</a:t>
            </a:r>
          </a:p>
          <a:p>
            <a:r>
              <a:rPr lang="en-US" altLang="zh-TW" sz="2800" b="1" dirty="0">
                <a:effectLst/>
              </a:rPr>
              <a:t>B.</a:t>
            </a:r>
            <a:r>
              <a:rPr lang="en-US" altLang="zh-TW" sz="2800" dirty="0">
                <a:effectLst/>
              </a:rPr>
              <a:t>   Determining the magnitude of impact is the first step.</a:t>
            </a:r>
          </a:p>
          <a:p>
            <a:r>
              <a:rPr lang="en-US" altLang="zh-TW" sz="2800" b="1" dirty="0">
                <a:effectLst/>
              </a:rPr>
              <a:t>C.</a:t>
            </a:r>
            <a:r>
              <a:rPr lang="en-US" altLang="zh-TW" sz="2800" dirty="0">
                <a:effectLst/>
              </a:rPr>
              <a:t>   Likelihood is determined after the risk assessment is complete.</a:t>
            </a:r>
          </a:p>
          <a:p>
            <a:r>
              <a:rPr lang="en-US" altLang="zh-TW" sz="2800" b="1" dirty="0">
                <a:effectLst/>
              </a:rPr>
              <a:t>D.</a:t>
            </a:r>
            <a:r>
              <a:rPr lang="en-US" altLang="zh-TW" sz="2800" dirty="0">
                <a:effectLst/>
              </a:rPr>
              <a:t>   Risk assessment is not a recurring process.</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Tree>
    <p:extLst>
      <p:ext uri="{BB962C8B-B14F-4D97-AF65-F5344CB8AC3E}">
        <p14:creationId xmlns:p14="http://schemas.microsoft.com/office/powerpoint/2010/main" val="918394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NIST SP 800-30 defines steps for conducting a risk assessment. Which of the following statements is true regarding the process?</a:t>
            </a:r>
          </a:p>
          <a:p>
            <a:endParaRPr lang="en-US" altLang="zh-TW" sz="2800" b="1" dirty="0">
              <a:effectLst/>
            </a:endParaRPr>
          </a:p>
          <a:p>
            <a:endParaRPr lang="en-US" altLang="zh-TW" sz="2800" b="1" dirty="0"/>
          </a:p>
          <a:p>
            <a:r>
              <a:rPr lang="en-US" altLang="zh-TW" sz="2800" b="1" dirty="0">
                <a:solidFill>
                  <a:srgbClr val="FF0000"/>
                </a:solidFill>
                <a:effectLst/>
              </a:rPr>
              <a:t>A.</a:t>
            </a:r>
            <a:r>
              <a:rPr lang="en-US" altLang="zh-TW" sz="2800" dirty="0">
                <a:solidFill>
                  <a:srgbClr val="FF0000"/>
                </a:solidFill>
                <a:effectLst/>
              </a:rPr>
              <a:t>   Threats are identified before vulnerabilities.</a:t>
            </a:r>
          </a:p>
          <a:p>
            <a:r>
              <a:rPr lang="en-US" altLang="zh-TW" sz="2800" b="1" dirty="0">
                <a:effectLst/>
              </a:rPr>
              <a:t>B.</a:t>
            </a:r>
            <a:r>
              <a:rPr lang="en-US" altLang="zh-TW" sz="2800" dirty="0">
                <a:effectLst/>
              </a:rPr>
              <a:t>   Determining the magnitude of impact is the first step.</a:t>
            </a:r>
          </a:p>
          <a:p>
            <a:r>
              <a:rPr lang="en-US" altLang="zh-TW" sz="2800" b="1" dirty="0">
                <a:effectLst/>
              </a:rPr>
              <a:t>C.</a:t>
            </a:r>
            <a:r>
              <a:rPr lang="en-US" altLang="zh-TW" sz="2800" dirty="0">
                <a:effectLst/>
              </a:rPr>
              <a:t>   Likelihood is determined after the risk assessment is complete.</a:t>
            </a:r>
          </a:p>
          <a:p>
            <a:r>
              <a:rPr lang="en-US" altLang="zh-TW" sz="2800" b="1" dirty="0">
                <a:effectLst/>
              </a:rPr>
              <a:t>D.</a:t>
            </a:r>
            <a:r>
              <a:rPr lang="en-US" altLang="zh-TW" sz="2800" dirty="0">
                <a:effectLst/>
              </a:rPr>
              <a:t>   Risk assessment is not a recurring process.</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Tree>
    <p:extLst>
      <p:ext uri="{BB962C8B-B14F-4D97-AF65-F5344CB8AC3E}">
        <p14:creationId xmlns:p14="http://schemas.microsoft.com/office/powerpoint/2010/main" val="118652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BD8A12-489A-4F4B-8DEC-16C68728DF0C}"/>
              </a:ext>
            </a:extLst>
          </p:cNvPr>
          <p:cNvSpPr/>
          <p:nvPr/>
        </p:nvSpPr>
        <p:spPr>
          <a:xfrm>
            <a:off x="0" y="0"/>
            <a:ext cx="6618288" cy="5509200"/>
          </a:xfrm>
          <a:prstGeom prst="rect">
            <a:avLst/>
          </a:prstGeom>
        </p:spPr>
        <p:txBody>
          <a:bodyPr wrap="square">
            <a:spAutoFit/>
          </a:bodyPr>
          <a:lstStyle/>
          <a:p>
            <a:pPr algn="just"/>
            <a:r>
              <a:rPr lang="en-US" altLang="zh-TW" sz="3200" b="1" dirty="0">
                <a:effectLst/>
              </a:rPr>
              <a:t>A.</a:t>
            </a:r>
            <a:r>
              <a:rPr lang="en-US" altLang="zh-TW" sz="3200" dirty="0">
                <a:effectLst/>
              </a:rPr>
              <a:t> </a:t>
            </a:r>
          </a:p>
          <a:p>
            <a:pPr algn="just"/>
            <a:endParaRPr lang="en-US" altLang="zh-TW" sz="3200" dirty="0"/>
          </a:p>
          <a:p>
            <a:pPr algn="just"/>
            <a:r>
              <a:rPr lang="en-US" altLang="zh-TW" sz="3200" dirty="0">
                <a:effectLst/>
              </a:rPr>
              <a:t>NIST SP 800-30: Guide for Conducting Risk Assessments(</a:t>
            </a:r>
            <a:r>
              <a:rPr lang="en-US" altLang="zh-TW" sz="3200" dirty="0">
                <a:effectLst/>
                <a:hlinkClick r:id="rId2"/>
              </a:rPr>
              <a:t>http://nvlpubs.nist.gov/nistpubs/Legacy/SP/nistspecialpublication800-30r1.pdf</a:t>
            </a:r>
            <a:r>
              <a:rPr lang="en-US" altLang="zh-TW" sz="3200" dirty="0">
                <a:effectLst/>
              </a:rPr>
              <a:t>) describes in detail how to perform a risk assessment. The publication defines four overall steps for an assessment, as shown in the following illustration.</a:t>
            </a:r>
            <a:endParaRPr lang="zh-TW" altLang="en-US" sz="3200" dirty="0"/>
          </a:p>
        </p:txBody>
      </p:sp>
      <p:pic>
        <p:nvPicPr>
          <p:cNvPr id="7" name="Picture 2" descr="Images">
            <a:extLst>
              <a:ext uri="{FF2B5EF4-FFF2-40B4-BE49-F238E27FC236}">
                <a16:creationId xmlns:a16="http://schemas.microsoft.com/office/drawing/2014/main" id="{173DEA53-00C5-4A1C-94A7-B41808EDD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288" y="2038350"/>
            <a:ext cx="53721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161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0453B-B2A0-4115-916F-68F53FF45F41}"/>
              </a:ext>
            </a:extLst>
          </p:cNvPr>
          <p:cNvSpPr/>
          <p:nvPr/>
        </p:nvSpPr>
        <p:spPr>
          <a:xfrm>
            <a:off x="-88900" y="1964035"/>
            <a:ext cx="12280900" cy="1754326"/>
          </a:xfrm>
          <a:prstGeom prst="rect">
            <a:avLst/>
          </a:prstGeom>
        </p:spPr>
        <p:txBody>
          <a:bodyPr wrap="square">
            <a:spAutoFit/>
          </a:bodyPr>
          <a:lstStyle/>
          <a:p>
            <a:pPr algn="just"/>
            <a:r>
              <a:rPr lang="en-US" altLang="zh-TW" sz="3600" dirty="0">
                <a:effectLst/>
              </a:rPr>
              <a:t>Even if you knew nothing about this publication, though, you could probably work your way into the correct answer here. Of the choices provided, only answer A makes any sense.</a:t>
            </a:r>
            <a:endParaRPr lang="zh-TW" altLang="en-US" sz="3600" dirty="0"/>
          </a:p>
        </p:txBody>
      </p:sp>
    </p:spTree>
    <p:extLst>
      <p:ext uri="{BB962C8B-B14F-4D97-AF65-F5344CB8AC3E}">
        <p14:creationId xmlns:p14="http://schemas.microsoft.com/office/powerpoint/2010/main" val="3788538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In which phase of a pen test will the team penetrate the perimeter and acquire targets?</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Pre-attack</a:t>
            </a:r>
          </a:p>
          <a:p>
            <a:r>
              <a:rPr lang="en-US" altLang="zh-TW" sz="2800" b="1" dirty="0">
                <a:effectLst/>
              </a:rPr>
              <a:t>B.</a:t>
            </a:r>
            <a:r>
              <a:rPr lang="en-US" altLang="zh-TW" sz="2800" dirty="0">
                <a:effectLst/>
              </a:rPr>
              <a:t>   Attack</a:t>
            </a:r>
          </a:p>
          <a:p>
            <a:r>
              <a:rPr lang="en-US" altLang="zh-TW" sz="2800" b="1" dirty="0">
                <a:effectLst/>
              </a:rPr>
              <a:t>C.</a:t>
            </a:r>
            <a:r>
              <a:rPr lang="en-US" altLang="zh-TW" sz="2800" dirty="0">
                <a:effectLst/>
              </a:rPr>
              <a:t>   Post-attack</a:t>
            </a:r>
          </a:p>
          <a:p>
            <a:r>
              <a:rPr lang="en-US" altLang="zh-TW" sz="2800" b="1" dirty="0">
                <a:effectLst/>
              </a:rPr>
              <a:t>D.</a:t>
            </a:r>
            <a:r>
              <a:rPr lang="en-US" altLang="zh-TW" sz="2800" dirty="0">
                <a:effectLst/>
              </a:rPr>
              <a:t>   None of the above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Tree>
    <p:extLst>
      <p:ext uri="{BB962C8B-B14F-4D97-AF65-F5344CB8AC3E}">
        <p14:creationId xmlns:p14="http://schemas.microsoft.com/office/powerpoint/2010/main" val="288375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In which phase of a pen test will the team penetrate the perimeter and acquire targets?</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Pre-attack</a:t>
            </a:r>
          </a:p>
          <a:p>
            <a:r>
              <a:rPr lang="en-US" altLang="zh-TW" sz="2800" b="1" dirty="0">
                <a:solidFill>
                  <a:srgbClr val="FF0000"/>
                </a:solidFill>
                <a:effectLst/>
              </a:rPr>
              <a:t>B.</a:t>
            </a:r>
            <a:r>
              <a:rPr lang="en-US" altLang="zh-TW" sz="2800" dirty="0">
                <a:solidFill>
                  <a:srgbClr val="FF0000"/>
                </a:solidFill>
                <a:effectLst/>
              </a:rPr>
              <a:t>   Attack</a:t>
            </a:r>
          </a:p>
          <a:p>
            <a:r>
              <a:rPr lang="en-US" altLang="zh-TW" sz="2800" b="1" dirty="0">
                <a:effectLst/>
              </a:rPr>
              <a:t>C.</a:t>
            </a:r>
            <a:r>
              <a:rPr lang="en-US" altLang="zh-TW" sz="2800" dirty="0">
                <a:effectLst/>
              </a:rPr>
              <a:t>   Post-attack</a:t>
            </a:r>
          </a:p>
          <a:p>
            <a:r>
              <a:rPr lang="en-US" altLang="zh-TW" sz="2800" b="1" dirty="0">
                <a:effectLst/>
              </a:rPr>
              <a:t>D.</a:t>
            </a:r>
            <a:r>
              <a:rPr lang="en-US" altLang="zh-TW" sz="2800" dirty="0">
                <a:effectLst/>
              </a:rPr>
              <a:t>   None of the above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Tree>
    <p:extLst>
      <p:ext uri="{BB962C8B-B14F-4D97-AF65-F5344CB8AC3E}">
        <p14:creationId xmlns:p14="http://schemas.microsoft.com/office/powerpoint/2010/main" val="356111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A3D8E0-8915-45A8-9115-A1E089553235}"/>
              </a:ext>
            </a:extLst>
          </p:cNvPr>
          <p:cNvSpPr/>
          <p:nvPr/>
        </p:nvSpPr>
        <p:spPr>
          <a:xfrm>
            <a:off x="0" y="1"/>
            <a:ext cx="12192000" cy="6124754"/>
          </a:xfrm>
          <a:prstGeom prst="rect">
            <a:avLst/>
          </a:prstGeom>
        </p:spPr>
        <p:txBody>
          <a:bodyPr wrap="square">
            <a:spAutoFit/>
          </a:bodyPr>
          <a:lstStyle/>
          <a:p>
            <a:pPr algn="just"/>
            <a:r>
              <a:rPr lang="en-US" altLang="zh-TW" sz="2800" dirty="0">
                <a:effectLst/>
              </a:rPr>
              <a:t> </a:t>
            </a:r>
            <a:r>
              <a:rPr lang="en-US" altLang="zh-TW" sz="2800" b="1" dirty="0">
                <a:effectLst/>
              </a:rPr>
              <a:t>B.</a:t>
            </a:r>
            <a:r>
              <a:rPr lang="en-US" altLang="zh-TW" sz="2800" dirty="0">
                <a:effectLst/>
              </a:rPr>
              <a:t> </a:t>
            </a:r>
          </a:p>
          <a:p>
            <a:pPr algn="just"/>
            <a:endParaRPr lang="en-US" altLang="zh-TW" sz="2800" dirty="0"/>
          </a:p>
          <a:p>
            <a:pPr algn="just"/>
            <a:r>
              <a:rPr lang="en-US" altLang="zh-TW" sz="2800" dirty="0">
                <a:effectLst/>
              </a:rPr>
              <a:t>EC-Council splits a pen test into three phases: pre-attack, attack, and post-attack. In the attack phase, the team will attempt to penetrate the network perimeter, acquire targets, execute attacks, and elevate privileges.</a:t>
            </a:r>
          </a:p>
          <a:p>
            <a:pPr algn="just"/>
            <a:endParaRPr lang="en-US" altLang="zh-TW" sz="2800" dirty="0"/>
          </a:p>
          <a:p>
            <a:pPr algn="just"/>
            <a:r>
              <a:rPr lang="en-US" altLang="zh-TW" sz="2800" dirty="0">
                <a:effectLst/>
              </a:rPr>
              <a:t> Getting past the perimeter might take into account things such as verifying ACLs by crafting packets as well as checking the use of any covert tunnels inside the organization. Attacks such as XSS, buffer overflows, and SQL injections will be used on web-facing applications and sites. </a:t>
            </a:r>
          </a:p>
          <a:p>
            <a:pPr algn="just"/>
            <a:endParaRPr lang="en-US" altLang="zh-TW" sz="2800" dirty="0"/>
          </a:p>
          <a:p>
            <a:pPr algn="just"/>
            <a:endParaRPr lang="en-US" altLang="zh-TW" sz="2800" dirty="0">
              <a:effectLst/>
            </a:endParaRPr>
          </a:p>
          <a:p>
            <a:pPr algn="just"/>
            <a:r>
              <a:rPr lang="en-US" altLang="zh-TW" sz="2800" dirty="0">
                <a:effectLst/>
              </a:rPr>
              <a:t>After specific targets are acquired, password cracking, privilege escalation, and a host of other attacks will be carried out.</a:t>
            </a:r>
            <a:endParaRPr lang="zh-TW" altLang="en-US" sz="2800" dirty="0"/>
          </a:p>
        </p:txBody>
      </p:sp>
    </p:spTree>
    <p:extLst>
      <p:ext uri="{BB962C8B-B14F-4D97-AF65-F5344CB8AC3E}">
        <p14:creationId xmlns:p14="http://schemas.microsoft.com/office/powerpoint/2010/main" val="3140300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5693866"/>
          </a:xfrm>
          <a:prstGeom prst="rect">
            <a:avLst/>
          </a:prstGeom>
        </p:spPr>
        <p:txBody>
          <a:bodyPr wrap="square">
            <a:spAutoFit/>
          </a:bodyPr>
          <a:lstStyle/>
          <a:p>
            <a:pPr algn="just"/>
            <a:r>
              <a:rPr lang="en-US" altLang="zh-TW" sz="2800" dirty="0">
                <a:effectLst/>
              </a:rPr>
              <a:t>An organization participates in a real-world exercise designed to test all facets of its security systems. An independent group is hired to assist the organization’s security groups, assisting in the defense of assets against the attacks from the attacking group. </a:t>
            </a:r>
          </a:p>
          <a:p>
            <a:pPr algn="just"/>
            <a:endParaRPr lang="en-US" altLang="zh-TW" sz="2800" dirty="0"/>
          </a:p>
          <a:p>
            <a:pPr algn="just"/>
            <a:r>
              <a:rPr lang="en-US" altLang="zh-TW" sz="2800" dirty="0">
                <a:effectLst/>
              </a:rPr>
              <a:t>Which of the following statements is true?</a:t>
            </a:r>
          </a:p>
          <a:p>
            <a:pPr algn="just"/>
            <a:endParaRPr lang="en-US" altLang="zh-TW" sz="2800" b="1" dirty="0">
              <a:effectLst/>
            </a:endParaRPr>
          </a:p>
          <a:p>
            <a:pPr algn="just"/>
            <a:r>
              <a:rPr lang="en-US" altLang="zh-TW" sz="2800" b="1" dirty="0">
                <a:effectLst/>
              </a:rPr>
              <a:t>A.</a:t>
            </a:r>
            <a:r>
              <a:rPr lang="en-US" altLang="zh-TW" sz="2800" dirty="0">
                <a:effectLst/>
              </a:rPr>
              <a:t>   The group assisting in the defense of the systems is referred to as a blue team.</a:t>
            </a:r>
          </a:p>
          <a:p>
            <a:pPr algn="just"/>
            <a:r>
              <a:rPr lang="en-US" altLang="zh-TW" sz="2800" b="1" dirty="0">
                <a:effectLst/>
              </a:rPr>
              <a:t>B.</a:t>
            </a:r>
            <a:r>
              <a:rPr lang="en-US" altLang="zh-TW" sz="2800" dirty="0">
                <a:effectLst/>
              </a:rPr>
              <a:t>   The group assisting in the defense of the systems is referred to as a red team.</a:t>
            </a:r>
          </a:p>
          <a:p>
            <a:pPr algn="just"/>
            <a:r>
              <a:rPr lang="en-US" altLang="zh-TW" sz="2800" b="1" dirty="0">
                <a:effectLst/>
              </a:rPr>
              <a:t>C.</a:t>
            </a:r>
            <a:r>
              <a:rPr lang="en-US" altLang="zh-TW" sz="2800" dirty="0">
                <a:effectLst/>
              </a:rPr>
              <a:t>   The group assisting in the defense of the systems is known as a white-hat group.</a:t>
            </a:r>
          </a:p>
          <a:p>
            <a:pPr algn="just"/>
            <a:r>
              <a:rPr lang="en-US" altLang="zh-TW" sz="2800" b="1" dirty="0">
                <a:effectLst/>
              </a:rPr>
              <a:t>D.</a:t>
            </a:r>
            <a:r>
              <a:rPr lang="en-US" altLang="zh-TW" sz="2800" dirty="0">
                <a:effectLst/>
              </a:rPr>
              <a:t>   The team attacking the systems must provide all details of any planned attack </a:t>
            </a:r>
          </a:p>
          <a:p>
            <a:pPr marL="576000" algn="just"/>
            <a:r>
              <a:rPr lang="en-US" altLang="zh-TW" sz="2800" dirty="0">
                <a:effectLst/>
              </a:rPr>
              <a:t>with the defense group before launching to ensure security measures are</a:t>
            </a:r>
            <a:r>
              <a:rPr lang="zh-TW" altLang="en-US" sz="2800" dirty="0">
                <a:effectLst/>
              </a:rPr>
              <a:t> </a:t>
            </a:r>
            <a:r>
              <a:rPr lang="en-US" altLang="zh-TW" sz="2800" dirty="0">
                <a:effectLst/>
              </a:rPr>
              <a:t>tested appropriately.</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Tree>
    <p:extLst>
      <p:ext uri="{BB962C8B-B14F-4D97-AF65-F5344CB8AC3E}">
        <p14:creationId xmlns:p14="http://schemas.microsoft.com/office/powerpoint/2010/main" val="251678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016758"/>
          </a:xfrm>
          <a:prstGeom prst="rect">
            <a:avLst/>
          </a:prstGeom>
        </p:spPr>
        <p:txBody>
          <a:bodyPr wrap="square">
            <a:spAutoFit/>
          </a:bodyPr>
          <a:lstStyle/>
          <a:p>
            <a:pPr algn="just"/>
            <a:r>
              <a:rPr lang="en-US" altLang="zh-TW" sz="3200" dirty="0">
                <a:effectLst/>
              </a:rPr>
              <a:t>Incident response (IR) is an important part of organizational security. </a:t>
            </a:r>
          </a:p>
          <a:p>
            <a:pPr algn="just"/>
            <a:endParaRPr lang="en-US" altLang="zh-TW" sz="3200" dirty="0"/>
          </a:p>
          <a:p>
            <a:pPr algn="just"/>
            <a:r>
              <a:rPr lang="en-US" altLang="zh-TW" sz="3200" dirty="0">
                <a:effectLst/>
              </a:rPr>
              <a:t>In what step of the incident-handling process would IR team members disable or delete user accounts and change firewall rules?</a:t>
            </a:r>
          </a:p>
          <a:p>
            <a:pPr algn="just"/>
            <a:endParaRPr lang="en-US" altLang="zh-TW" sz="3200" b="1" dirty="0">
              <a:effectLst/>
            </a:endParaRPr>
          </a:p>
          <a:p>
            <a:pPr algn="just"/>
            <a:endParaRPr lang="en-US" altLang="zh-TW" sz="3200" b="1" dirty="0"/>
          </a:p>
          <a:p>
            <a:pPr algn="just"/>
            <a:r>
              <a:rPr lang="en-US" altLang="zh-TW" sz="3200" b="1" dirty="0">
                <a:effectLst/>
              </a:rPr>
              <a:t>A.</a:t>
            </a:r>
            <a:r>
              <a:rPr lang="en-US" altLang="zh-TW" sz="3200" dirty="0">
                <a:effectLst/>
              </a:rPr>
              <a:t>   Detection and analysis</a:t>
            </a:r>
          </a:p>
          <a:p>
            <a:pPr algn="just"/>
            <a:r>
              <a:rPr lang="en-US" altLang="zh-TW" sz="3200" b="1" dirty="0">
                <a:effectLst/>
              </a:rPr>
              <a:t>B.</a:t>
            </a:r>
            <a:r>
              <a:rPr lang="en-US" altLang="zh-TW" sz="3200" dirty="0">
                <a:effectLst/>
              </a:rPr>
              <a:t>   Classification and prioritization</a:t>
            </a:r>
          </a:p>
          <a:p>
            <a:pPr algn="just"/>
            <a:r>
              <a:rPr lang="en-US" altLang="zh-TW" sz="3200" b="1" dirty="0">
                <a:solidFill>
                  <a:srgbClr val="FF0000"/>
                </a:solidFill>
                <a:effectLst/>
              </a:rPr>
              <a:t>C.</a:t>
            </a:r>
            <a:r>
              <a:rPr lang="en-US" altLang="zh-TW" sz="3200" dirty="0">
                <a:solidFill>
                  <a:srgbClr val="FF0000"/>
                </a:solidFill>
                <a:effectLst/>
              </a:rPr>
              <a:t>   Containment</a:t>
            </a:r>
          </a:p>
          <a:p>
            <a:pPr algn="just"/>
            <a:r>
              <a:rPr lang="en-US" altLang="zh-TW" sz="3200" b="1" dirty="0">
                <a:effectLst/>
              </a:rPr>
              <a:t>D.</a:t>
            </a:r>
            <a:r>
              <a:rPr lang="en-US" altLang="zh-TW" sz="3200" dirty="0">
                <a:effectLst/>
              </a:rPr>
              <a:t>   Forensic investigation</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a:t>
            </a:r>
            <a:endParaRPr lang="zh-TW" altLang="en-US" sz="3200" dirty="0"/>
          </a:p>
        </p:txBody>
      </p:sp>
    </p:spTree>
    <p:extLst>
      <p:ext uri="{BB962C8B-B14F-4D97-AF65-F5344CB8AC3E}">
        <p14:creationId xmlns:p14="http://schemas.microsoft.com/office/powerpoint/2010/main" val="3225295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5693866"/>
          </a:xfrm>
          <a:prstGeom prst="rect">
            <a:avLst/>
          </a:prstGeom>
        </p:spPr>
        <p:txBody>
          <a:bodyPr wrap="square">
            <a:spAutoFit/>
          </a:bodyPr>
          <a:lstStyle/>
          <a:p>
            <a:pPr algn="just"/>
            <a:r>
              <a:rPr lang="en-US" altLang="zh-TW" sz="2800" dirty="0">
                <a:effectLst/>
              </a:rPr>
              <a:t>An organization participates in a real-world exercise designed to test all facets of its security systems. An independent group is hired to assist the organization’s security groups, assisting in the defense of assets against the attacks from the attacking group. </a:t>
            </a:r>
          </a:p>
          <a:p>
            <a:pPr algn="just"/>
            <a:endParaRPr lang="en-US" altLang="zh-TW" sz="2800" dirty="0"/>
          </a:p>
          <a:p>
            <a:pPr algn="just"/>
            <a:r>
              <a:rPr lang="en-US" altLang="zh-TW" sz="2800" dirty="0">
                <a:effectLst/>
              </a:rPr>
              <a:t>Which of the following statements is true?</a:t>
            </a:r>
          </a:p>
          <a:p>
            <a:pPr algn="just"/>
            <a:endParaRPr lang="en-US" altLang="zh-TW" sz="2800" b="1" dirty="0">
              <a:effectLst/>
            </a:endParaRPr>
          </a:p>
          <a:p>
            <a:pPr algn="just"/>
            <a:r>
              <a:rPr lang="en-US" altLang="zh-TW" sz="2800" b="1" dirty="0">
                <a:solidFill>
                  <a:srgbClr val="FF0000"/>
                </a:solidFill>
                <a:effectLst/>
              </a:rPr>
              <a:t>A.</a:t>
            </a:r>
            <a:r>
              <a:rPr lang="en-US" altLang="zh-TW" sz="2800" dirty="0">
                <a:solidFill>
                  <a:srgbClr val="FF0000"/>
                </a:solidFill>
                <a:effectLst/>
              </a:rPr>
              <a:t>   The group assisting in the defense of the systems is referred to as a blue team.</a:t>
            </a:r>
          </a:p>
          <a:p>
            <a:pPr algn="just"/>
            <a:r>
              <a:rPr lang="en-US" altLang="zh-TW" sz="2800" b="1" dirty="0">
                <a:effectLst/>
              </a:rPr>
              <a:t>B.</a:t>
            </a:r>
            <a:r>
              <a:rPr lang="en-US" altLang="zh-TW" sz="2800" dirty="0">
                <a:effectLst/>
              </a:rPr>
              <a:t>   The group assisting in the defense of the systems is referred to as a red team.</a:t>
            </a:r>
          </a:p>
          <a:p>
            <a:pPr algn="just"/>
            <a:r>
              <a:rPr lang="en-US" altLang="zh-TW" sz="2800" b="1" dirty="0">
                <a:effectLst/>
              </a:rPr>
              <a:t>C.</a:t>
            </a:r>
            <a:r>
              <a:rPr lang="en-US" altLang="zh-TW" sz="2800" dirty="0">
                <a:effectLst/>
              </a:rPr>
              <a:t>   The group assisting in the defense of the systems is known as a white-hat group.</a:t>
            </a:r>
          </a:p>
          <a:p>
            <a:pPr algn="just"/>
            <a:r>
              <a:rPr lang="en-US" altLang="zh-TW" sz="2800" b="1" dirty="0">
                <a:effectLst/>
              </a:rPr>
              <a:t>D.</a:t>
            </a:r>
            <a:r>
              <a:rPr lang="en-US" altLang="zh-TW" sz="2800" dirty="0">
                <a:effectLst/>
              </a:rPr>
              <a:t>   The team attacking the systems must provide all details of any planned attack </a:t>
            </a:r>
          </a:p>
          <a:p>
            <a:pPr marL="576000" algn="just"/>
            <a:r>
              <a:rPr lang="en-US" altLang="zh-TW" sz="2800" dirty="0">
                <a:effectLst/>
              </a:rPr>
              <a:t>with the defense group before launching to ensure security measures are</a:t>
            </a:r>
            <a:r>
              <a:rPr lang="zh-TW" altLang="en-US" sz="2800" dirty="0">
                <a:effectLst/>
              </a:rPr>
              <a:t> </a:t>
            </a:r>
            <a:r>
              <a:rPr lang="en-US" altLang="zh-TW" sz="2800" dirty="0">
                <a:effectLst/>
              </a:rPr>
              <a:t>tested appropriately.</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Tree>
    <p:extLst>
      <p:ext uri="{BB962C8B-B14F-4D97-AF65-F5344CB8AC3E}">
        <p14:creationId xmlns:p14="http://schemas.microsoft.com/office/powerpoint/2010/main" val="3728273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BA34F7-BF95-45DF-A3DC-71F27B404E38}"/>
              </a:ext>
            </a:extLst>
          </p:cNvPr>
          <p:cNvSpPr/>
          <p:nvPr/>
        </p:nvSpPr>
        <p:spPr>
          <a:xfrm>
            <a:off x="0" y="197346"/>
            <a:ext cx="12192000" cy="6555641"/>
          </a:xfrm>
          <a:prstGeom prst="rect">
            <a:avLst/>
          </a:prstGeom>
        </p:spPr>
        <p:txBody>
          <a:bodyPr wrap="square">
            <a:spAutoFit/>
          </a:bodyPr>
          <a:lstStyle/>
          <a:p>
            <a:pPr algn="just">
              <a:spcBef>
                <a:spcPts val="0"/>
              </a:spcBef>
              <a:spcAft>
                <a:spcPts val="0"/>
              </a:spcAft>
            </a:pPr>
            <a:r>
              <a:rPr lang="en-US" altLang="zh-TW" sz="2800" b="1" dirty="0">
                <a:effectLst/>
              </a:rPr>
              <a:t>A.</a:t>
            </a:r>
            <a:r>
              <a:rPr lang="en-US" altLang="zh-TW" sz="2800" dirty="0">
                <a:effectLst/>
              </a:rPr>
              <a:t>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Many organizations run full “war game” scenarios, which include defense and attack groups, to test security measures. Generally speaking, the group doing the attacking is known as a red team, while the group assisting with the defense is known as a blue team.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The red team is the offense-minded group, simulating the bad guys in the world, actively attacking and exploiting everything they can find in the environment. In a traditional war game scenario, the red team is attacking “black-box” style, given little to no information to start things off. A blue team, on the other hand, is defensive in nature.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The members of the blue team are not out attacking things; rather, they’re focused on shoring up defenses and making things safe. </a:t>
            </a:r>
          </a:p>
        </p:txBody>
      </p:sp>
    </p:spTree>
    <p:extLst>
      <p:ext uri="{BB962C8B-B14F-4D97-AF65-F5344CB8AC3E}">
        <p14:creationId xmlns:p14="http://schemas.microsoft.com/office/powerpoint/2010/main" val="3025511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BA7D2C-A618-4C05-A5D8-CA3735FC2988}"/>
              </a:ext>
            </a:extLst>
          </p:cNvPr>
          <p:cNvSpPr/>
          <p:nvPr/>
        </p:nvSpPr>
        <p:spPr>
          <a:xfrm>
            <a:off x="0" y="1"/>
            <a:ext cx="12192000" cy="6494085"/>
          </a:xfrm>
          <a:prstGeom prst="rect">
            <a:avLst/>
          </a:prstGeom>
        </p:spPr>
        <p:txBody>
          <a:bodyPr wrap="square">
            <a:spAutoFit/>
          </a:bodyPr>
          <a:lstStyle/>
          <a:p>
            <a:pPr algn="just">
              <a:spcBef>
                <a:spcPts val="0"/>
              </a:spcBef>
              <a:spcAft>
                <a:spcPts val="0"/>
              </a:spcAft>
            </a:pPr>
            <a:r>
              <a:rPr lang="en-US" altLang="zh-TW" sz="3200" dirty="0">
                <a:effectLst/>
              </a:rPr>
              <a:t>Unlike red teams, blue teams are responsible for defense against the bad guys, so they usually operate with full knowledge of the internal environment.</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Blue teams are almost always independent in terms of the target, but their goal is to assist the defenders and to do so with whatever information is available.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The difference between blue and red in this scenario is in the cooperative versus adversarial nature: red is there to be the bad guys, do what they would do, look for the impacts they would want to have, and to test the organization’s defense/response, whereas blue is there to help.</a:t>
            </a:r>
          </a:p>
        </p:txBody>
      </p:sp>
    </p:spTree>
    <p:extLst>
      <p:ext uri="{BB962C8B-B14F-4D97-AF65-F5344CB8AC3E}">
        <p14:creationId xmlns:p14="http://schemas.microsoft.com/office/powerpoint/2010/main" val="2644086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3539430"/>
          </a:xfrm>
          <a:prstGeom prst="rect">
            <a:avLst/>
          </a:prstGeom>
        </p:spPr>
        <p:txBody>
          <a:bodyPr wrap="square">
            <a:spAutoFit/>
          </a:bodyPr>
          <a:lstStyle/>
          <a:p>
            <a:r>
              <a:rPr lang="en-US" altLang="zh-TW" sz="2800" dirty="0">
                <a:effectLst/>
              </a:rPr>
              <a:t>Which of the following best describes the difference between a professional pen test team member and a hacker?</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Ethical hackers are paid for their time.</a:t>
            </a:r>
          </a:p>
          <a:p>
            <a:r>
              <a:rPr lang="en-US" altLang="zh-TW" sz="2800" b="1" dirty="0">
                <a:effectLst/>
              </a:rPr>
              <a:t>B.</a:t>
            </a:r>
            <a:r>
              <a:rPr lang="en-US" altLang="zh-TW" sz="2800" dirty="0">
                <a:effectLst/>
              </a:rPr>
              <a:t>   Ethical hackers never exploit vulnerabilities; they only point out their existence.</a:t>
            </a:r>
          </a:p>
          <a:p>
            <a:r>
              <a:rPr lang="en-US" altLang="zh-TW" sz="2800" b="1" dirty="0">
                <a:effectLst/>
              </a:rPr>
              <a:t>C.</a:t>
            </a:r>
            <a:r>
              <a:rPr lang="en-US" altLang="zh-TW" sz="2800" dirty="0">
                <a:effectLst/>
              </a:rPr>
              <a:t>   Ethical hackers do not use the same tools and actions as hackers.</a:t>
            </a:r>
          </a:p>
          <a:p>
            <a:r>
              <a:rPr lang="en-US" altLang="zh-TW" sz="2800" b="1" dirty="0">
                <a:effectLst/>
              </a:rPr>
              <a:t>D.</a:t>
            </a:r>
            <a:r>
              <a:rPr lang="en-US" altLang="zh-TW" sz="2800" dirty="0">
                <a:effectLst/>
              </a:rPr>
              <a:t>   Ethical hackers hold a predefined scope and agreement from the system owner.</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Tree>
    <p:extLst>
      <p:ext uri="{BB962C8B-B14F-4D97-AF65-F5344CB8AC3E}">
        <p14:creationId xmlns:p14="http://schemas.microsoft.com/office/powerpoint/2010/main" val="330369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3539430"/>
          </a:xfrm>
          <a:prstGeom prst="rect">
            <a:avLst/>
          </a:prstGeom>
        </p:spPr>
        <p:txBody>
          <a:bodyPr wrap="square">
            <a:spAutoFit/>
          </a:bodyPr>
          <a:lstStyle/>
          <a:p>
            <a:r>
              <a:rPr lang="en-US" altLang="zh-TW" sz="2800" dirty="0">
                <a:effectLst/>
              </a:rPr>
              <a:t>Which of the following best describes the difference between a professional pen test team member and a hacker?</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Ethical hackers are paid for their time.</a:t>
            </a:r>
          </a:p>
          <a:p>
            <a:r>
              <a:rPr lang="en-US" altLang="zh-TW" sz="2800" b="1" dirty="0">
                <a:effectLst/>
              </a:rPr>
              <a:t>B.</a:t>
            </a:r>
            <a:r>
              <a:rPr lang="en-US" altLang="zh-TW" sz="2800" dirty="0">
                <a:effectLst/>
              </a:rPr>
              <a:t>   Ethical hackers never exploit vulnerabilities; they only point out their existence.</a:t>
            </a:r>
          </a:p>
          <a:p>
            <a:r>
              <a:rPr lang="en-US" altLang="zh-TW" sz="2800" b="1" dirty="0">
                <a:effectLst/>
              </a:rPr>
              <a:t>C.</a:t>
            </a:r>
            <a:r>
              <a:rPr lang="en-US" altLang="zh-TW" sz="2800" dirty="0">
                <a:effectLst/>
              </a:rPr>
              <a:t>   Ethical hackers do not use the same tools and actions as hackers.</a:t>
            </a:r>
          </a:p>
          <a:p>
            <a:r>
              <a:rPr lang="en-US" altLang="zh-TW" sz="2800" b="1" dirty="0">
                <a:solidFill>
                  <a:srgbClr val="FF0000"/>
                </a:solidFill>
                <a:effectLst/>
              </a:rPr>
              <a:t>D.</a:t>
            </a:r>
            <a:r>
              <a:rPr lang="en-US" altLang="zh-TW" sz="2800" dirty="0">
                <a:solidFill>
                  <a:srgbClr val="FF0000"/>
                </a:solidFill>
                <a:effectLst/>
              </a:rPr>
              <a:t>   Ethical hackers hold a predefined scope and agreement from the system owner.</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Tree>
    <p:extLst>
      <p:ext uri="{BB962C8B-B14F-4D97-AF65-F5344CB8AC3E}">
        <p14:creationId xmlns:p14="http://schemas.microsoft.com/office/powerpoint/2010/main" val="305641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7AD005-D9FC-4FDA-BA19-1A657FF6356F}"/>
              </a:ext>
            </a:extLst>
          </p:cNvPr>
          <p:cNvSpPr/>
          <p:nvPr/>
        </p:nvSpPr>
        <p:spPr>
          <a:xfrm>
            <a:off x="0" y="0"/>
            <a:ext cx="12192000" cy="5509200"/>
          </a:xfrm>
          <a:prstGeom prst="rect">
            <a:avLst/>
          </a:prstGeom>
        </p:spPr>
        <p:txBody>
          <a:bodyPr wrap="square">
            <a:spAutoFit/>
          </a:bodyPr>
          <a:lstStyle/>
          <a:p>
            <a:r>
              <a:rPr lang="en-US" altLang="zh-TW" sz="3200" b="1" dirty="0">
                <a:effectLst/>
              </a:rPr>
              <a:t>D.</a:t>
            </a:r>
            <a:r>
              <a:rPr lang="en-US" altLang="zh-TW" sz="3200" dirty="0">
                <a:effectLst/>
              </a:rPr>
              <a:t> </a:t>
            </a:r>
          </a:p>
          <a:p>
            <a:endParaRPr lang="en-US" altLang="zh-TW" sz="3200" dirty="0"/>
          </a:p>
          <a:p>
            <a:endParaRPr lang="en-US" altLang="zh-TW" sz="3200" dirty="0">
              <a:effectLst/>
            </a:endParaRPr>
          </a:p>
          <a:p>
            <a:endParaRPr lang="en-US" altLang="zh-TW" sz="3200" dirty="0"/>
          </a:p>
          <a:p>
            <a:r>
              <a:rPr lang="en-US" altLang="zh-TW" sz="3200" dirty="0">
                <a:effectLst/>
              </a:rPr>
              <a:t>This one is a blast from the book’s past and will pop up a couple of times on your exam. </a:t>
            </a:r>
          </a:p>
          <a:p>
            <a:endParaRPr lang="en-US" altLang="zh-TW" sz="3200" dirty="0"/>
          </a:p>
          <a:p>
            <a:r>
              <a:rPr lang="en-US" altLang="zh-TW" sz="3200" dirty="0">
                <a:effectLst/>
              </a:rPr>
              <a:t>The only true difference between a professional pen test team member (an ethical hacker) and the hackers of the world is the existence of the formally approved, agreed-upon scope and contract before any attacks begin.</a:t>
            </a:r>
            <a:endParaRPr lang="zh-TW" altLang="en-US" sz="3200" dirty="0"/>
          </a:p>
        </p:txBody>
      </p:sp>
    </p:spTree>
    <p:extLst>
      <p:ext uri="{BB962C8B-B14F-4D97-AF65-F5344CB8AC3E}">
        <p14:creationId xmlns:p14="http://schemas.microsoft.com/office/powerpoint/2010/main" val="2468115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5262979"/>
          </a:xfrm>
          <a:prstGeom prst="rect">
            <a:avLst/>
          </a:prstGeom>
        </p:spPr>
        <p:txBody>
          <a:bodyPr wrap="square">
            <a:spAutoFit/>
          </a:bodyPr>
          <a:lstStyle/>
          <a:p>
            <a:pPr algn="just"/>
            <a:r>
              <a:rPr lang="en-US" altLang="zh-TW" sz="2800" dirty="0">
                <a:effectLst/>
              </a:rPr>
              <a:t>Sally is part of a penetration test team and is starting a test. The client has provided a network drop on one of their subnets for Sally to launch her attacks from. However, they did not provide any authentication information, network diagrams, or other notable data concerning the systems. </a:t>
            </a:r>
          </a:p>
          <a:p>
            <a:pPr algn="just"/>
            <a:endParaRPr lang="en-US" altLang="zh-TW" sz="2800" dirty="0"/>
          </a:p>
          <a:p>
            <a:pPr algn="just"/>
            <a:r>
              <a:rPr lang="en-US" altLang="zh-TW" sz="2800" dirty="0">
                <a:effectLst/>
              </a:rPr>
              <a:t>Which type of test is Sally performing?</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External, white box</a:t>
            </a:r>
          </a:p>
          <a:p>
            <a:pPr algn="just"/>
            <a:r>
              <a:rPr lang="en-US" altLang="zh-TW" sz="2800" b="1" dirty="0">
                <a:effectLst/>
              </a:rPr>
              <a:t>B.</a:t>
            </a:r>
            <a:r>
              <a:rPr lang="en-US" altLang="zh-TW" sz="2800" dirty="0">
                <a:effectLst/>
              </a:rPr>
              <a:t>   External, black box</a:t>
            </a:r>
          </a:p>
          <a:p>
            <a:pPr algn="just"/>
            <a:r>
              <a:rPr lang="en-US" altLang="zh-TW" sz="2800" b="1" dirty="0">
                <a:effectLst/>
              </a:rPr>
              <a:t>C.</a:t>
            </a:r>
            <a:r>
              <a:rPr lang="en-US" altLang="zh-TW" sz="2800" dirty="0">
                <a:effectLst/>
              </a:rPr>
              <a:t>   Internal, white box</a:t>
            </a:r>
          </a:p>
          <a:p>
            <a:pPr algn="just"/>
            <a:r>
              <a:rPr lang="en-US" altLang="zh-TW" sz="2800" b="1" dirty="0">
                <a:effectLst/>
              </a:rPr>
              <a:t>D.</a:t>
            </a:r>
            <a:r>
              <a:rPr lang="en-US" altLang="zh-TW" sz="2800" dirty="0">
                <a:effectLst/>
              </a:rPr>
              <a:t>   Internal, black box</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Tree>
    <p:extLst>
      <p:ext uri="{BB962C8B-B14F-4D97-AF65-F5344CB8AC3E}">
        <p14:creationId xmlns:p14="http://schemas.microsoft.com/office/powerpoint/2010/main" val="2569912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5262979"/>
          </a:xfrm>
          <a:prstGeom prst="rect">
            <a:avLst/>
          </a:prstGeom>
        </p:spPr>
        <p:txBody>
          <a:bodyPr wrap="square">
            <a:spAutoFit/>
          </a:bodyPr>
          <a:lstStyle/>
          <a:p>
            <a:pPr algn="just"/>
            <a:r>
              <a:rPr lang="en-US" altLang="zh-TW" sz="2800" dirty="0">
                <a:effectLst/>
              </a:rPr>
              <a:t>Sally is part of a penetration test team and is starting a test. The client has provided a network drop on one of their subnets for Sally to launch her attacks from. However, they did not provide any authentication information, network diagrams, or other notable data concerning the systems. </a:t>
            </a:r>
          </a:p>
          <a:p>
            <a:pPr algn="just"/>
            <a:endParaRPr lang="en-US" altLang="zh-TW" sz="2800" dirty="0"/>
          </a:p>
          <a:p>
            <a:pPr algn="just"/>
            <a:r>
              <a:rPr lang="en-US" altLang="zh-TW" sz="2800" dirty="0">
                <a:effectLst/>
              </a:rPr>
              <a:t>Which type of test is Sally performing?</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External, white box</a:t>
            </a:r>
          </a:p>
          <a:p>
            <a:pPr algn="just"/>
            <a:r>
              <a:rPr lang="en-US" altLang="zh-TW" sz="2800" b="1" dirty="0">
                <a:effectLst/>
              </a:rPr>
              <a:t>B.</a:t>
            </a:r>
            <a:r>
              <a:rPr lang="en-US" altLang="zh-TW" sz="2800" dirty="0">
                <a:effectLst/>
              </a:rPr>
              <a:t>   External, black box</a:t>
            </a:r>
          </a:p>
          <a:p>
            <a:pPr algn="just"/>
            <a:r>
              <a:rPr lang="en-US" altLang="zh-TW" sz="2800" b="1" dirty="0">
                <a:effectLst/>
              </a:rPr>
              <a:t>C.</a:t>
            </a:r>
            <a:r>
              <a:rPr lang="en-US" altLang="zh-TW" sz="2800" dirty="0">
                <a:effectLst/>
              </a:rPr>
              <a:t>   Internal, white box</a:t>
            </a:r>
          </a:p>
          <a:p>
            <a:pPr algn="just"/>
            <a:r>
              <a:rPr lang="en-US" altLang="zh-TW" sz="2800" b="1" dirty="0">
                <a:solidFill>
                  <a:srgbClr val="FF0000"/>
                </a:solidFill>
                <a:effectLst/>
              </a:rPr>
              <a:t>D.</a:t>
            </a:r>
            <a:r>
              <a:rPr lang="en-US" altLang="zh-TW" sz="2800" dirty="0">
                <a:solidFill>
                  <a:srgbClr val="FF0000"/>
                </a:solidFill>
                <a:effectLst/>
              </a:rPr>
              <a:t>   Internal, black box</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Tree>
    <p:extLst>
      <p:ext uri="{BB962C8B-B14F-4D97-AF65-F5344CB8AC3E}">
        <p14:creationId xmlns:p14="http://schemas.microsoft.com/office/powerpoint/2010/main" val="413817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F4ECF3-74C8-431F-8214-18EAB52CBB58}"/>
              </a:ext>
            </a:extLst>
          </p:cNvPr>
          <p:cNvSpPr/>
          <p:nvPr/>
        </p:nvSpPr>
        <p:spPr>
          <a:xfrm>
            <a:off x="0" y="0"/>
            <a:ext cx="12192000" cy="5632311"/>
          </a:xfrm>
          <a:prstGeom prst="rect">
            <a:avLst/>
          </a:prstGeom>
        </p:spPr>
        <p:txBody>
          <a:bodyPr wrap="square">
            <a:spAutoFit/>
          </a:bodyPr>
          <a:lstStyle/>
          <a:p>
            <a:pPr algn="just"/>
            <a:r>
              <a:rPr lang="en-US" altLang="zh-TW" sz="3600" b="1" dirty="0">
                <a:effectLst/>
              </a:rPr>
              <a:t>D.</a:t>
            </a:r>
            <a:r>
              <a:rPr lang="en-US" altLang="zh-TW" sz="3600" dirty="0">
                <a:effectLst/>
              </a:rPr>
              <a:t> </a:t>
            </a:r>
          </a:p>
          <a:p>
            <a:pPr algn="just"/>
            <a:endParaRPr lang="en-US" altLang="zh-TW" sz="3600" dirty="0"/>
          </a:p>
          <a:p>
            <a:pPr algn="just"/>
            <a:r>
              <a:rPr lang="en-US" altLang="zh-TW" sz="3600" dirty="0">
                <a:effectLst/>
              </a:rPr>
              <a:t>Sally was provided a network drop inside the organization’s network, so we know it’s an internal test. </a:t>
            </a:r>
          </a:p>
          <a:p>
            <a:pPr algn="just"/>
            <a:endParaRPr lang="en-US" altLang="zh-TW" sz="3600" dirty="0"/>
          </a:p>
          <a:p>
            <a:pPr algn="just"/>
            <a:endParaRPr lang="en-US" altLang="zh-TW" sz="3600" dirty="0">
              <a:effectLst/>
            </a:endParaRPr>
          </a:p>
          <a:p>
            <a:pPr algn="just"/>
            <a:r>
              <a:rPr lang="en-US" altLang="zh-TW" sz="3600" dirty="0">
                <a:effectLst/>
              </a:rPr>
              <a:t>Additionally, no information of any sort was provided—from what we can gather, she knows nothing of the inner workings, logins, network design, and so on. Therefore, this is a black-box test—an internal black-box test.</a:t>
            </a:r>
            <a:endParaRPr lang="zh-TW" altLang="en-US" sz="3600" dirty="0"/>
          </a:p>
        </p:txBody>
      </p:sp>
    </p:spTree>
    <p:extLst>
      <p:ext uri="{BB962C8B-B14F-4D97-AF65-F5344CB8AC3E}">
        <p14:creationId xmlns:p14="http://schemas.microsoft.com/office/powerpoint/2010/main" val="3544333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5262979"/>
          </a:xfrm>
          <a:prstGeom prst="rect">
            <a:avLst/>
          </a:prstGeom>
        </p:spPr>
        <p:txBody>
          <a:bodyPr wrap="square">
            <a:spAutoFit/>
          </a:bodyPr>
          <a:lstStyle/>
          <a:p>
            <a:r>
              <a:rPr lang="en-US" altLang="zh-TW" sz="2800" dirty="0">
                <a:effectLst/>
              </a:rPr>
              <a:t>Your pen test team is discussing services with a potential client. The client indicates they do not see the value in penetration testing. </a:t>
            </a:r>
          </a:p>
          <a:p>
            <a:endParaRPr lang="en-US" altLang="zh-TW" sz="2800" dirty="0"/>
          </a:p>
          <a:p>
            <a:r>
              <a:rPr lang="en-US" altLang="zh-TW" sz="2800" dirty="0">
                <a:effectLst/>
              </a:rPr>
              <a:t>Which of the following is the correct response from your team?</a:t>
            </a:r>
          </a:p>
          <a:p>
            <a:endParaRPr lang="en-US" altLang="zh-TW" sz="2800" b="1" dirty="0">
              <a:effectLst/>
            </a:endParaRPr>
          </a:p>
          <a:p>
            <a:r>
              <a:rPr lang="en-US" altLang="zh-TW" sz="2800" b="1" dirty="0">
                <a:effectLst/>
              </a:rPr>
              <a:t>A.</a:t>
            </a:r>
            <a:r>
              <a:rPr lang="en-US" altLang="zh-TW" sz="2800" dirty="0">
                <a:effectLst/>
              </a:rPr>
              <a:t>   Run a few tests and display the results to the client to prove the value of </a:t>
            </a:r>
          </a:p>
          <a:p>
            <a:pPr marL="576000"/>
            <a:r>
              <a:rPr lang="en-US" altLang="zh-TW" sz="2800" dirty="0">
                <a:effectLst/>
              </a:rPr>
              <a:t>penetration testing.</a:t>
            </a:r>
          </a:p>
          <a:p>
            <a:r>
              <a:rPr lang="en-US" altLang="zh-TW" sz="2800" b="1" dirty="0">
                <a:effectLst/>
              </a:rPr>
              <a:t>B.</a:t>
            </a:r>
            <a:r>
              <a:rPr lang="en-US" altLang="zh-TW" sz="2800" dirty="0">
                <a:effectLst/>
              </a:rPr>
              <a:t>   Provide detailed results from other customers you’ve tested, displaying the </a:t>
            </a:r>
          </a:p>
          <a:p>
            <a:pPr marL="576000"/>
            <a:r>
              <a:rPr lang="en-US" altLang="zh-TW" sz="2800" dirty="0">
                <a:effectLst/>
              </a:rPr>
              <a:t>value of planned testing and security deficiency discovery.</a:t>
            </a:r>
          </a:p>
          <a:p>
            <a:r>
              <a:rPr lang="en-US" altLang="zh-TW" sz="2800" b="1" dirty="0">
                <a:effectLst/>
              </a:rPr>
              <a:t>C.</a:t>
            </a:r>
            <a:r>
              <a:rPr lang="en-US" altLang="zh-TW" sz="2800" dirty="0">
                <a:effectLst/>
              </a:rPr>
              <a:t>   Provide information and statistics regarding pen testing and security </a:t>
            </a:r>
          </a:p>
          <a:p>
            <a:pPr marL="576000"/>
            <a:r>
              <a:rPr lang="en-US" altLang="zh-TW" sz="2800" dirty="0">
                <a:effectLst/>
              </a:rPr>
              <a:t>vulnerabilities from reliable sources.</a:t>
            </a:r>
          </a:p>
          <a:p>
            <a:r>
              <a:rPr lang="en-US" altLang="zh-TW" sz="2800" b="1" dirty="0">
                <a:effectLst/>
              </a:rPr>
              <a:t>D.</a:t>
            </a:r>
            <a:r>
              <a:rPr lang="en-US" altLang="zh-TW" sz="2800" dirty="0">
                <a:effectLst/>
              </a:rPr>
              <a:t>   Perform the penetration test anyway in case they change their mind.</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15</a:t>
            </a:r>
            <a:endParaRPr lang="zh-TW" altLang="en-US" sz="3200" dirty="0"/>
          </a:p>
        </p:txBody>
      </p:sp>
    </p:spTree>
    <p:extLst>
      <p:ext uri="{BB962C8B-B14F-4D97-AF65-F5344CB8AC3E}">
        <p14:creationId xmlns:p14="http://schemas.microsoft.com/office/powerpoint/2010/main" val="414725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88FA8F-C071-4E61-A055-9F27C7DA6A5B}"/>
              </a:ext>
            </a:extLst>
          </p:cNvPr>
          <p:cNvSpPr/>
          <p:nvPr/>
        </p:nvSpPr>
        <p:spPr>
          <a:xfrm>
            <a:off x="0" y="117693"/>
            <a:ext cx="12192000" cy="6740307"/>
          </a:xfrm>
          <a:prstGeom prst="rect">
            <a:avLst/>
          </a:prstGeom>
        </p:spPr>
        <p:txBody>
          <a:bodyPr wrap="square">
            <a:spAutoFit/>
          </a:bodyPr>
          <a:lstStyle/>
          <a:p>
            <a:pPr algn="just">
              <a:spcBef>
                <a:spcPts val="0"/>
              </a:spcBef>
              <a:spcAft>
                <a:spcPts val="0"/>
              </a:spcAft>
            </a:pPr>
            <a:r>
              <a:rPr lang="en-US" altLang="zh-TW" sz="2400" b="1" dirty="0">
                <a:effectLst/>
              </a:rPr>
              <a:t>C.</a:t>
            </a:r>
            <a:r>
              <a:rPr lang="en-US" altLang="zh-TW" sz="2400" dirty="0">
                <a:effectLst/>
              </a:rPr>
              <a:t> </a:t>
            </a:r>
          </a:p>
          <a:p>
            <a:pPr algn="just">
              <a:spcBef>
                <a:spcPts val="0"/>
              </a:spcBef>
              <a:spcAft>
                <a:spcPts val="0"/>
              </a:spcAft>
            </a:pPr>
            <a:r>
              <a:rPr lang="en-US" altLang="zh-TW" sz="2400" dirty="0">
                <a:effectLst/>
              </a:rPr>
              <a:t>In a refrain you’ve heard over and over again throughout this book, sometimes real life and EC-Council don’t see eye to eye. However, when it comes to IR, ECC kind of gets it right. Almost. </a:t>
            </a:r>
          </a:p>
          <a:p>
            <a:pPr algn="just">
              <a:spcBef>
                <a:spcPts val="0"/>
              </a:spcBef>
              <a:spcAft>
                <a:spcPts val="0"/>
              </a:spcAft>
            </a:pPr>
            <a:r>
              <a:rPr lang="en-US" altLang="zh-TW" sz="2400" dirty="0">
                <a:effectLst/>
              </a:rPr>
              <a:t>Lots of organizations define the incident-handling response in different ways, with different phases for actions taken. Generally speaking, though, all incident handling falls into four sets of actions: identify, contain, eradicate, and recover. Most organizations will define a preparation phase beforehand and a lessons learned phase at the end for a full incident process. </a:t>
            </a:r>
          </a:p>
          <a:p>
            <a:pPr algn="just">
              <a:spcBef>
                <a:spcPts val="0"/>
              </a:spcBef>
              <a:spcAft>
                <a:spcPts val="0"/>
              </a:spcAft>
            </a:pPr>
            <a:endParaRPr lang="en-US" altLang="zh-TW" sz="2400" dirty="0"/>
          </a:p>
          <a:p>
            <a:pPr algn="just">
              <a:spcBef>
                <a:spcPts val="0"/>
              </a:spcBef>
              <a:spcAft>
                <a:spcPts val="0"/>
              </a:spcAft>
            </a:pPr>
            <a:r>
              <a:rPr lang="en-US" altLang="zh-TW" sz="2400" dirty="0">
                <a:effectLst/>
              </a:rPr>
              <a:t>ECC defines eight phases:</a:t>
            </a:r>
          </a:p>
          <a:p>
            <a:pPr algn="just">
              <a:spcBef>
                <a:spcPts val="0"/>
              </a:spcBef>
              <a:spcAft>
                <a:spcPts val="0"/>
              </a:spcAft>
            </a:pPr>
            <a:r>
              <a:rPr lang="en-US" altLang="zh-TW" sz="2400" dirty="0">
                <a:effectLst/>
              </a:rPr>
              <a:t>•   </a:t>
            </a:r>
            <a:r>
              <a:rPr lang="en-US" altLang="zh-TW" sz="2400" b="1" dirty="0">
                <a:effectLst/>
              </a:rPr>
              <a:t>Preparation</a:t>
            </a:r>
            <a:r>
              <a:rPr lang="en-US" altLang="zh-TW" sz="2400" dirty="0">
                <a:effectLst/>
              </a:rPr>
              <a:t>   Defining rules, processes, and toolsets and then testing them (usually with some regularly scheduled exercises, at a minimum) occur in this phase.</a:t>
            </a:r>
          </a:p>
          <a:p>
            <a:pPr algn="just">
              <a:spcBef>
                <a:spcPts val="0"/>
              </a:spcBef>
              <a:spcAft>
                <a:spcPts val="0"/>
              </a:spcAft>
            </a:pPr>
            <a:r>
              <a:rPr lang="en-US" altLang="zh-TW" sz="2400" dirty="0">
                <a:effectLst/>
              </a:rPr>
              <a:t>•   </a:t>
            </a:r>
            <a:r>
              <a:rPr lang="en-US" altLang="zh-TW" sz="2400" b="1" dirty="0">
                <a:effectLst/>
              </a:rPr>
              <a:t>Detection and analysis</a:t>
            </a:r>
            <a:r>
              <a:rPr lang="en-US" altLang="zh-TW" sz="2400" dirty="0">
                <a:effectLst/>
              </a:rPr>
              <a:t>   This is where alerting functions (toolsets, IDS, IPS, users notifying of strange events, and so on) and initial research into the event take place.</a:t>
            </a:r>
          </a:p>
          <a:p>
            <a:pPr algn="just">
              <a:spcBef>
                <a:spcPts val="0"/>
              </a:spcBef>
              <a:spcAft>
                <a:spcPts val="0"/>
              </a:spcAft>
            </a:pPr>
            <a:r>
              <a:rPr lang="en-US" altLang="zh-TW" sz="2400" dirty="0">
                <a:effectLst/>
              </a:rPr>
              <a:t>•   </a:t>
            </a:r>
            <a:r>
              <a:rPr lang="en-US" altLang="zh-TW" sz="2400" b="1" dirty="0">
                <a:effectLst/>
              </a:rPr>
              <a:t>Classification and prioritization</a:t>
            </a:r>
            <a:r>
              <a:rPr lang="en-US" altLang="zh-TW" sz="2400" dirty="0">
                <a:effectLst/>
              </a:rPr>
              <a:t>   Decision making on whether to elevate as an incident and at what level to elevate is made here (ramping up an IR event for a false alarm serves no one). Levels of categorization vary from organization to organization, but usually assign response time frames to levels.</a:t>
            </a:r>
          </a:p>
          <a:p>
            <a:pPr algn="just">
              <a:spcBef>
                <a:spcPts val="0"/>
              </a:spcBef>
              <a:spcAft>
                <a:spcPts val="0"/>
              </a:spcAft>
            </a:pPr>
            <a:r>
              <a:rPr lang="en-US" altLang="zh-TW" sz="2400" dirty="0">
                <a:effectLst/>
              </a:rPr>
              <a:t>•   </a:t>
            </a:r>
            <a:r>
              <a:rPr lang="en-US" altLang="zh-TW" sz="2400" b="1" dirty="0">
                <a:effectLst/>
              </a:rPr>
              <a:t>Notification</a:t>
            </a:r>
            <a:r>
              <a:rPr lang="en-US" altLang="zh-TW" sz="2400" dirty="0">
                <a:effectLst/>
              </a:rPr>
              <a:t>   Alerting appropriate teams and organizations to assist in the event occurs here.</a:t>
            </a:r>
          </a:p>
        </p:txBody>
      </p:sp>
    </p:spTree>
    <p:extLst>
      <p:ext uri="{BB962C8B-B14F-4D97-AF65-F5344CB8AC3E}">
        <p14:creationId xmlns:p14="http://schemas.microsoft.com/office/powerpoint/2010/main" val="2103268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5262979"/>
          </a:xfrm>
          <a:prstGeom prst="rect">
            <a:avLst/>
          </a:prstGeom>
        </p:spPr>
        <p:txBody>
          <a:bodyPr wrap="square">
            <a:spAutoFit/>
          </a:bodyPr>
          <a:lstStyle/>
          <a:p>
            <a:r>
              <a:rPr lang="en-US" altLang="zh-TW" sz="2800" dirty="0">
                <a:effectLst/>
              </a:rPr>
              <a:t>Your pen test team is discussing services with a potential client. The client indicates they do not see the value in penetration testing. </a:t>
            </a:r>
          </a:p>
          <a:p>
            <a:endParaRPr lang="en-US" altLang="zh-TW" sz="2800" dirty="0"/>
          </a:p>
          <a:p>
            <a:r>
              <a:rPr lang="en-US" altLang="zh-TW" sz="2800" dirty="0">
                <a:effectLst/>
              </a:rPr>
              <a:t>Which of the following is the correct response from your team?</a:t>
            </a:r>
          </a:p>
          <a:p>
            <a:endParaRPr lang="en-US" altLang="zh-TW" sz="2800" b="1" dirty="0">
              <a:effectLst/>
            </a:endParaRPr>
          </a:p>
          <a:p>
            <a:r>
              <a:rPr lang="en-US" altLang="zh-TW" sz="2800" b="1" dirty="0">
                <a:effectLst/>
              </a:rPr>
              <a:t>A.</a:t>
            </a:r>
            <a:r>
              <a:rPr lang="en-US" altLang="zh-TW" sz="2800" dirty="0">
                <a:effectLst/>
              </a:rPr>
              <a:t>   Run a few tests and display the results to the client to prove the value of </a:t>
            </a:r>
          </a:p>
          <a:p>
            <a:pPr marL="576000"/>
            <a:r>
              <a:rPr lang="en-US" altLang="zh-TW" sz="2800" dirty="0">
                <a:effectLst/>
              </a:rPr>
              <a:t>penetration testing.</a:t>
            </a:r>
          </a:p>
          <a:p>
            <a:r>
              <a:rPr lang="en-US" altLang="zh-TW" sz="2800" b="1" dirty="0">
                <a:effectLst/>
              </a:rPr>
              <a:t>B.</a:t>
            </a:r>
            <a:r>
              <a:rPr lang="en-US" altLang="zh-TW" sz="2800" dirty="0">
                <a:effectLst/>
              </a:rPr>
              <a:t>   Provide detailed results from other customers you’ve tested, displaying the </a:t>
            </a:r>
          </a:p>
          <a:p>
            <a:pPr marL="576000"/>
            <a:r>
              <a:rPr lang="en-US" altLang="zh-TW" sz="2800" dirty="0">
                <a:effectLst/>
              </a:rPr>
              <a:t>value of planned testing and security deficiency discovery.</a:t>
            </a:r>
          </a:p>
          <a:p>
            <a:r>
              <a:rPr lang="en-US" altLang="zh-TW" sz="2800" b="1" dirty="0">
                <a:solidFill>
                  <a:srgbClr val="FF0000"/>
                </a:solidFill>
                <a:effectLst/>
              </a:rPr>
              <a:t>C.</a:t>
            </a:r>
            <a:r>
              <a:rPr lang="en-US" altLang="zh-TW" sz="2800" dirty="0">
                <a:solidFill>
                  <a:srgbClr val="FF0000"/>
                </a:solidFill>
                <a:effectLst/>
              </a:rPr>
              <a:t>   Provide information and statistics regarding pen testing and security </a:t>
            </a:r>
          </a:p>
          <a:p>
            <a:pPr marL="576000"/>
            <a:r>
              <a:rPr lang="en-US" altLang="zh-TW" sz="2800" dirty="0">
                <a:solidFill>
                  <a:srgbClr val="FF0000"/>
                </a:solidFill>
                <a:effectLst/>
              </a:rPr>
              <a:t>vulnerabilities from reliable sources.</a:t>
            </a:r>
          </a:p>
          <a:p>
            <a:r>
              <a:rPr lang="en-US" altLang="zh-TW" sz="2800" b="1" dirty="0">
                <a:effectLst/>
              </a:rPr>
              <a:t>D.</a:t>
            </a:r>
            <a:r>
              <a:rPr lang="en-US" altLang="zh-TW" sz="2800" dirty="0">
                <a:effectLst/>
              </a:rPr>
              <a:t>   Perform the penetration test anyway in case they change their mind.</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15</a:t>
            </a:r>
            <a:endParaRPr lang="zh-TW" altLang="en-US" sz="3200" dirty="0"/>
          </a:p>
        </p:txBody>
      </p:sp>
    </p:spTree>
    <p:extLst>
      <p:ext uri="{BB962C8B-B14F-4D97-AF65-F5344CB8AC3E}">
        <p14:creationId xmlns:p14="http://schemas.microsoft.com/office/powerpoint/2010/main" val="74753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9434F1-B489-45F7-A954-3814DAFE9587}"/>
              </a:ext>
            </a:extLst>
          </p:cNvPr>
          <p:cNvSpPr/>
          <p:nvPr/>
        </p:nvSpPr>
        <p:spPr>
          <a:xfrm>
            <a:off x="0" y="0"/>
            <a:ext cx="12192000" cy="6555641"/>
          </a:xfrm>
          <a:prstGeom prst="rect">
            <a:avLst/>
          </a:prstGeom>
        </p:spPr>
        <p:txBody>
          <a:bodyPr wrap="square">
            <a:spAutoFit/>
          </a:bodyPr>
          <a:lstStyle/>
          <a:p>
            <a:pPr algn="just"/>
            <a:r>
              <a:rPr lang="en-US" altLang="zh-TW" sz="2800" b="1" dirty="0">
                <a:effectLst/>
              </a:rPr>
              <a:t>C.</a:t>
            </a:r>
          </a:p>
          <a:p>
            <a:pPr algn="just"/>
            <a:endParaRPr lang="en-US" altLang="zh-TW" sz="2800" b="1" dirty="0"/>
          </a:p>
          <a:p>
            <a:pPr algn="just"/>
            <a:r>
              <a:rPr lang="en-US" altLang="zh-TW" sz="2800" dirty="0">
                <a:effectLst/>
              </a:rPr>
              <a:t>Ethical behavior will definitely find its way to your exam, and this cheesy question is an example. </a:t>
            </a:r>
          </a:p>
          <a:p>
            <a:pPr algn="just"/>
            <a:endParaRPr lang="en-US" altLang="zh-TW" sz="2800" dirty="0"/>
          </a:p>
          <a:p>
            <a:pPr algn="just"/>
            <a:r>
              <a:rPr lang="en-US" altLang="zh-TW" sz="2800" dirty="0">
                <a:effectLst/>
              </a:rPr>
              <a:t>Your potential client may or may not be convinced when presented with the undeniable proof of pen test value from industry leaders (and possibly the U.S. government), but as the saying goes, “You can lead a horse to water, but you can’t make him drink.” </a:t>
            </a:r>
          </a:p>
          <a:p>
            <a:pPr algn="just"/>
            <a:endParaRPr lang="en-US" altLang="zh-TW" sz="2800" dirty="0"/>
          </a:p>
          <a:p>
            <a:pPr algn="just"/>
            <a:r>
              <a:rPr lang="en-US" altLang="zh-TW" sz="2800" dirty="0">
                <a:effectLst/>
              </a:rPr>
              <a:t>An ethical hacker does not proceed without authorization, and doing so not only calls your integrity into question but also makes you a criminal. Documentation for an ethical test team will include scope (of what you can touch, how far you can go with testing, and how much time you’ll spend doing it), terms of engagement, nondisclosure, liability statements, and other specifics.</a:t>
            </a:r>
            <a:endParaRPr lang="zh-TW" altLang="en-US" sz="2800" dirty="0"/>
          </a:p>
        </p:txBody>
      </p:sp>
    </p:spTree>
    <p:extLst>
      <p:ext uri="{BB962C8B-B14F-4D97-AF65-F5344CB8AC3E}">
        <p14:creationId xmlns:p14="http://schemas.microsoft.com/office/powerpoint/2010/main" val="1193620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3539430"/>
          </a:xfrm>
          <a:prstGeom prst="rect">
            <a:avLst/>
          </a:prstGeom>
        </p:spPr>
        <p:txBody>
          <a:bodyPr wrap="square">
            <a:spAutoFit/>
          </a:bodyPr>
          <a:lstStyle/>
          <a:p>
            <a:r>
              <a:rPr lang="en-US" altLang="zh-TW" sz="2800" dirty="0">
                <a:effectLst/>
              </a:rPr>
              <a:t>In which phase of a penetration test would you compile a list of vulnerabilities found?</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Pre-attack</a:t>
            </a:r>
          </a:p>
          <a:p>
            <a:r>
              <a:rPr lang="en-US" altLang="zh-TW" sz="2800" b="1" dirty="0">
                <a:effectLst/>
              </a:rPr>
              <a:t>B.</a:t>
            </a:r>
            <a:r>
              <a:rPr lang="en-US" altLang="zh-TW" sz="2800" dirty="0">
                <a:effectLst/>
              </a:rPr>
              <a:t>   Attack</a:t>
            </a:r>
          </a:p>
          <a:p>
            <a:r>
              <a:rPr lang="en-US" altLang="zh-TW" sz="2800" b="1" dirty="0">
                <a:effectLst/>
              </a:rPr>
              <a:t>C.</a:t>
            </a:r>
            <a:r>
              <a:rPr lang="en-US" altLang="zh-TW" sz="2800" dirty="0">
                <a:effectLst/>
              </a:rPr>
              <a:t>   Post-attack</a:t>
            </a:r>
          </a:p>
          <a:p>
            <a:r>
              <a:rPr lang="en-US" altLang="zh-TW" sz="2800" b="1" dirty="0">
                <a:effectLst/>
              </a:rPr>
              <a:t>D.</a:t>
            </a:r>
            <a:r>
              <a:rPr lang="en-US" altLang="zh-TW" sz="2800" dirty="0">
                <a:effectLst/>
              </a:rPr>
              <a:t>   Reconciliation</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16</a:t>
            </a:r>
            <a:endParaRPr lang="zh-TW" altLang="en-US" sz="3200" dirty="0"/>
          </a:p>
        </p:txBody>
      </p:sp>
    </p:spTree>
    <p:extLst>
      <p:ext uri="{BB962C8B-B14F-4D97-AF65-F5344CB8AC3E}">
        <p14:creationId xmlns:p14="http://schemas.microsoft.com/office/powerpoint/2010/main" val="2365931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012954"/>
            <a:ext cx="12192000" cy="3539430"/>
          </a:xfrm>
          <a:prstGeom prst="rect">
            <a:avLst/>
          </a:prstGeom>
        </p:spPr>
        <p:txBody>
          <a:bodyPr wrap="square">
            <a:spAutoFit/>
          </a:bodyPr>
          <a:lstStyle/>
          <a:p>
            <a:r>
              <a:rPr lang="en-US" altLang="zh-TW" sz="2800" dirty="0">
                <a:effectLst/>
              </a:rPr>
              <a:t>In which phase of a penetration test would you compile a list of vulnerabilities found?</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Pre-attack</a:t>
            </a:r>
          </a:p>
          <a:p>
            <a:r>
              <a:rPr lang="en-US" altLang="zh-TW" sz="2800" b="1" dirty="0">
                <a:effectLst/>
              </a:rPr>
              <a:t>B.</a:t>
            </a:r>
            <a:r>
              <a:rPr lang="en-US" altLang="zh-TW" sz="2800" dirty="0">
                <a:effectLst/>
              </a:rPr>
              <a:t>   Attack</a:t>
            </a:r>
          </a:p>
          <a:p>
            <a:r>
              <a:rPr lang="en-US" altLang="zh-TW" sz="2800" b="1" dirty="0">
                <a:solidFill>
                  <a:srgbClr val="FF0000"/>
                </a:solidFill>
                <a:effectLst/>
              </a:rPr>
              <a:t>C.</a:t>
            </a:r>
            <a:r>
              <a:rPr lang="en-US" altLang="zh-TW" sz="2800" dirty="0">
                <a:solidFill>
                  <a:srgbClr val="FF0000"/>
                </a:solidFill>
                <a:effectLst/>
              </a:rPr>
              <a:t>   Post-attack</a:t>
            </a:r>
          </a:p>
          <a:p>
            <a:r>
              <a:rPr lang="en-US" altLang="zh-TW" sz="2800" b="1" dirty="0">
                <a:effectLst/>
              </a:rPr>
              <a:t>D.</a:t>
            </a:r>
            <a:r>
              <a:rPr lang="en-US" altLang="zh-TW" sz="2800" dirty="0">
                <a:effectLst/>
              </a:rPr>
              <a:t>   Reconciliation</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16</a:t>
            </a:r>
            <a:endParaRPr lang="zh-TW" altLang="en-US" sz="3200" dirty="0"/>
          </a:p>
        </p:txBody>
      </p:sp>
    </p:spTree>
    <p:extLst>
      <p:ext uri="{BB962C8B-B14F-4D97-AF65-F5344CB8AC3E}">
        <p14:creationId xmlns:p14="http://schemas.microsoft.com/office/powerpoint/2010/main" val="35279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0B1CEA-5F81-47F5-A088-631023CB2C75}"/>
              </a:ext>
            </a:extLst>
          </p:cNvPr>
          <p:cNvSpPr/>
          <p:nvPr/>
        </p:nvSpPr>
        <p:spPr>
          <a:xfrm>
            <a:off x="0" y="0"/>
            <a:ext cx="12192000" cy="4524315"/>
          </a:xfrm>
          <a:prstGeom prst="rect">
            <a:avLst/>
          </a:prstGeom>
        </p:spPr>
        <p:txBody>
          <a:bodyPr wrap="square">
            <a:spAutoFit/>
          </a:bodyPr>
          <a:lstStyle/>
          <a:p>
            <a:pPr algn="just"/>
            <a:r>
              <a:rPr lang="en-US" altLang="zh-TW" sz="3200" b="1" dirty="0">
                <a:effectLst/>
              </a:rPr>
              <a:t>C.</a:t>
            </a:r>
          </a:p>
          <a:p>
            <a:pPr algn="just"/>
            <a:endParaRPr lang="en-US" altLang="zh-TW" sz="3200" b="1" dirty="0"/>
          </a:p>
          <a:p>
            <a:pPr algn="just"/>
            <a:endParaRPr lang="en-US" altLang="zh-TW" sz="3200" dirty="0"/>
          </a:p>
          <a:p>
            <a:pPr algn="just"/>
            <a:endParaRPr lang="en-US" altLang="zh-TW" sz="3200" dirty="0">
              <a:effectLst/>
            </a:endParaRPr>
          </a:p>
          <a:p>
            <a:pPr algn="just"/>
            <a:endParaRPr lang="en-US" altLang="zh-TW" sz="3200" dirty="0"/>
          </a:p>
          <a:p>
            <a:pPr algn="just"/>
            <a:r>
              <a:rPr lang="en-US" altLang="zh-TW" sz="3200" dirty="0">
                <a:effectLst/>
              </a:rPr>
              <a:t>This is another simple definition question you’re sure to see covered on the exam. You compile the results of all testing in the post-attack phase of a pen test so you can create and deliver the final report to the customer.</a:t>
            </a:r>
            <a:endParaRPr lang="zh-TW" altLang="en-US" sz="3200" dirty="0"/>
          </a:p>
        </p:txBody>
      </p:sp>
    </p:spTree>
    <p:extLst>
      <p:ext uri="{BB962C8B-B14F-4D97-AF65-F5344CB8AC3E}">
        <p14:creationId xmlns:p14="http://schemas.microsoft.com/office/powerpoint/2010/main" val="3242827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of the following has a database containing thousands of signatures used to detect vulnerabilities in multiple operating systems?</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Nessus</a:t>
            </a:r>
          </a:p>
          <a:p>
            <a:r>
              <a:rPr lang="en-US" altLang="zh-TW" sz="2800" b="1" dirty="0">
                <a:effectLst/>
              </a:rPr>
              <a:t>B.</a:t>
            </a:r>
            <a:r>
              <a:rPr lang="en-US" altLang="zh-TW" sz="2800" dirty="0">
                <a:effectLst/>
              </a:rPr>
              <a:t>   </a:t>
            </a:r>
            <a:r>
              <a:rPr lang="en-US" altLang="zh-TW" sz="2800" dirty="0" err="1">
                <a:effectLst/>
              </a:rPr>
              <a:t>Hping</a:t>
            </a:r>
            <a:endParaRPr lang="en-US" altLang="zh-TW" sz="2800" dirty="0">
              <a:effectLst/>
            </a:endParaRPr>
          </a:p>
          <a:p>
            <a:r>
              <a:rPr lang="en-US" altLang="zh-TW" sz="2800" b="1" dirty="0">
                <a:effectLst/>
              </a:rPr>
              <a:t>C.</a:t>
            </a:r>
            <a:r>
              <a:rPr lang="en-US" altLang="zh-TW" sz="2800" dirty="0">
                <a:effectLst/>
              </a:rPr>
              <a:t>   LOIC</a:t>
            </a:r>
          </a:p>
          <a:p>
            <a:r>
              <a:rPr lang="en-US" altLang="zh-TW" sz="2800" b="1" dirty="0">
                <a:effectLst/>
              </a:rPr>
              <a:t>D.</a:t>
            </a:r>
            <a:r>
              <a:rPr lang="en-US" altLang="zh-TW" sz="2800" dirty="0">
                <a:effectLst/>
              </a:rPr>
              <a:t>   </a:t>
            </a:r>
            <a:r>
              <a:rPr lang="en-US" altLang="zh-TW" sz="2800" dirty="0" err="1">
                <a:effectLst/>
              </a:rPr>
              <a:t>SNMPUtil</a:t>
            </a:r>
            <a:endParaRPr lang="en-US" altLang="zh-TW" sz="28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17</a:t>
            </a:r>
            <a:endParaRPr lang="zh-TW" altLang="en-US" sz="3200" dirty="0"/>
          </a:p>
        </p:txBody>
      </p:sp>
    </p:spTree>
    <p:extLst>
      <p:ext uri="{BB962C8B-B14F-4D97-AF65-F5344CB8AC3E}">
        <p14:creationId xmlns:p14="http://schemas.microsoft.com/office/powerpoint/2010/main" val="2306886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of the following has a database containing thousands of signatures used to detect vulnerabilities in multiple operating systems?</a:t>
            </a:r>
          </a:p>
          <a:p>
            <a:endParaRPr lang="en-US" altLang="zh-TW" sz="2800" b="1" dirty="0">
              <a:effectLst/>
            </a:endParaRPr>
          </a:p>
          <a:p>
            <a:endParaRPr lang="en-US" altLang="zh-TW" sz="2800" b="1" dirty="0"/>
          </a:p>
          <a:p>
            <a:r>
              <a:rPr lang="en-US" altLang="zh-TW" sz="2800" b="1" dirty="0">
                <a:solidFill>
                  <a:srgbClr val="FF0000"/>
                </a:solidFill>
                <a:effectLst/>
              </a:rPr>
              <a:t>A.</a:t>
            </a:r>
            <a:r>
              <a:rPr lang="en-US" altLang="zh-TW" sz="2800" dirty="0">
                <a:solidFill>
                  <a:srgbClr val="FF0000"/>
                </a:solidFill>
                <a:effectLst/>
              </a:rPr>
              <a:t>   Nessus</a:t>
            </a:r>
          </a:p>
          <a:p>
            <a:r>
              <a:rPr lang="en-US" altLang="zh-TW" sz="2800" b="1" dirty="0">
                <a:effectLst/>
              </a:rPr>
              <a:t>B.</a:t>
            </a:r>
            <a:r>
              <a:rPr lang="en-US" altLang="zh-TW" sz="2800" dirty="0">
                <a:effectLst/>
              </a:rPr>
              <a:t>   </a:t>
            </a:r>
            <a:r>
              <a:rPr lang="en-US" altLang="zh-TW" sz="2800" dirty="0" err="1">
                <a:effectLst/>
              </a:rPr>
              <a:t>Hping</a:t>
            </a:r>
            <a:endParaRPr lang="en-US" altLang="zh-TW" sz="2800" dirty="0">
              <a:effectLst/>
            </a:endParaRPr>
          </a:p>
          <a:p>
            <a:r>
              <a:rPr lang="en-US" altLang="zh-TW" sz="2800" b="1" dirty="0">
                <a:effectLst/>
              </a:rPr>
              <a:t>C.</a:t>
            </a:r>
            <a:r>
              <a:rPr lang="en-US" altLang="zh-TW" sz="2800" dirty="0">
                <a:effectLst/>
              </a:rPr>
              <a:t>   LOIC</a:t>
            </a:r>
          </a:p>
          <a:p>
            <a:r>
              <a:rPr lang="en-US" altLang="zh-TW" sz="2800" b="1" dirty="0">
                <a:effectLst/>
              </a:rPr>
              <a:t>D.</a:t>
            </a:r>
            <a:r>
              <a:rPr lang="en-US" altLang="zh-TW" sz="2800" dirty="0">
                <a:effectLst/>
              </a:rPr>
              <a:t>   </a:t>
            </a:r>
            <a:r>
              <a:rPr lang="en-US" altLang="zh-TW" sz="2800" dirty="0" err="1">
                <a:effectLst/>
              </a:rPr>
              <a:t>SNMPUtil</a:t>
            </a:r>
            <a:endParaRPr lang="en-US" altLang="zh-TW" sz="28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17</a:t>
            </a:r>
            <a:endParaRPr lang="zh-TW" altLang="en-US" sz="3200" dirty="0"/>
          </a:p>
        </p:txBody>
      </p:sp>
    </p:spTree>
    <p:extLst>
      <p:ext uri="{BB962C8B-B14F-4D97-AF65-F5344CB8AC3E}">
        <p14:creationId xmlns:p14="http://schemas.microsoft.com/office/powerpoint/2010/main" val="4210628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01F7E8-E7B4-4BDE-9F97-C0AAAE41C6B8}"/>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b="1" dirty="0">
                <a:effectLst/>
              </a:rPr>
              <a:t>A.</a:t>
            </a:r>
            <a:r>
              <a:rPr lang="en-US" altLang="zh-TW" sz="3200" dirty="0">
                <a:effectLst/>
              </a:rPr>
              <a:t> </a:t>
            </a:r>
          </a:p>
          <a:p>
            <a:pPr algn="just">
              <a:spcBef>
                <a:spcPts val="0"/>
              </a:spcBef>
              <a:spcAft>
                <a:spcPts val="0"/>
              </a:spcAft>
            </a:pPr>
            <a:r>
              <a:rPr lang="en-US" altLang="zh-TW" sz="3200" dirty="0">
                <a:effectLst/>
              </a:rPr>
              <a:t>Nessus is probably the best-known, most utilized vulnerability assessment tool on the planet—even though it’s not necessarily free anymore. Nessus works on a client/server basis and provides “plug-ins” to test everything from Cisco devices, macOS, and Windows machines to SCADA devices, SNMP, and VMware ESX (you can find a list of plug-in families at </a:t>
            </a:r>
            <a:r>
              <a:rPr lang="en-US" altLang="zh-TW" sz="3200" dirty="0">
                <a:effectLst/>
                <a:hlinkClick r:id="rId2"/>
              </a:rPr>
              <a:t>www.tenable.com/plugins/index.php?view=all</a:t>
            </a:r>
            <a:r>
              <a:rPr lang="en-US" altLang="zh-TW" sz="3200" dirty="0">
                <a:effectLst/>
              </a:rPr>
              <a:t>). It’s part of virtually every security team’s portfolio, and you should definitely spend some time learning how to use it.</a:t>
            </a:r>
          </a:p>
          <a:p>
            <a:pPr algn="just">
              <a:spcBef>
                <a:spcPts val="0"/>
              </a:spcBef>
              <a:spcAft>
                <a:spcPts val="0"/>
              </a:spcAft>
            </a:pPr>
            <a:r>
              <a:rPr lang="en-US" altLang="zh-TW" sz="3200" dirty="0">
                <a:effectLst/>
              </a:rPr>
              <a:t>As an aside—not necessarily because it has anything to do with your test but because I am all about informing you on how to become a good pen tester—OpenVAS (</a:t>
            </a:r>
            <a:r>
              <a:rPr lang="en-US" altLang="zh-TW" sz="3200" dirty="0">
                <a:effectLst/>
                <a:hlinkClick r:id="rId3"/>
              </a:rPr>
              <a:t>www.openvas.org</a:t>
            </a:r>
            <a:r>
              <a:rPr lang="en-US" altLang="zh-TW" sz="3200" dirty="0">
                <a:effectLst/>
              </a:rPr>
              <a:t>) is the open source community’s attempt at a free vulnerability scanner. Nessus was a free scanner for the longest time. </a:t>
            </a:r>
          </a:p>
        </p:txBody>
      </p:sp>
    </p:spTree>
    <p:extLst>
      <p:ext uri="{BB962C8B-B14F-4D97-AF65-F5344CB8AC3E}">
        <p14:creationId xmlns:p14="http://schemas.microsoft.com/office/powerpoint/2010/main" val="1392116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F77589-F069-465E-B3CB-0D59EFFA4412}"/>
              </a:ext>
            </a:extLst>
          </p:cNvPr>
          <p:cNvSpPr/>
          <p:nvPr/>
        </p:nvSpPr>
        <p:spPr>
          <a:xfrm>
            <a:off x="0" y="0"/>
            <a:ext cx="12192000" cy="5693866"/>
          </a:xfrm>
          <a:prstGeom prst="rect">
            <a:avLst/>
          </a:prstGeom>
        </p:spPr>
        <p:txBody>
          <a:bodyPr wrap="square">
            <a:spAutoFit/>
          </a:bodyPr>
          <a:lstStyle/>
          <a:p>
            <a:pPr algn="just">
              <a:spcBef>
                <a:spcPts val="0"/>
              </a:spcBef>
              <a:spcAft>
                <a:spcPts val="0"/>
              </a:spcAft>
            </a:pPr>
            <a:r>
              <a:rPr lang="en-US" altLang="zh-TW" sz="2800" dirty="0">
                <a:effectLst/>
              </a:rPr>
              <a:t>However, once Nessus was purchased by Tenable Network Security, it, for lack of a better term, angered a lot of people in the security community because Nessus became a for-profit entity instead of a for-security one.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Don’t get me wrong—Nessus is outstanding in what it does; it just costs you money.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OpenVAS is attempting to do the same thing for free because the community wants security over profit.</a:t>
            </a:r>
          </a:p>
          <a:p>
            <a:pPr algn="just">
              <a:spcBef>
                <a:spcPts val="0"/>
              </a:spcBef>
              <a:spcAft>
                <a:spcPts val="0"/>
              </a:spcAft>
            </a:pPr>
            <a:endParaRPr lang="en-US" altLang="zh-TW" sz="2800" dirty="0">
              <a:effectLst/>
            </a:endParaRPr>
          </a:p>
          <a:p>
            <a:pPr algn="just">
              <a:spcBef>
                <a:spcPts val="0"/>
              </a:spcBef>
              <a:spcAft>
                <a:spcPts val="0"/>
              </a:spcAft>
            </a:pPr>
            <a:r>
              <a:rPr lang="en-US" altLang="zh-TW" sz="2800" dirty="0">
                <a:effectLst/>
              </a:rPr>
              <a:t>Just keep in mind that most vulnerabilities that are actually capable of causing harm to your systems probably won’t be found by any scanner. The recent Heartbleed vulnerability, which takes advantage of an SSL issue, is a prime example: scanners simply can’t find vulnerabilities we don’t already know about.</a:t>
            </a:r>
          </a:p>
        </p:txBody>
      </p:sp>
    </p:spTree>
    <p:extLst>
      <p:ext uri="{BB962C8B-B14F-4D97-AF65-F5344CB8AC3E}">
        <p14:creationId xmlns:p14="http://schemas.microsoft.com/office/powerpoint/2010/main" val="621190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pPr algn="just"/>
            <a:r>
              <a:rPr lang="en-US" altLang="zh-TW" sz="2800" dirty="0">
                <a:effectLst/>
              </a:rPr>
              <a:t>Cleaning registry entries and removing uploaded files and tools are part of which phase of a pen test?</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Covering tracks</a:t>
            </a:r>
          </a:p>
          <a:p>
            <a:r>
              <a:rPr lang="en-US" altLang="zh-TW" sz="2800" b="1" dirty="0">
                <a:effectLst/>
              </a:rPr>
              <a:t>B.</a:t>
            </a:r>
            <a:r>
              <a:rPr lang="en-US" altLang="zh-TW" sz="2800" dirty="0">
                <a:effectLst/>
              </a:rPr>
              <a:t>   Pre-attack</a:t>
            </a:r>
          </a:p>
          <a:p>
            <a:r>
              <a:rPr lang="en-US" altLang="zh-TW" sz="2800" b="1" dirty="0">
                <a:effectLst/>
              </a:rPr>
              <a:t>C.</a:t>
            </a:r>
            <a:r>
              <a:rPr lang="en-US" altLang="zh-TW" sz="2800" dirty="0">
                <a:effectLst/>
              </a:rPr>
              <a:t>   Attack</a:t>
            </a:r>
          </a:p>
          <a:p>
            <a:r>
              <a:rPr lang="en-US" altLang="zh-TW" sz="2800" b="1" dirty="0">
                <a:effectLst/>
              </a:rPr>
              <a:t>D.</a:t>
            </a:r>
            <a:r>
              <a:rPr lang="en-US" altLang="zh-TW" sz="2800" dirty="0">
                <a:effectLst/>
              </a:rPr>
              <a:t>   Post-attack</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18</a:t>
            </a:r>
            <a:endParaRPr lang="zh-TW" altLang="en-US" sz="3200" dirty="0"/>
          </a:p>
        </p:txBody>
      </p:sp>
    </p:spTree>
    <p:extLst>
      <p:ext uri="{BB962C8B-B14F-4D97-AF65-F5344CB8AC3E}">
        <p14:creationId xmlns:p14="http://schemas.microsoft.com/office/powerpoint/2010/main" val="404836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DDE4F9-4364-497E-810D-B6974CD276EB}"/>
              </a:ext>
            </a:extLst>
          </p:cNvPr>
          <p:cNvSpPr/>
          <p:nvPr/>
        </p:nvSpPr>
        <p:spPr>
          <a:xfrm>
            <a:off x="0" y="0"/>
            <a:ext cx="12192000" cy="6740307"/>
          </a:xfrm>
          <a:prstGeom prst="rect">
            <a:avLst/>
          </a:prstGeom>
        </p:spPr>
        <p:txBody>
          <a:bodyPr wrap="square">
            <a:spAutoFit/>
          </a:bodyPr>
          <a:lstStyle/>
          <a:p>
            <a:pPr algn="just">
              <a:spcBef>
                <a:spcPts val="0"/>
              </a:spcBef>
              <a:spcAft>
                <a:spcPts val="0"/>
              </a:spcAft>
            </a:pPr>
            <a:r>
              <a:rPr lang="en-US" altLang="zh-TW" sz="2400" dirty="0">
                <a:effectLst/>
              </a:rPr>
              <a:t>•   </a:t>
            </a:r>
            <a:r>
              <a:rPr lang="en-US" altLang="zh-TW" sz="2400" b="1" dirty="0">
                <a:effectLst/>
              </a:rPr>
              <a:t>Containment</a:t>
            </a:r>
            <a:r>
              <a:rPr lang="en-US" altLang="zh-TW" sz="2400" dirty="0">
                <a:effectLst/>
              </a:rPr>
              <a:t>   Steps to contain the incident occur here. These may include steps to revoke or suspend user accounts and blocking system or even subnet access via a firewall or other method.</a:t>
            </a:r>
          </a:p>
          <a:p>
            <a:pPr algn="just">
              <a:spcBef>
                <a:spcPts val="0"/>
              </a:spcBef>
              <a:spcAft>
                <a:spcPts val="0"/>
              </a:spcAft>
            </a:pPr>
            <a:endParaRPr lang="en-US" altLang="zh-TW" sz="2400" dirty="0">
              <a:effectLst/>
            </a:endParaRPr>
          </a:p>
          <a:p>
            <a:pPr algn="just">
              <a:spcBef>
                <a:spcPts val="0"/>
              </a:spcBef>
              <a:spcAft>
                <a:spcPts val="0"/>
              </a:spcAft>
            </a:pPr>
            <a:r>
              <a:rPr lang="en-US" altLang="zh-TW" sz="2400" dirty="0">
                <a:effectLst/>
              </a:rPr>
              <a:t>•   </a:t>
            </a:r>
            <a:r>
              <a:rPr lang="en-US" altLang="zh-TW" sz="2400" b="1" dirty="0">
                <a:effectLst/>
              </a:rPr>
              <a:t>Forensic investigation</a:t>
            </a:r>
            <a:r>
              <a:rPr lang="en-US" altLang="zh-TW" sz="2400" dirty="0">
                <a:effectLst/>
              </a:rPr>
              <a:t>   In this stage, if possible, live memory and disk captures are pulled for evaluation and analysis. This does not have to wait until the conclusion of the event, but, depending on the assets involved and the nature of the incident, forensics may have to wait.</a:t>
            </a:r>
          </a:p>
          <a:p>
            <a:pPr algn="just">
              <a:spcBef>
                <a:spcPts val="0"/>
              </a:spcBef>
              <a:spcAft>
                <a:spcPts val="0"/>
              </a:spcAft>
            </a:pPr>
            <a:endParaRPr lang="en-US" altLang="zh-TW" sz="2400" dirty="0">
              <a:effectLst/>
            </a:endParaRPr>
          </a:p>
          <a:p>
            <a:pPr algn="just">
              <a:spcBef>
                <a:spcPts val="0"/>
              </a:spcBef>
              <a:spcAft>
                <a:spcPts val="0"/>
              </a:spcAft>
            </a:pPr>
            <a:r>
              <a:rPr lang="en-US" altLang="zh-TW" sz="2400" dirty="0">
                <a:effectLst/>
              </a:rPr>
              <a:t>•   </a:t>
            </a:r>
            <a:r>
              <a:rPr lang="en-US" altLang="zh-TW" sz="2400" b="1" dirty="0">
                <a:effectLst/>
              </a:rPr>
              <a:t>Eradication and recovery</a:t>
            </a:r>
            <a:r>
              <a:rPr lang="en-US" altLang="zh-TW" sz="2400" dirty="0">
                <a:effectLst/>
              </a:rPr>
              <a:t>   This phase encompasses all the steps taken to remove the incident cause (malware, malicious code, backdoors, rootkits, viruses, and so on) and to return the assets involved to baseline standards before putting them back into production.</a:t>
            </a:r>
          </a:p>
          <a:p>
            <a:pPr algn="just">
              <a:spcBef>
                <a:spcPts val="0"/>
              </a:spcBef>
              <a:spcAft>
                <a:spcPts val="0"/>
              </a:spcAft>
            </a:pPr>
            <a:endParaRPr lang="en-US" altLang="zh-TW" sz="2400" dirty="0">
              <a:effectLst/>
            </a:endParaRPr>
          </a:p>
          <a:p>
            <a:pPr algn="just">
              <a:spcBef>
                <a:spcPts val="0"/>
              </a:spcBef>
              <a:spcAft>
                <a:spcPts val="0"/>
              </a:spcAft>
            </a:pPr>
            <a:r>
              <a:rPr lang="en-US" altLang="zh-TW" sz="2400" dirty="0">
                <a:effectLst/>
              </a:rPr>
              <a:t>•   </a:t>
            </a:r>
            <a:r>
              <a:rPr lang="en-US" altLang="zh-TW" sz="2400" b="1" dirty="0">
                <a:effectLst/>
              </a:rPr>
              <a:t>Post-incident</a:t>
            </a:r>
            <a:r>
              <a:rPr lang="en-US" altLang="zh-TW" sz="2400" dirty="0">
                <a:effectLst/>
              </a:rPr>
              <a:t>   This is where reporting, follow-up analysis, and lessons learned are put together. Evaluation from this step is fed into the preparation phase for the next event.</a:t>
            </a:r>
          </a:p>
          <a:p>
            <a:pPr algn="just">
              <a:spcBef>
                <a:spcPts val="0"/>
              </a:spcBef>
              <a:spcAft>
                <a:spcPts val="0"/>
              </a:spcAft>
            </a:pPr>
            <a:r>
              <a:rPr lang="en-US" altLang="zh-TW" sz="2400" dirty="0">
                <a:effectLst/>
              </a:rPr>
              <a:t>Questions on incident response and incident handling can be pretty vague. For the most part, common sense should guide you on anything truly weird, but most questions will be like this one—fairly easy to figure out on your own. One last note here: the four phases listed at the beginning of this answer description will more than likely be what you’ll see on the exam, so when in doubt, I would stick with them.</a:t>
            </a:r>
          </a:p>
        </p:txBody>
      </p:sp>
    </p:spTree>
    <p:extLst>
      <p:ext uri="{BB962C8B-B14F-4D97-AF65-F5344CB8AC3E}">
        <p14:creationId xmlns:p14="http://schemas.microsoft.com/office/powerpoint/2010/main" val="27365310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pPr algn="just"/>
            <a:r>
              <a:rPr lang="en-US" altLang="zh-TW" sz="2800" dirty="0">
                <a:effectLst/>
              </a:rPr>
              <a:t>Cleaning registry entries and removing uploaded files and tools are part of which phase of a pen test?</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Covering tracks</a:t>
            </a:r>
          </a:p>
          <a:p>
            <a:r>
              <a:rPr lang="en-US" altLang="zh-TW" sz="2800" b="1" dirty="0">
                <a:effectLst/>
              </a:rPr>
              <a:t>B.</a:t>
            </a:r>
            <a:r>
              <a:rPr lang="en-US" altLang="zh-TW" sz="2800" dirty="0">
                <a:effectLst/>
              </a:rPr>
              <a:t>   Pre-attack</a:t>
            </a:r>
          </a:p>
          <a:p>
            <a:r>
              <a:rPr lang="en-US" altLang="zh-TW" sz="2800" b="1" dirty="0">
                <a:effectLst/>
              </a:rPr>
              <a:t>C.</a:t>
            </a:r>
            <a:r>
              <a:rPr lang="en-US" altLang="zh-TW" sz="2800" dirty="0">
                <a:effectLst/>
              </a:rPr>
              <a:t>   Attack</a:t>
            </a:r>
          </a:p>
          <a:p>
            <a:r>
              <a:rPr lang="en-US" altLang="zh-TW" sz="2800" b="1" dirty="0">
                <a:solidFill>
                  <a:srgbClr val="FF0000"/>
                </a:solidFill>
                <a:effectLst/>
              </a:rPr>
              <a:t>D.</a:t>
            </a:r>
            <a:r>
              <a:rPr lang="en-US" altLang="zh-TW" sz="2800" dirty="0">
                <a:solidFill>
                  <a:srgbClr val="FF0000"/>
                </a:solidFill>
                <a:effectLst/>
              </a:rPr>
              <a:t>   Post-attack</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18</a:t>
            </a:r>
            <a:endParaRPr lang="zh-TW" altLang="en-US" sz="3200" dirty="0"/>
          </a:p>
        </p:txBody>
      </p:sp>
    </p:spTree>
    <p:extLst>
      <p:ext uri="{BB962C8B-B14F-4D97-AF65-F5344CB8AC3E}">
        <p14:creationId xmlns:p14="http://schemas.microsoft.com/office/powerpoint/2010/main" val="2720653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AAD2F3-54B6-406E-9219-66C07B533BF3}"/>
              </a:ext>
            </a:extLst>
          </p:cNvPr>
          <p:cNvSpPr/>
          <p:nvPr/>
        </p:nvSpPr>
        <p:spPr>
          <a:xfrm>
            <a:off x="0" y="0"/>
            <a:ext cx="12192000" cy="5632311"/>
          </a:xfrm>
          <a:prstGeom prst="rect">
            <a:avLst/>
          </a:prstGeom>
        </p:spPr>
        <p:txBody>
          <a:bodyPr wrap="square">
            <a:spAutoFit/>
          </a:bodyPr>
          <a:lstStyle/>
          <a:p>
            <a:pPr algn="just"/>
            <a:r>
              <a:rPr lang="en-US" altLang="zh-TW" sz="4000" b="1" dirty="0">
                <a:effectLst/>
              </a:rPr>
              <a:t>D.</a:t>
            </a:r>
            <a:r>
              <a:rPr lang="en-US" altLang="zh-TW" sz="4000" dirty="0">
                <a:effectLst/>
              </a:rPr>
              <a:t> </a:t>
            </a:r>
          </a:p>
          <a:p>
            <a:pPr algn="just"/>
            <a:endParaRPr lang="en-US" altLang="zh-TW" sz="4000" dirty="0"/>
          </a:p>
          <a:p>
            <a:pPr algn="just"/>
            <a:endParaRPr lang="en-US" altLang="zh-TW" sz="4000" dirty="0">
              <a:effectLst/>
            </a:endParaRPr>
          </a:p>
          <a:p>
            <a:pPr algn="just"/>
            <a:r>
              <a:rPr lang="en-US" altLang="zh-TW" sz="4000" dirty="0">
                <a:effectLst/>
              </a:rPr>
              <a:t>Cleaning up all your efforts occurs in the post-attack phase, alongside analyzing the findings and generating the final report. </a:t>
            </a:r>
          </a:p>
          <a:p>
            <a:pPr algn="just"/>
            <a:endParaRPr lang="en-US" altLang="zh-TW" sz="4000" dirty="0"/>
          </a:p>
          <a:p>
            <a:pPr algn="just"/>
            <a:r>
              <a:rPr lang="en-US" altLang="zh-TW" sz="4000" dirty="0">
                <a:effectLst/>
              </a:rPr>
              <a:t>The goal is to put things back exactly how they were before the assessment.</a:t>
            </a:r>
            <a:endParaRPr lang="zh-TW" altLang="en-US" sz="4000" dirty="0"/>
          </a:p>
        </p:txBody>
      </p:sp>
    </p:spTree>
    <p:extLst>
      <p:ext uri="{BB962C8B-B14F-4D97-AF65-F5344CB8AC3E}">
        <p14:creationId xmlns:p14="http://schemas.microsoft.com/office/powerpoint/2010/main" val="1905042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970318"/>
          </a:xfrm>
          <a:prstGeom prst="rect">
            <a:avLst/>
          </a:prstGeom>
        </p:spPr>
        <p:txBody>
          <a:bodyPr wrap="square">
            <a:spAutoFit/>
          </a:bodyPr>
          <a:lstStyle/>
          <a:p>
            <a:pPr algn="just"/>
            <a:r>
              <a:rPr lang="en-US" altLang="zh-TW" sz="2800" dirty="0">
                <a:effectLst/>
              </a:rPr>
              <a:t>Which of the following are true statements regarding a pen test? (Choose all that apply.)</a:t>
            </a:r>
          </a:p>
          <a:p>
            <a:pPr algn="just"/>
            <a:endParaRPr lang="en-US" altLang="zh-TW" sz="2800" b="1" dirty="0">
              <a:effectLst/>
            </a:endParaRPr>
          </a:p>
          <a:p>
            <a:pPr algn="just"/>
            <a:r>
              <a:rPr lang="en-US" altLang="zh-TW" sz="2800" b="1" dirty="0">
                <a:effectLst/>
              </a:rPr>
              <a:t>A.</a:t>
            </a:r>
            <a:r>
              <a:rPr lang="en-US" altLang="zh-TW" sz="2800" dirty="0">
                <a:effectLst/>
              </a:rPr>
              <a:t>   Pen tests do not include social engineering.</a:t>
            </a:r>
          </a:p>
          <a:p>
            <a:pPr algn="just"/>
            <a:r>
              <a:rPr lang="en-US" altLang="zh-TW" sz="2800" b="1" dirty="0">
                <a:effectLst/>
              </a:rPr>
              <a:t>B.</a:t>
            </a:r>
            <a:r>
              <a:rPr lang="en-US" altLang="zh-TW" sz="2800" dirty="0">
                <a:effectLst/>
              </a:rPr>
              <a:t>   Pen tests may include unannounced attacks against the network.</a:t>
            </a:r>
          </a:p>
          <a:p>
            <a:pPr algn="just"/>
            <a:r>
              <a:rPr lang="en-US" altLang="zh-TW" sz="2800" b="1" dirty="0">
                <a:effectLst/>
              </a:rPr>
              <a:t>C.</a:t>
            </a:r>
            <a:r>
              <a:rPr lang="en-US" altLang="zh-TW" sz="2800" dirty="0">
                <a:effectLst/>
              </a:rPr>
              <a:t>   During a pen test, the security professionals can carry out any attack they </a:t>
            </a:r>
          </a:p>
          <a:p>
            <a:pPr marL="540000" algn="just"/>
            <a:r>
              <a:rPr lang="en-US" altLang="zh-TW" sz="2800" dirty="0">
                <a:effectLst/>
              </a:rPr>
              <a:t>choose.</a:t>
            </a:r>
          </a:p>
          <a:p>
            <a:pPr algn="just"/>
            <a:r>
              <a:rPr lang="en-US" altLang="zh-TW" sz="2800" b="1" dirty="0">
                <a:effectLst/>
              </a:rPr>
              <a:t>D.</a:t>
            </a:r>
            <a:r>
              <a:rPr lang="en-US" altLang="zh-TW" sz="2800" dirty="0">
                <a:effectLst/>
              </a:rPr>
              <a:t>   Pen tests always have a scope.</a:t>
            </a:r>
          </a:p>
          <a:p>
            <a:pPr algn="just"/>
            <a:r>
              <a:rPr lang="en-US" altLang="zh-TW" sz="2800" b="1" dirty="0">
                <a:effectLst/>
              </a:rPr>
              <a:t>E.</a:t>
            </a:r>
            <a:r>
              <a:rPr lang="en-US" altLang="zh-TW" sz="2800" dirty="0">
                <a:effectLst/>
              </a:rPr>
              <a:t>   A list of all personnel involved in the test is not included in the final report.</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19</a:t>
            </a:r>
            <a:endParaRPr lang="zh-TW" altLang="en-US" sz="3200" dirty="0"/>
          </a:p>
        </p:txBody>
      </p:sp>
    </p:spTree>
    <p:extLst>
      <p:ext uri="{BB962C8B-B14F-4D97-AF65-F5344CB8AC3E}">
        <p14:creationId xmlns:p14="http://schemas.microsoft.com/office/powerpoint/2010/main" val="1765297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970318"/>
          </a:xfrm>
          <a:prstGeom prst="rect">
            <a:avLst/>
          </a:prstGeom>
        </p:spPr>
        <p:txBody>
          <a:bodyPr wrap="square">
            <a:spAutoFit/>
          </a:bodyPr>
          <a:lstStyle/>
          <a:p>
            <a:pPr algn="just"/>
            <a:r>
              <a:rPr lang="en-US" altLang="zh-TW" sz="2800" dirty="0">
                <a:effectLst/>
              </a:rPr>
              <a:t>Which of the following are true statements regarding a pen test? (Choose all that apply.)</a:t>
            </a:r>
          </a:p>
          <a:p>
            <a:pPr algn="just"/>
            <a:endParaRPr lang="en-US" altLang="zh-TW" sz="2800" b="1" dirty="0">
              <a:effectLst/>
            </a:endParaRPr>
          </a:p>
          <a:p>
            <a:pPr algn="just"/>
            <a:r>
              <a:rPr lang="en-US" altLang="zh-TW" sz="2800" b="1" dirty="0">
                <a:effectLst/>
              </a:rPr>
              <a:t>A.</a:t>
            </a:r>
            <a:r>
              <a:rPr lang="en-US" altLang="zh-TW" sz="2800" dirty="0">
                <a:effectLst/>
              </a:rPr>
              <a:t>   Pen tests do not include social engineering.</a:t>
            </a:r>
          </a:p>
          <a:p>
            <a:pPr algn="just"/>
            <a:r>
              <a:rPr lang="en-US" altLang="zh-TW" sz="2800" b="1" dirty="0">
                <a:solidFill>
                  <a:srgbClr val="FF0000"/>
                </a:solidFill>
                <a:effectLst/>
              </a:rPr>
              <a:t>B.</a:t>
            </a:r>
            <a:r>
              <a:rPr lang="en-US" altLang="zh-TW" sz="2800" dirty="0">
                <a:solidFill>
                  <a:srgbClr val="FF0000"/>
                </a:solidFill>
                <a:effectLst/>
              </a:rPr>
              <a:t>   Pen tests may include unannounced attacks against the network.</a:t>
            </a:r>
          </a:p>
          <a:p>
            <a:pPr algn="just"/>
            <a:r>
              <a:rPr lang="en-US" altLang="zh-TW" sz="2800" b="1" dirty="0">
                <a:effectLst/>
              </a:rPr>
              <a:t>C.</a:t>
            </a:r>
            <a:r>
              <a:rPr lang="en-US" altLang="zh-TW" sz="2800" dirty="0">
                <a:effectLst/>
              </a:rPr>
              <a:t>   During a pen test, the security professionals can carry out any attack they </a:t>
            </a:r>
          </a:p>
          <a:p>
            <a:pPr marL="540000" algn="just"/>
            <a:r>
              <a:rPr lang="en-US" altLang="zh-TW" sz="2800" dirty="0">
                <a:effectLst/>
              </a:rPr>
              <a:t>choose.</a:t>
            </a:r>
          </a:p>
          <a:p>
            <a:pPr algn="just"/>
            <a:r>
              <a:rPr lang="en-US" altLang="zh-TW" sz="2800" b="1" dirty="0">
                <a:solidFill>
                  <a:srgbClr val="FF0000"/>
                </a:solidFill>
                <a:effectLst/>
              </a:rPr>
              <a:t>D.</a:t>
            </a:r>
            <a:r>
              <a:rPr lang="en-US" altLang="zh-TW" sz="2800" dirty="0">
                <a:solidFill>
                  <a:srgbClr val="FF0000"/>
                </a:solidFill>
                <a:effectLst/>
              </a:rPr>
              <a:t>   Pen tests always have a scope.</a:t>
            </a:r>
          </a:p>
          <a:p>
            <a:pPr algn="just"/>
            <a:r>
              <a:rPr lang="en-US" altLang="zh-TW" sz="2800" b="1" dirty="0">
                <a:effectLst/>
              </a:rPr>
              <a:t>E.</a:t>
            </a:r>
            <a:r>
              <a:rPr lang="en-US" altLang="zh-TW" sz="2800" dirty="0">
                <a:effectLst/>
              </a:rPr>
              <a:t>   A list of all personnel involved in the test is not included in the final report.</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19</a:t>
            </a:r>
            <a:endParaRPr lang="zh-TW" altLang="en-US" sz="3200" dirty="0"/>
          </a:p>
        </p:txBody>
      </p:sp>
    </p:spTree>
    <p:extLst>
      <p:ext uri="{BB962C8B-B14F-4D97-AF65-F5344CB8AC3E}">
        <p14:creationId xmlns:p14="http://schemas.microsoft.com/office/powerpoint/2010/main" val="962368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EB11D-6E0D-4259-8E78-7724C8C37CF7}"/>
              </a:ext>
            </a:extLst>
          </p:cNvPr>
          <p:cNvSpPr/>
          <p:nvPr/>
        </p:nvSpPr>
        <p:spPr>
          <a:xfrm>
            <a:off x="0" y="0"/>
            <a:ext cx="12192000" cy="5016758"/>
          </a:xfrm>
          <a:prstGeom prst="rect">
            <a:avLst/>
          </a:prstGeom>
        </p:spPr>
        <p:txBody>
          <a:bodyPr wrap="square">
            <a:spAutoFit/>
          </a:bodyPr>
          <a:lstStyle/>
          <a:p>
            <a:pPr algn="just"/>
            <a:r>
              <a:rPr lang="en-US" altLang="zh-TW" sz="3200" b="1" dirty="0">
                <a:effectLst/>
              </a:rPr>
              <a:t>B, D.</a:t>
            </a:r>
            <a:r>
              <a:rPr lang="en-US" altLang="zh-TW" sz="3200" dirty="0">
                <a:effectLst/>
              </a:rPr>
              <a:t> </a:t>
            </a:r>
          </a:p>
          <a:p>
            <a:pPr algn="just"/>
            <a:endParaRPr lang="en-US" altLang="zh-TW" sz="3200" dirty="0"/>
          </a:p>
          <a:p>
            <a:pPr algn="just"/>
            <a:r>
              <a:rPr lang="en-US" altLang="zh-TW" sz="3200" dirty="0">
                <a:effectLst/>
              </a:rPr>
              <a:t>Pen tests are carried out by security professionals who are bound by a specific scope and rules of engagement, which must be carefully crafted, reviewed, and agreed on before the assessment begins.</a:t>
            </a:r>
          </a:p>
          <a:p>
            <a:pPr algn="just"/>
            <a:endParaRPr lang="en-US" altLang="zh-TW" sz="3200" dirty="0"/>
          </a:p>
          <a:p>
            <a:pPr algn="just"/>
            <a:endParaRPr lang="en-US" altLang="zh-TW" sz="3200" dirty="0">
              <a:effectLst/>
            </a:endParaRPr>
          </a:p>
          <a:p>
            <a:pPr algn="just"/>
            <a:r>
              <a:rPr lang="en-US" altLang="zh-TW" sz="3200" dirty="0">
                <a:effectLst/>
              </a:rPr>
              <a:t> This agreement can allow for unannounced testing, should upper management of the organization decide to test their IT security staff’s reaction times and methods.</a:t>
            </a:r>
            <a:endParaRPr lang="zh-TW" altLang="en-US" sz="3200" dirty="0"/>
          </a:p>
        </p:txBody>
      </p:sp>
    </p:spTree>
    <p:extLst>
      <p:ext uri="{BB962C8B-B14F-4D97-AF65-F5344CB8AC3E}">
        <p14:creationId xmlns:p14="http://schemas.microsoft.com/office/powerpoint/2010/main" val="4196385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of the following causes a potential security breach?</a:t>
            </a:r>
          </a:p>
          <a:p>
            <a:endParaRPr lang="en-US" altLang="zh-TW" sz="2800" b="1" dirty="0">
              <a:effectLst/>
            </a:endParaRPr>
          </a:p>
          <a:p>
            <a:endParaRPr lang="en-US" altLang="zh-TW" sz="2800" b="1" dirty="0"/>
          </a:p>
          <a:p>
            <a:endParaRPr lang="en-US" altLang="zh-TW" sz="2800" b="1" dirty="0">
              <a:effectLst/>
            </a:endParaRPr>
          </a:p>
          <a:p>
            <a:r>
              <a:rPr lang="en-US" altLang="zh-TW" sz="2800" b="1" dirty="0">
                <a:effectLst/>
              </a:rPr>
              <a:t>A.</a:t>
            </a:r>
            <a:r>
              <a:rPr lang="en-US" altLang="zh-TW" sz="2800" dirty="0">
                <a:effectLst/>
              </a:rPr>
              <a:t>   Vulnerability</a:t>
            </a:r>
          </a:p>
          <a:p>
            <a:r>
              <a:rPr lang="en-US" altLang="zh-TW" sz="2800" b="1" dirty="0">
                <a:effectLst/>
              </a:rPr>
              <a:t>B.</a:t>
            </a:r>
            <a:r>
              <a:rPr lang="en-US" altLang="zh-TW" sz="2800" dirty="0">
                <a:effectLst/>
              </a:rPr>
              <a:t>   Threat</a:t>
            </a:r>
          </a:p>
          <a:p>
            <a:r>
              <a:rPr lang="en-US" altLang="zh-TW" sz="2800" b="1" dirty="0">
                <a:effectLst/>
              </a:rPr>
              <a:t>C.</a:t>
            </a:r>
            <a:r>
              <a:rPr lang="en-US" altLang="zh-TW" sz="2800" dirty="0">
                <a:effectLst/>
              </a:rPr>
              <a:t>   Exploit</a:t>
            </a:r>
          </a:p>
          <a:p>
            <a:r>
              <a:rPr lang="en-US" altLang="zh-TW" sz="2800" b="1" dirty="0">
                <a:effectLst/>
              </a:rPr>
              <a:t>D.</a:t>
            </a:r>
            <a:r>
              <a:rPr lang="en-US" altLang="zh-TW" sz="2800" dirty="0">
                <a:effectLst/>
              </a:rPr>
              <a:t>   Zero day</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20</a:t>
            </a:r>
            <a:endParaRPr lang="zh-TW" altLang="en-US" sz="3200" dirty="0"/>
          </a:p>
        </p:txBody>
      </p:sp>
    </p:spTree>
    <p:extLst>
      <p:ext uri="{BB962C8B-B14F-4D97-AF65-F5344CB8AC3E}">
        <p14:creationId xmlns:p14="http://schemas.microsoft.com/office/powerpoint/2010/main" val="2092606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of the following causes a potential security breach?</a:t>
            </a:r>
          </a:p>
          <a:p>
            <a:endParaRPr lang="en-US" altLang="zh-TW" sz="2800" b="1" dirty="0">
              <a:effectLst/>
            </a:endParaRPr>
          </a:p>
          <a:p>
            <a:endParaRPr lang="en-US" altLang="zh-TW" sz="2800" b="1" dirty="0"/>
          </a:p>
          <a:p>
            <a:endParaRPr lang="en-US" altLang="zh-TW" sz="2800" b="1" dirty="0">
              <a:effectLst/>
            </a:endParaRPr>
          </a:p>
          <a:p>
            <a:r>
              <a:rPr lang="en-US" altLang="zh-TW" sz="2800" b="1" dirty="0">
                <a:effectLst/>
              </a:rPr>
              <a:t>A.</a:t>
            </a:r>
            <a:r>
              <a:rPr lang="en-US" altLang="zh-TW" sz="2800" dirty="0">
                <a:effectLst/>
              </a:rPr>
              <a:t>   Vulnerability</a:t>
            </a:r>
          </a:p>
          <a:p>
            <a:r>
              <a:rPr lang="en-US" altLang="zh-TW" sz="2800" b="1" dirty="0">
                <a:solidFill>
                  <a:srgbClr val="FF0000"/>
                </a:solidFill>
                <a:effectLst/>
              </a:rPr>
              <a:t>B.</a:t>
            </a:r>
            <a:r>
              <a:rPr lang="en-US" altLang="zh-TW" sz="2800" dirty="0">
                <a:solidFill>
                  <a:srgbClr val="FF0000"/>
                </a:solidFill>
                <a:effectLst/>
              </a:rPr>
              <a:t>   Threat</a:t>
            </a:r>
          </a:p>
          <a:p>
            <a:r>
              <a:rPr lang="en-US" altLang="zh-TW" sz="2800" b="1" dirty="0">
                <a:effectLst/>
              </a:rPr>
              <a:t>C.</a:t>
            </a:r>
            <a:r>
              <a:rPr lang="en-US" altLang="zh-TW" sz="2800" dirty="0">
                <a:effectLst/>
              </a:rPr>
              <a:t>   Exploit</a:t>
            </a:r>
          </a:p>
          <a:p>
            <a:r>
              <a:rPr lang="en-US" altLang="zh-TW" sz="2800" b="1" dirty="0">
                <a:effectLst/>
              </a:rPr>
              <a:t>D.</a:t>
            </a:r>
            <a:r>
              <a:rPr lang="en-US" altLang="zh-TW" sz="2800" dirty="0">
                <a:effectLst/>
              </a:rPr>
              <a:t>   Zero day</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20</a:t>
            </a:r>
            <a:endParaRPr lang="zh-TW" altLang="en-US" sz="3200" dirty="0"/>
          </a:p>
        </p:txBody>
      </p:sp>
    </p:spTree>
    <p:extLst>
      <p:ext uri="{BB962C8B-B14F-4D97-AF65-F5344CB8AC3E}">
        <p14:creationId xmlns:p14="http://schemas.microsoft.com/office/powerpoint/2010/main" val="2805695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E11E9B-7C12-4D16-BE8A-D3BCCBC55378}"/>
              </a:ext>
            </a:extLst>
          </p:cNvPr>
          <p:cNvSpPr/>
          <p:nvPr/>
        </p:nvSpPr>
        <p:spPr>
          <a:xfrm>
            <a:off x="0" y="0"/>
            <a:ext cx="12192000" cy="6001643"/>
          </a:xfrm>
          <a:prstGeom prst="rect">
            <a:avLst/>
          </a:prstGeom>
        </p:spPr>
        <p:txBody>
          <a:bodyPr wrap="square">
            <a:spAutoFit/>
          </a:bodyPr>
          <a:lstStyle/>
          <a:p>
            <a:pPr algn="just"/>
            <a:r>
              <a:rPr lang="en-US" altLang="zh-TW" sz="2400" b="1" dirty="0">
                <a:effectLst/>
              </a:rPr>
              <a:t>B.</a:t>
            </a:r>
            <a:r>
              <a:rPr lang="en-US" altLang="zh-TW" sz="2400" dirty="0">
                <a:effectLst/>
              </a:rPr>
              <a:t> </a:t>
            </a:r>
          </a:p>
          <a:p>
            <a:pPr algn="just"/>
            <a:endParaRPr lang="en-US" altLang="zh-TW" sz="2400" dirty="0"/>
          </a:p>
          <a:p>
            <a:pPr algn="just"/>
            <a:r>
              <a:rPr lang="en-US" altLang="zh-TW" sz="2400" dirty="0">
                <a:effectLst/>
              </a:rPr>
              <a:t>So which came first—the chicken or the egg? This question is right along those same lines and can be really confusing, but if you key on the “cause” portion of the question, you should be okay. Sure, a vulnerability would need to be present; however, a vulnerability on its own doesn’t cause anything.</a:t>
            </a:r>
          </a:p>
          <a:p>
            <a:pPr algn="just"/>
            <a:endParaRPr lang="en-US" altLang="zh-TW" sz="2400" dirty="0"/>
          </a:p>
          <a:p>
            <a:pPr algn="just"/>
            <a:r>
              <a:rPr lang="en-US" altLang="zh-TW" sz="2400" dirty="0">
                <a:effectLst/>
              </a:rPr>
              <a:t> A </a:t>
            </a:r>
            <a:r>
              <a:rPr lang="en-US" altLang="zh-TW" sz="2400" i="1" dirty="0">
                <a:effectLst/>
              </a:rPr>
              <a:t>threat</a:t>
            </a:r>
            <a:r>
              <a:rPr lang="en-US" altLang="zh-TW" sz="2400" dirty="0">
                <a:effectLst/>
              </a:rPr>
              <a:t> is something that could potentially take advantage of an existing vulnerability. Threats can be intentional, accidental, human, or even an “act of God.” A hacker is a threat to take advantage of an open port on a system and/or poor password policy. A thunderstorm is a threat to exploit a tear in the roof, leaking down into your systems.</a:t>
            </a:r>
          </a:p>
          <a:p>
            <a:pPr algn="just"/>
            <a:endParaRPr lang="en-US" altLang="zh-TW" sz="2400" dirty="0"/>
          </a:p>
          <a:p>
            <a:pPr algn="just"/>
            <a:r>
              <a:rPr lang="en-US" altLang="zh-TW" sz="2400" dirty="0">
                <a:effectLst/>
              </a:rPr>
              <a:t> Heck, a rhinoceros is a threat to bust down the door and destroy all the equipment in the room. Whether those threats have intent, are viable, and are willing/able to take up the vulnerability is a matter for risk assessment to decide; they’ll probably beef up password policy and fix the roof, but I doubt much will be done on the rhino front.</a:t>
            </a:r>
            <a:endParaRPr lang="zh-TW" altLang="en-US" sz="2400" dirty="0"/>
          </a:p>
        </p:txBody>
      </p:sp>
    </p:spTree>
    <p:extLst>
      <p:ext uri="{BB962C8B-B14F-4D97-AF65-F5344CB8AC3E}">
        <p14:creationId xmlns:p14="http://schemas.microsoft.com/office/powerpoint/2010/main" val="3751328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Metasploit payload type operates via DLL injection and is difficult for antivirus software to pick up?</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Inline</a:t>
            </a:r>
          </a:p>
          <a:p>
            <a:r>
              <a:rPr lang="en-US" altLang="zh-TW" sz="2800" b="1" dirty="0">
                <a:effectLst/>
              </a:rPr>
              <a:t>B.</a:t>
            </a:r>
            <a:r>
              <a:rPr lang="en-US" altLang="zh-TW" sz="2800" dirty="0">
                <a:effectLst/>
              </a:rPr>
              <a:t>   Meterpreter</a:t>
            </a:r>
          </a:p>
          <a:p>
            <a:r>
              <a:rPr lang="en-US" altLang="zh-TW" sz="2800" b="1" dirty="0">
                <a:effectLst/>
              </a:rPr>
              <a:t>C.</a:t>
            </a:r>
            <a:r>
              <a:rPr lang="en-US" altLang="zh-TW" sz="2800" dirty="0">
                <a:effectLst/>
              </a:rPr>
              <a:t>   Staged</a:t>
            </a:r>
          </a:p>
          <a:p>
            <a:r>
              <a:rPr lang="en-US" altLang="zh-TW" sz="2800" b="1" dirty="0">
                <a:effectLst/>
              </a:rPr>
              <a:t>D.</a:t>
            </a:r>
            <a:r>
              <a:rPr lang="en-US" altLang="zh-TW" sz="2800" dirty="0">
                <a:effectLst/>
              </a:rPr>
              <a:t>   Remote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21</a:t>
            </a:r>
            <a:endParaRPr lang="zh-TW" altLang="en-US" sz="3200" dirty="0"/>
          </a:p>
        </p:txBody>
      </p:sp>
    </p:spTree>
    <p:extLst>
      <p:ext uri="{BB962C8B-B14F-4D97-AF65-F5344CB8AC3E}">
        <p14:creationId xmlns:p14="http://schemas.microsoft.com/office/powerpoint/2010/main" val="4109178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r>
              <a:rPr lang="en-US" altLang="zh-TW" sz="2800" dirty="0">
                <a:effectLst/>
              </a:rPr>
              <a:t>Which Metasploit payload type operates via DLL injection and is difficult for antivirus software to pick up?</a:t>
            </a:r>
          </a:p>
          <a:p>
            <a:endParaRPr lang="en-US" altLang="zh-TW" sz="2800" b="1" dirty="0">
              <a:effectLst/>
            </a:endParaRPr>
          </a:p>
          <a:p>
            <a:endParaRPr lang="en-US" altLang="zh-TW" sz="2800" b="1" dirty="0"/>
          </a:p>
          <a:p>
            <a:r>
              <a:rPr lang="en-US" altLang="zh-TW" sz="2800" b="1" dirty="0">
                <a:effectLst/>
              </a:rPr>
              <a:t>A.</a:t>
            </a:r>
            <a:r>
              <a:rPr lang="en-US" altLang="zh-TW" sz="2800" dirty="0">
                <a:effectLst/>
              </a:rPr>
              <a:t>   Inline</a:t>
            </a:r>
          </a:p>
          <a:p>
            <a:r>
              <a:rPr lang="en-US" altLang="zh-TW" sz="2800" b="1" dirty="0">
                <a:solidFill>
                  <a:srgbClr val="FF0000"/>
                </a:solidFill>
                <a:effectLst/>
              </a:rPr>
              <a:t>B.</a:t>
            </a:r>
            <a:r>
              <a:rPr lang="en-US" altLang="zh-TW" sz="2800" dirty="0">
                <a:solidFill>
                  <a:srgbClr val="FF0000"/>
                </a:solidFill>
                <a:effectLst/>
              </a:rPr>
              <a:t>   Meterpreter</a:t>
            </a:r>
          </a:p>
          <a:p>
            <a:r>
              <a:rPr lang="en-US" altLang="zh-TW" sz="2800" b="1" dirty="0">
                <a:effectLst/>
              </a:rPr>
              <a:t>C.</a:t>
            </a:r>
            <a:r>
              <a:rPr lang="en-US" altLang="zh-TW" sz="2800" dirty="0">
                <a:effectLst/>
              </a:rPr>
              <a:t>   Staged</a:t>
            </a:r>
          </a:p>
          <a:p>
            <a:r>
              <a:rPr lang="en-US" altLang="zh-TW" sz="2800" b="1" dirty="0">
                <a:effectLst/>
              </a:rPr>
              <a:t>D.</a:t>
            </a:r>
            <a:r>
              <a:rPr lang="en-US" altLang="zh-TW" sz="2800" dirty="0">
                <a:effectLst/>
              </a:rPr>
              <a:t>   Remote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21</a:t>
            </a:r>
            <a:endParaRPr lang="zh-TW" altLang="en-US" sz="3200" dirty="0"/>
          </a:p>
        </p:txBody>
      </p:sp>
    </p:spTree>
    <p:extLst>
      <p:ext uri="{BB962C8B-B14F-4D97-AF65-F5344CB8AC3E}">
        <p14:creationId xmlns:p14="http://schemas.microsoft.com/office/powerpoint/2010/main" val="11961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509200"/>
          </a:xfrm>
          <a:prstGeom prst="rect">
            <a:avLst/>
          </a:prstGeom>
        </p:spPr>
        <p:txBody>
          <a:bodyPr wrap="square">
            <a:spAutoFit/>
          </a:bodyPr>
          <a:lstStyle/>
          <a:p>
            <a:pPr algn="just"/>
            <a:r>
              <a:rPr lang="en-US" altLang="zh-TW" sz="3200" dirty="0">
                <a:effectLst/>
              </a:rPr>
              <a:t>A software company puts an application through stringent testing and, on the date of release, is confident the software is free of known vulnerabilities. An organization named </a:t>
            </a:r>
            <a:r>
              <a:rPr lang="en-US" altLang="zh-TW" sz="3200" dirty="0" err="1">
                <a:effectLst/>
              </a:rPr>
              <a:t>BigBiz</a:t>
            </a:r>
            <a:r>
              <a:rPr lang="en-US" altLang="zh-TW" sz="3200" dirty="0">
                <a:effectLst/>
              </a:rPr>
              <a:t> purchases the software at a premium cost, with a guarantee of service, maintenance, and liability. Which risk management method is in use by the </a:t>
            </a:r>
            <a:r>
              <a:rPr lang="en-US" altLang="zh-TW" sz="3200" dirty="0" err="1">
                <a:effectLst/>
              </a:rPr>
              <a:t>BigBiz</a:t>
            </a:r>
            <a:r>
              <a:rPr lang="en-US" altLang="zh-TW" sz="3200" dirty="0">
                <a:effectLst/>
              </a:rPr>
              <a:t> organization?</a:t>
            </a:r>
          </a:p>
          <a:p>
            <a:pPr algn="just"/>
            <a:endParaRPr lang="en-US" altLang="zh-TW" sz="3200" b="1" dirty="0">
              <a:effectLst/>
            </a:endParaRPr>
          </a:p>
          <a:p>
            <a:pPr algn="just"/>
            <a:endParaRPr lang="en-US" altLang="zh-TW" sz="3200" b="1" dirty="0"/>
          </a:p>
          <a:p>
            <a:pPr algn="just"/>
            <a:r>
              <a:rPr lang="en-US" altLang="zh-TW" sz="3200" b="1" dirty="0">
                <a:effectLst/>
              </a:rPr>
              <a:t>A.</a:t>
            </a:r>
            <a:r>
              <a:rPr lang="en-US" altLang="zh-TW" sz="3200" dirty="0">
                <a:effectLst/>
              </a:rPr>
              <a:t>   Accept</a:t>
            </a:r>
          </a:p>
          <a:p>
            <a:pPr algn="just"/>
            <a:r>
              <a:rPr lang="en-US" altLang="zh-TW" sz="3200" b="1" dirty="0">
                <a:effectLst/>
              </a:rPr>
              <a:t>B.</a:t>
            </a:r>
            <a:r>
              <a:rPr lang="en-US" altLang="zh-TW" sz="3200" dirty="0">
                <a:effectLst/>
              </a:rPr>
              <a:t>   Transfer</a:t>
            </a:r>
          </a:p>
          <a:p>
            <a:pPr algn="just"/>
            <a:r>
              <a:rPr lang="en-US" altLang="zh-TW" sz="3200" b="1" dirty="0">
                <a:effectLst/>
              </a:rPr>
              <a:t>C.</a:t>
            </a:r>
            <a:r>
              <a:rPr lang="en-US" altLang="zh-TW" sz="3200" dirty="0">
                <a:effectLst/>
              </a:rPr>
              <a:t>   Avoid</a:t>
            </a:r>
          </a:p>
          <a:p>
            <a:pPr algn="just"/>
            <a:r>
              <a:rPr lang="en-US" altLang="zh-TW" sz="3200" b="1" dirty="0">
                <a:effectLst/>
              </a:rPr>
              <a:t>D.</a:t>
            </a:r>
            <a:r>
              <a:rPr lang="en-US" altLang="zh-TW" sz="3200" dirty="0">
                <a:effectLst/>
              </a:rPr>
              <a:t>   Mitigate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a:t>
            </a:r>
            <a:endParaRPr lang="zh-TW" altLang="en-US" sz="3200" dirty="0"/>
          </a:p>
        </p:txBody>
      </p:sp>
    </p:spTree>
    <p:extLst>
      <p:ext uri="{BB962C8B-B14F-4D97-AF65-F5344CB8AC3E}">
        <p14:creationId xmlns:p14="http://schemas.microsoft.com/office/powerpoint/2010/main" val="335029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2CA164-296D-42E8-9490-68B5C638078E}"/>
              </a:ext>
            </a:extLst>
          </p:cNvPr>
          <p:cNvSpPr/>
          <p:nvPr/>
        </p:nvSpPr>
        <p:spPr>
          <a:xfrm>
            <a:off x="0" y="0"/>
            <a:ext cx="12192000" cy="5693866"/>
          </a:xfrm>
          <a:prstGeom prst="rect">
            <a:avLst/>
          </a:prstGeom>
        </p:spPr>
        <p:txBody>
          <a:bodyPr wrap="square">
            <a:spAutoFit/>
          </a:bodyPr>
          <a:lstStyle/>
          <a:p>
            <a:pPr algn="just"/>
            <a:r>
              <a:rPr lang="en-US" altLang="zh-TW" sz="2800" b="1" dirty="0">
                <a:effectLst/>
              </a:rPr>
              <a:t>B.</a:t>
            </a:r>
          </a:p>
          <a:p>
            <a:pPr algn="just"/>
            <a:endParaRPr lang="en-US" altLang="zh-TW" sz="2800" b="1" dirty="0"/>
          </a:p>
          <a:p>
            <a:pPr algn="just"/>
            <a:r>
              <a:rPr lang="en-US" altLang="zh-TW" sz="2800" dirty="0">
                <a:effectLst/>
              </a:rPr>
              <a:t>For those of you panicking over this question, relax. You do not have to know all the inner workings of Metasploit, but it does appear enough—in the variety of study materials available for CEH certification—that EC-Council wants you to know some basics, and this question falls in that category. </a:t>
            </a:r>
          </a:p>
          <a:p>
            <a:pPr algn="just"/>
            <a:endParaRPr lang="en-US" altLang="zh-TW" sz="2800" dirty="0"/>
          </a:p>
          <a:p>
            <a:pPr algn="just"/>
            <a:r>
              <a:rPr lang="en-US" altLang="zh-TW" sz="2800" dirty="0">
                <a:effectLst/>
              </a:rPr>
              <a:t>There are a bunch of different payload types within Metasploit, and </a:t>
            </a:r>
            <a:r>
              <a:rPr lang="en-US" altLang="zh-TW" sz="2800" i="1" dirty="0" err="1">
                <a:effectLst/>
              </a:rPr>
              <a:t>meterpreter</a:t>
            </a:r>
            <a:r>
              <a:rPr lang="en-US" altLang="zh-TW" sz="2800" dirty="0">
                <a:effectLst/>
              </a:rPr>
              <a:t> (short for meta-interpreter) is one of them. The following is from Metasploit’s website: “Meterpreter is an advanced payload that is included in the Metasploit Framework. Its purpose is to provide complex and advanced features that would otherwise be tedious to implement purely in assembly. </a:t>
            </a:r>
          </a:p>
          <a:p>
            <a:pPr algn="just"/>
            <a:endParaRPr lang="en-US" altLang="zh-TW" sz="2800" dirty="0"/>
          </a:p>
        </p:txBody>
      </p:sp>
    </p:spTree>
    <p:extLst>
      <p:ext uri="{BB962C8B-B14F-4D97-AF65-F5344CB8AC3E}">
        <p14:creationId xmlns:p14="http://schemas.microsoft.com/office/powerpoint/2010/main" val="12750189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8D50E0-79EB-4ED0-9BF8-50CDF034FB9A}"/>
              </a:ext>
            </a:extLst>
          </p:cNvPr>
          <p:cNvSpPr/>
          <p:nvPr/>
        </p:nvSpPr>
        <p:spPr>
          <a:xfrm>
            <a:off x="0" y="1166842"/>
            <a:ext cx="12192000" cy="4524315"/>
          </a:xfrm>
          <a:prstGeom prst="rect">
            <a:avLst/>
          </a:prstGeom>
        </p:spPr>
        <p:txBody>
          <a:bodyPr wrap="square">
            <a:spAutoFit/>
          </a:bodyPr>
          <a:lstStyle/>
          <a:p>
            <a:pPr algn="just"/>
            <a:r>
              <a:rPr lang="en-US" altLang="zh-TW" sz="3200" dirty="0"/>
              <a:t>The way that it accomplishes this is by allowing developers to write their own extensions in the form of shared object (DLL) files that can be uploaded and injected into a running process on a target computer after exploitation has occurred. </a:t>
            </a:r>
          </a:p>
          <a:p>
            <a:pPr algn="just"/>
            <a:endParaRPr lang="en-US" altLang="zh-TW" sz="3200" dirty="0"/>
          </a:p>
          <a:p>
            <a:pPr algn="just"/>
            <a:endParaRPr lang="en-US" altLang="zh-TW" sz="3200" dirty="0"/>
          </a:p>
          <a:p>
            <a:pPr algn="just"/>
            <a:r>
              <a:rPr lang="en-US" altLang="zh-TW" sz="3200" dirty="0"/>
              <a:t>Meterpreter and all of the extensions that it loads are executed entirely from memory and never touch the disk, thus allowing them to execute under the radar of standard anti-virus detection.”</a:t>
            </a:r>
            <a:endParaRPr lang="zh-TW" altLang="en-US" sz="3200" dirty="0"/>
          </a:p>
        </p:txBody>
      </p:sp>
    </p:spTree>
    <p:extLst>
      <p:ext uri="{BB962C8B-B14F-4D97-AF65-F5344CB8AC3E}">
        <p14:creationId xmlns:p14="http://schemas.microsoft.com/office/powerpoint/2010/main" val="312923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4832092"/>
          </a:xfrm>
          <a:prstGeom prst="rect">
            <a:avLst/>
          </a:prstGeom>
        </p:spPr>
        <p:txBody>
          <a:bodyPr wrap="square">
            <a:spAutoFit/>
          </a:bodyPr>
          <a:lstStyle/>
          <a:p>
            <a:r>
              <a:rPr lang="en-US" altLang="zh-TW" sz="2800" dirty="0">
                <a:effectLst/>
              </a:rPr>
              <a:t>Metasploit is a framework allowing for the development and execution of exploit code against a remote host and is designed for use in pen testing. The framework consists of several libraries, each performing a specific task and set of functions. </a:t>
            </a:r>
          </a:p>
          <a:p>
            <a:endParaRPr lang="en-US" altLang="zh-TW" sz="2800" dirty="0"/>
          </a:p>
          <a:p>
            <a:r>
              <a:rPr lang="en-US" altLang="zh-TW" sz="2800" dirty="0">
                <a:effectLst/>
              </a:rPr>
              <a:t>Which library is considered the most fundamental component of the Metasploit framework?</a:t>
            </a:r>
          </a:p>
          <a:p>
            <a:endParaRPr lang="en-US" altLang="zh-TW" sz="2800" b="1" dirty="0">
              <a:effectLst/>
            </a:endParaRPr>
          </a:p>
          <a:p>
            <a:r>
              <a:rPr lang="en-US" altLang="zh-TW" sz="2800" b="1" dirty="0">
                <a:effectLst/>
              </a:rPr>
              <a:t>A.</a:t>
            </a:r>
            <a:r>
              <a:rPr lang="en-US" altLang="zh-TW" sz="2800" dirty="0">
                <a:effectLst/>
              </a:rPr>
              <a:t>   MSF Core</a:t>
            </a:r>
          </a:p>
          <a:p>
            <a:r>
              <a:rPr lang="en-US" altLang="zh-TW" sz="2800" b="1" dirty="0">
                <a:effectLst/>
              </a:rPr>
              <a:t>B.</a:t>
            </a:r>
            <a:r>
              <a:rPr lang="en-US" altLang="zh-TW" sz="2800" dirty="0">
                <a:effectLst/>
              </a:rPr>
              <a:t>   MSF Base</a:t>
            </a:r>
          </a:p>
          <a:p>
            <a:r>
              <a:rPr lang="en-US" altLang="zh-TW" sz="2800" b="1" dirty="0">
                <a:effectLst/>
              </a:rPr>
              <a:t>C.</a:t>
            </a:r>
            <a:r>
              <a:rPr lang="en-US" altLang="zh-TW" sz="2800" dirty="0">
                <a:effectLst/>
              </a:rPr>
              <a:t>   MSF interfaces</a:t>
            </a:r>
          </a:p>
          <a:p>
            <a:r>
              <a:rPr lang="en-US" altLang="zh-TW" sz="2800" b="1" dirty="0">
                <a:effectLst/>
              </a:rPr>
              <a:t>D.</a:t>
            </a:r>
            <a:r>
              <a:rPr lang="en-US" altLang="zh-TW" sz="2800" dirty="0">
                <a:effectLst/>
              </a:rPr>
              <a:t>   Rex</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22</a:t>
            </a:r>
            <a:endParaRPr lang="zh-TW" altLang="en-US" sz="3200" dirty="0"/>
          </a:p>
        </p:txBody>
      </p:sp>
    </p:spTree>
    <p:extLst>
      <p:ext uri="{BB962C8B-B14F-4D97-AF65-F5344CB8AC3E}">
        <p14:creationId xmlns:p14="http://schemas.microsoft.com/office/powerpoint/2010/main" val="11189112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4832092"/>
          </a:xfrm>
          <a:prstGeom prst="rect">
            <a:avLst/>
          </a:prstGeom>
        </p:spPr>
        <p:txBody>
          <a:bodyPr wrap="square">
            <a:spAutoFit/>
          </a:bodyPr>
          <a:lstStyle/>
          <a:p>
            <a:r>
              <a:rPr lang="en-US" altLang="zh-TW" sz="2800" dirty="0">
                <a:effectLst/>
              </a:rPr>
              <a:t>Metasploit is a framework allowing for the development and execution of exploit code against a remote host and is designed for use in pen testing. The framework consists of several libraries, each performing a specific task and set of functions. </a:t>
            </a:r>
          </a:p>
          <a:p>
            <a:endParaRPr lang="en-US" altLang="zh-TW" sz="2800" dirty="0"/>
          </a:p>
          <a:p>
            <a:r>
              <a:rPr lang="en-US" altLang="zh-TW" sz="2800" dirty="0">
                <a:effectLst/>
              </a:rPr>
              <a:t>Which library is considered the most fundamental component of the Metasploit framework?</a:t>
            </a:r>
          </a:p>
          <a:p>
            <a:endParaRPr lang="en-US" altLang="zh-TW" sz="2800" b="1" dirty="0">
              <a:effectLst/>
            </a:endParaRPr>
          </a:p>
          <a:p>
            <a:r>
              <a:rPr lang="en-US" altLang="zh-TW" sz="2800" b="1" dirty="0">
                <a:effectLst/>
              </a:rPr>
              <a:t>A.</a:t>
            </a:r>
            <a:r>
              <a:rPr lang="en-US" altLang="zh-TW" sz="2800" dirty="0">
                <a:effectLst/>
              </a:rPr>
              <a:t>   MSF Core</a:t>
            </a:r>
          </a:p>
          <a:p>
            <a:r>
              <a:rPr lang="en-US" altLang="zh-TW" sz="2800" b="1" dirty="0">
                <a:effectLst/>
              </a:rPr>
              <a:t>B.</a:t>
            </a:r>
            <a:r>
              <a:rPr lang="en-US" altLang="zh-TW" sz="2800" dirty="0">
                <a:effectLst/>
              </a:rPr>
              <a:t>   MSF Base</a:t>
            </a:r>
          </a:p>
          <a:p>
            <a:r>
              <a:rPr lang="en-US" altLang="zh-TW" sz="2800" b="1" dirty="0">
                <a:effectLst/>
              </a:rPr>
              <a:t>C.</a:t>
            </a:r>
            <a:r>
              <a:rPr lang="en-US" altLang="zh-TW" sz="2800" dirty="0">
                <a:effectLst/>
              </a:rPr>
              <a:t>   MSF interfaces</a:t>
            </a:r>
          </a:p>
          <a:p>
            <a:r>
              <a:rPr lang="en-US" altLang="zh-TW" sz="2800" b="1" dirty="0">
                <a:solidFill>
                  <a:srgbClr val="FF0000"/>
                </a:solidFill>
                <a:effectLst/>
              </a:rPr>
              <a:t>D.</a:t>
            </a:r>
            <a:r>
              <a:rPr lang="en-US" altLang="zh-TW" sz="2800" dirty="0">
                <a:solidFill>
                  <a:srgbClr val="FF0000"/>
                </a:solidFill>
                <a:effectLst/>
              </a:rPr>
              <a:t>   Rex</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22</a:t>
            </a:r>
            <a:endParaRPr lang="zh-TW" altLang="en-US" sz="3200" dirty="0"/>
          </a:p>
        </p:txBody>
      </p:sp>
    </p:spTree>
    <p:extLst>
      <p:ext uri="{BB962C8B-B14F-4D97-AF65-F5344CB8AC3E}">
        <p14:creationId xmlns:p14="http://schemas.microsoft.com/office/powerpoint/2010/main" val="1554931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A248AD-C00C-4D7C-9001-1FA7F2329973}"/>
              </a:ext>
            </a:extLst>
          </p:cNvPr>
          <p:cNvSpPr/>
          <p:nvPr/>
        </p:nvSpPr>
        <p:spPr>
          <a:xfrm>
            <a:off x="0" y="0"/>
            <a:ext cx="12192000" cy="6124754"/>
          </a:xfrm>
          <a:prstGeom prst="rect">
            <a:avLst/>
          </a:prstGeom>
        </p:spPr>
        <p:txBody>
          <a:bodyPr wrap="square">
            <a:spAutoFit/>
          </a:bodyPr>
          <a:lstStyle/>
          <a:p>
            <a:pPr>
              <a:spcBef>
                <a:spcPts val="0"/>
              </a:spcBef>
              <a:spcAft>
                <a:spcPts val="0"/>
              </a:spcAft>
            </a:pPr>
            <a:r>
              <a:rPr lang="en-US" altLang="zh-TW" sz="2800" b="1" dirty="0">
                <a:effectLst/>
              </a:rPr>
              <a:t>D.</a:t>
            </a:r>
            <a:r>
              <a:rPr lang="en-US" altLang="zh-TW" sz="2800" dirty="0">
                <a:effectLst/>
              </a:rPr>
              <a:t> </a:t>
            </a:r>
          </a:p>
          <a:p>
            <a:pPr>
              <a:spcBef>
                <a:spcPts val="0"/>
              </a:spcBef>
              <a:spcAft>
                <a:spcPts val="0"/>
              </a:spcAft>
            </a:pPr>
            <a:endParaRPr lang="en-US" altLang="zh-TW" sz="2800" dirty="0"/>
          </a:p>
          <a:p>
            <a:pPr>
              <a:spcBef>
                <a:spcPts val="0"/>
              </a:spcBef>
              <a:spcAft>
                <a:spcPts val="0"/>
              </a:spcAft>
            </a:pPr>
            <a:r>
              <a:rPr lang="en-US" altLang="zh-TW" sz="2800" dirty="0">
                <a:effectLst/>
              </a:rPr>
              <a:t>Once again, this is another one of those weird questions you may see (involving any of the framework components) on your exam. </a:t>
            </a:r>
          </a:p>
          <a:p>
            <a:pPr>
              <a:spcBef>
                <a:spcPts val="0"/>
              </a:spcBef>
              <a:spcAft>
                <a:spcPts val="0"/>
              </a:spcAft>
            </a:pPr>
            <a:endParaRPr lang="en-US" altLang="zh-TW" sz="2800" dirty="0"/>
          </a:p>
          <a:p>
            <a:pPr>
              <a:spcBef>
                <a:spcPts val="0"/>
              </a:spcBef>
              <a:spcAft>
                <a:spcPts val="0"/>
              </a:spcAft>
            </a:pPr>
            <a:r>
              <a:rPr lang="en-US" altLang="zh-TW" sz="2800" dirty="0">
                <a:effectLst/>
              </a:rPr>
              <a:t>It’s included here so you’re not caught off guard in the actual exam room and freak out over not hearing it before. Don’t worry about learning all the nuances of Metasploit and its architecture before the exam—just concentrate on memorizing the basics of the framework (key words for each area will assist with this), and you’ll be fine.</a:t>
            </a:r>
          </a:p>
          <a:p>
            <a:pPr>
              <a:spcBef>
                <a:spcPts val="0"/>
              </a:spcBef>
              <a:spcAft>
                <a:spcPts val="0"/>
              </a:spcAft>
            </a:pPr>
            <a:endParaRPr lang="en-US" altLang="zh-TW" sz="2800" dirty="0">
              <a:effectLst/>
            </a:endParaRPr>
          </a:p>
          <a:p>
            <a:pPr>
              <a:spcBef>
                <a:spcPts val="0"/>
              </a:spcBef>
              <a:spcAft>
                <a:spcPts val="0"/>
              </a:spcAft>
            </a:pPr>
            <a:endParaRPr lang="en-US" altLang="zh-TW" sz="2800" dirty="0"/>
          </a:p>
          <a:p>
            <a:pPr>
              <a:spcBef>
                <a:spcPts val="0"/>
              </a:spcBef>
              <a:spcAft>
                <a:spcPts val="0"/>
              </a:spcAft>
            </a:pPr>
            <a:r>
              <a:rPr lang="en-US" altLang="zh-TW" sz="2800" dirty="0">
                <a:effectLst/>
              </a:rPr>
              <a:t>Metasploit, as you know, is an open source framework allowing a variety of automated (point-and-shoot) pen test methods. </a:t>
            </a:r>
          </a:p>
        </p:txBody>
      </p:sp>
    </p:spTree>
    <p:extLst>
      <p:ext uri="{BB962C8B-B14F-4D97-AF65-F5344CB8AC3E}">
        <p14:creationId xmlns:p14="http://schemas.microsoft.com/office/powerpoint/2010/main" val="5033109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F6ECDA-7380-4501-96F7-AC24D44E3BD1}"/>
              </a:ext>
            </a:extLst>
          </p:cNvPr>
          <p:cNvSpPr/>
          <p:nvPr/>
        </p:nvSpPr>
        <p:spPr>
          <a:xfrm>
            <a:off x="0" y="1012954"/>
            <a:ext cx="12192000" cy="4832092"/>
          </a:xfrm>
          <a:prstGeom prst="rect">
            <a:avLst/>
          </a:prstGeom>
        </p:spPr>
        <p:txBody>
          <a:bodyPr wrap="square">
            <a:spAutoFit/>
          </a:bodyPr>
          <a:lstStyle/>
          <a:p>
            <a:pPr algn="just"/>
            <a:r>
              <a:rPr lang="en-US" altLang="zh-TW" sz="2800" dirty="0">
                <a:effectLst/>
              </a:rPr>
              <a:t>The framework is designed in a modular fashion, with each library and component responsible for its own function. The following is from Metasploit’s development guide (you can find copies in a variety of places now, just use a Google search for </a:t>
            </a:r>
            <a:r>
              <a:rPr lang="en-US" altLang="zh-TW" sz="2800" i="1" dirty="0" err="1">
                <a:effectLst/>
              </a:rPr>
              <a:t>msf_dev_guide</a:t>
            </a:r>
            <a:r>
              <a:rPr lang="en-US" altLang="zh-TW" sz="2800" i="1" dirty="0">
                <a:effectLst/>
              </a:rPr>
              <a:t> </a:t>
            </a:r>
            <a:r>
              <a:rPr lang="en-US" altLang="zh-TW" sz="2800" i="1" dirty="0" err="1">
                <a:effectLst/>
              </a:rPr>
              <a:t>filetype:pdf</a:t>
            </a:r>
            <a:r>
              <a:rPr lang="en-US" altLang="zh-TW" sz="2800" dirty="0">
                <a:effectLst/>
              </a:rPr>
              <a:t> ): “The most fundamental piece of the architecture is the </a:t>
            </a:r>
            <a:r>
              <a:rPr lang="en-US" altLang="zh-TW" sz="2800" i="1" dirty="0">
                <a:effectLst/>
              </a:rPr>
              <a:t>Rex</a:t>
            </a:r>
            <a:r>
              <a:rPr lang="en-US" altLang="zh-TW" sz="2800" dirty="0">
                <a:effectLst/>
              </a:rPr>
              <a:t> library, which is short for the Ruby Extension Library. </a:t>
            </a:r>
          </a:p>
          <a:p>
            <a:pPr algn="just"/>
            <a:endParaRPr lang="en-US" altLang="zh-TW" sz="2800" dirty="0"/>
          </a:p>
          <a:p>
            <a:pPr algn="just"/>
            <a:r>
              <a:rPr lang="en-US" altLang="zh-TW" sz="2800" dirty="0">
                <a:effectLst/>
              </a:rPr>
              <a:t>Some of the components provided by Rex include a wrapper socket subsystem, implementations of protocol clients and servers, a logging subsystem, exploitation utility classes, and a number of other useful classes.” </a:t>
            </a:r>
          </a:p>
          <a:p>
            <a:pPr algn="just"/>
            <a:endParaRPr lang="en-US" altLang="zh-TW" sz="2800" dirty="0"/>
          </a:p>
          <a:p>
            <a:pPr algn="just"/>
            <a:r>
              <a:rPr lang="en-US" altLang="zh-TW" sz="2800" dirty="0">
                <a:effectLst/>
              </a:rPr>
              <a:t>Rex provides critical services to the entire framework.</a:t>
            </a:r>
            <a:endParaRPr lang="zh-TW" altLang="en-US" sz="2800" dirty="0"/>
          </a:p>
        </p:txBody>
      </p:sp>
    </p:spTree>
    <p:extLst>
      <p:ext uri="{BB962C8B-B14F-4D97-AF65-F5344CB8AC3E}">
        <p14:creationId xmlns:p14="http://schemas.microsoft.com/office/powerpoint/2010/main" val="2398218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pPr algn="just"/>
            <a:r>
              <a:rPr lang="en-US" altLang="zh-TW" sz="2800" dirty="0">
                <a:effectLst/>
              </a:rPr>
              <a:t>Which of the following may be effective countermeasures against an inside attacker? (Choose all that apply.)</a:t>
            </a:r>
          </a:p>
          <a:p>
            <a:pPr algn="just"/>
            <a:endParaRPr lang="en-US" altLang="zh-TW" sz="2800" b="1" dirty="0">
              <a:effectLst/>
            </a:endParaRPr>
          </a:p>
          <a:p>
            <a:pPr algn="just"/>
            <a:endParaRPr lang="en-US" altLang="zh-TW" sz="2800" b="1" dirty="0"/>
          </a:p>
          <a:p>
            <a:pPr algn="just"/>
            <a:r>
              <a:rPr lang="en-US" altLang="zh-TW" sz="2800" b="1" dirty="0">
                <a:effectLst/>
              </a:rPr>
              <a:t>A.</a:t>
            </a:r>
            <a:r>
              <a:rPr lang="en-US" altLang="zh-TW" sz="2800" dirty="0">
                <a:effectLst/>
              </a:rPr>
              <a:t>   Enforce elevated privilege control.</a:t>
            </a:r>
          </a:p>
          <a:p>
            <a:pPr algn="just"/>
            <a:r>
              <a:rPr lang="en-US" altLang="zh-TW" sz="2800" b="1" dirty="0">
                <a:effectLst/>
              </a:rPr>
              <a:t>B.</a:t>
            </a:r>
            <a:r>
              <a:rPr lang="en-US" altLang="zh-TW" sz="2800" dirty="0">
                <a:effectLst/>
              </a:rPr>
              <a:t>   Secure all dumpsters and shred collection boxes.</a:t>
            </a:r>
          </a:p>
          <a:p>
            <a:pPr algn="just"/>
            <a:r>
              <a:rPr lang="en-US" altLang="zh-TW" sz="2800" b="1" dirty="0">
                <a:effectLst/>
              </a:rPr>
              <a:t>C.</a:t>
            </a:r>
            <a:r>
              <a:rPr lang="en-US" altLang="zh-TW" sz="2800" dirty="0">
                <a:effectLst/>
              </a:rPr>
              <a:t>   Enforce good physical security practice and policy.</a:t>
            </a:r>
          </a:p>
          <a:p>
            <a:pPr algn="just"/>
            <a:r>
              <a:rPr lang="en-US" altLang="zh-TW" sz="2800" b="1" dirty="0">
                <a:effectLst/>
              </a:rPr>
              <a:t>D.</a:t>
            </a:r>
            <a:r>
              <a:rPr lang="en-US" altLang="zh-TW" sz="2800" dirty="0">
                <a:effectLst/>
              </a:rPr>
              <a:t>   Perform background checks on all employees.</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23</a:t>
            </a:r>
            <a:endParaRPr lang="zh-TW" altLang="en-US" sz="3200" dirty="0"/>
          </a:p>
        </p:txBody>
      </p:sp>
    </p:spTree>
    <p:extLst>
      <p:ext uri="{BB962C8B-B14F-4D97-AF65-F5344CB8AC3E}">
        <p14:creationId xmlns:p14="http://schemas.microsoft.com/office/powerpoint/2010/main" val="8770619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1659285"/>
            <a:ext cx="12192000" cy="3539430"/>
          </a:xfrm>
          <a:prstGeom prst="rect">
            <a:avLst/>
          </a:prstGeom>
        </p:spPr>
        <p:txBody>
          <a:bodyPr wrap="square">
            <a:spAutoFit/>
          </a:bodyPr>
          <a:lstStyle/>
          <a:p>
            <a:pPr algn="just"/>
            <a:r>
              <a:rPr lang="en-US" altLang="zh-TW" sz="2800" dirty="0">
                <a:effectLst/>
              </a:rPr>
              <a:t>Which of the following may be effective countermeasures against an inside attacker? (Choose all that apply.)</a:t>
            </a:r>
          </a:p>
          <a:p>
            <a:pPr algn="just"/>
            <a:endParaRPr lang="en-US" altLang="zh-TW" sz="2800" b="1" dirty="0">
              <a:effectLst/>
            </a:endParaRPr>
          </a:p>
          <a:p>
            <a:pPr algn="just"/>
            <a:endParaRPr lang="en-US" altLang="zh-TW" sz="2800" b="1" dirty="0"/>
          </a:p>
          <a:p>
            <a:pPr algn="just"/>
            <a:r>
              <a:rPr lang="en-US" altLang="zh-TW" sz="2800" b="1" dirty="0">
                <a:solidFill>
                  <a:srgbClr val="FF0000"/>
                </a:solidFill>
                <a:effectLst/>
              </a:rPr>
              <a:t>A.</a:t>
            </a:r>
            <a:r>
              <a:rPr lang="en-US" altLang="zh-TW" sz="2800" dirty="0">
                <a:solidFill>
                  <a:srgbClr val="FF0000"/>
                </a:solidFill>
                <a:effectLst/>
              </a:rPr>
              <a:t>   Enforce elevated privilege control.</a:t>
            </a:r>
          </a:p>
          <a:p>
            <a:pPr algn="just"/>
            <a:r>
              <a:rPr lang="en-US" altLang="zh-TW" sz="2800" b="1" dirty="0">
                <a:solidFill>
                  <a:srgbClr val="FF0000"/>
                </a:solidFill>
                <a:effectLst/>
              </a:rPr>
              <a:t>B.</a:t>
            </a:r>
            <a:r>
              <a:rPr lang="en-US" altLang="zh-TW" sz="2800" dirty="0">
                <a:solidFill>
                  <a:srgbClr val="FF0000"/>
                </a:solidFill>
                <a:effectLst/>
              </a:rPr>
              <a:t>   Secure all dumpsters and shred collection boxes.</a:t>
            </a:r>
          </a:p>
          <a:p>
            <a:pPr algn="just"/>
            <a:r>
              <a:rPr lang="en-US" altLang="zh-TW" sz="2800" b="1" dirty="0">
                <a:solidFill>
                  <a:srgbClr val="FF0000"/>
                </a:solidFill>
                <a:effectLst/>
              </a:rPr>
              <a:t>C.</a:t>
            </a:r>
            <a:r>
              <a:rPr lang="en-US" altLang="zh-TW" sz="2800" dirty="0">
                <a:solidFill>
                  <a:srgbClr val="FF0000"/>
                </a:solidFill>
                <a:effectLst/>
              </a:rPr>
              <a:t>   Enforce good physical security practice and policy.</a:t>
            </a:r>
          </a:p>
          <a:p>
            <a:pPr algn="just"/>
            <a:r>
              <a:rPr lang="en-US" altLang="zh-TW" sz="2800" b="1" dirty="0">
                <a:solidFill>
                  <a:srgbClr val="FF0000"/>
                </a:solidFill>
                <a:effectLst/>
              </a:rPr>
              <a:t>D.</a:t>
            </a:r>
            <a:r>
              <a:rPr lang="en-US" altLang="zh-TW" sz="2800" dirty="0">
                <a:solidFill>
                  <a:srgbClr val="FF0000"/>
                </a:solidFill>
                <a:effectLst/>
              </a:rPr>
              <a:t>   Perform background checks on all employees.</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23</a:t>
            </a:r>
            <a:endParaRPr lang="zh-TW" altLang="en-US" sz="3200" dirty="0"/>
          </a:p>
        </p:txBody>
      </p:sp>
    </p:spTree>
    <p:extLst>
      <p:ext uri="{BB962C8B-B14F-4D97-AF65-F5344CB8AC3E}">
        <p14:creationId xmlns:p14="http://schemas.microsoft.com/office/powerpoint/2010/main" val="42395026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58CE0B-DCD8-4BFF-A889-EAFDDA90E54C}"/>
              </a:ext>
            </a:extLst>
          </p:cNvPr>
          <p:cNvSpPr/>
          <p:nvPr/>
        </p:nvSpPr>
        <p:spPr>
          <a:xfrm>
            <a:off x="0" y="0"/>
            <a:ext cx="12192000" cy="7417415"/>
          </a:xfrm>
          <a:prstGeom prst="rect">
            <a:avLst/>
          </a:prstGeom>
        </p:spPr>
        <p:txBody>
          <a:bodyPr wrap="square">
            <a:spAutoFit/>
          </a:bodyPr>
          <a:lstStyle/>
          <a:p>
            <a:pPr algn="just">
              <a:spcBef>
                <a:spcPts val="0"/>
              </a:spcBef>
              <a:spcAft>
                <a:spcPts val="0"/>
              </a:spcAft>
            </a:pPr>
            <a:r>
              <a:rPr lang="en-US" altLang="zh-TW" sz="2800" b="1" dirty="0">
                <a:effectLst/>
              </a:rPr>
              <a:t>A, B, C, D.</a:t>
            </a:r>
          </a:p>
          <a:p>
            <a:pPr algn="just">
              <a:spcBef>
                <a:spcPts val="0"/>
              </a:spcBef>
              <a:spcAft>
                <a:spcPts val="0"/>
              </a:spcAft>
            </a:pPr>
            <a:endParaRPr lang="en-US" altLang="zh-TW" sz="2800" b="1" dirty="0"/>
          </a:p>
          <a:p>
            <a:pPr algn="just">
              <a:spcBef>
                <a:spcPts val="0"/>
              </a:spcBef>
              <a:spcAft>
                <a:spcPts val="0"/>
              </a:spcAft>
            </a:pPr>
            <a:r>
              <a:rPr lang="en-US" altLang="zh-TW" sz="2800" dirty="0">
                <a:effectLst/>
              </a:rPr>
              <a:t> All of the answers are correct. Admittedly, there’s nothing you can really do to completely prevent an inside attack. There’s simply no way to ensure every single employee is going to remain happy and satisfied, just as there’s no way to tell when somebody might just up and decide to turn to crime. It happens all the time, in and out of Corporate America, so the best you can do is, of course, the best you can do.</a:t>
            </a:r>
          </a:p>
          <a:p>
            <a:pPr algn="just">
              <a:spcBef>
                <a:spcPts val="0"/>
              </a:spcBef>
              <a:spcAft>
                <a:spcPts val="0"/>
              </a:spcAft>
            </a:pPr>
            <a:endParaRPr lang="en-US" altLang="zh-TW" sz="2800" dirty="0">
              <a:effectLst/>
            </a:endParaRPr>
          </a:p>
          <a:p>
            <a:pPr algn="just">
              <a:spcBef>
                <a:spcPts val="0"/>
              </a:spcBef>
              <a:spcAft>
                <a:spcPts val="0"/>
              </a:spcAft>
            </a:pPr>
            <a:r>
              <a:rPr lang="en-US" altLang="zh-TW" sz="2800" dirty="0">
                <a:effectLst/>
              </a:rPr>
              <a:t>Enforcing elevated privilege control (that is, ensuring users have only the amount of access, rights, and privileges to get their job done, and no more) seems like a commonsense thing, but it’s amazing how many enterprise networks simply ignore this.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After all, a disgruntled employee with administrator rights on his machine can certainly do more damage than one with just plain user rights. </a:t>
            </a:r>
          </a:p>
          <a:p>
            <a:pPr algn="just">
              <a:spcBef>
                <a:spcPts val="0"/>
              </a:spcBef>
              <a:spcAft>
                <a:spcPts val="0"/>
              </a:spcAft>
            </a:pPr>
            <a:endParaRPr lang="en-US" altLang="zh-TW" sz="2800" dirty="0"/>
          </a:p>
        </p:txBody>
      </p:sp>
    </p:spTree>
    <p:extLst>
      <p:ext uri="{BB962C8B-B14F-4D97-AF65-F5344CB8AC3E}">
        <p14:creationId xmlns:p14="http://schemas.microsoft.com/office/powerpoint/2010/main" val="3452761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BBD6E5-C290-499A-BC0B-7158CEFBCEDD}"/>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2800" dirty="0">
                <a:effectLst/>
              </a:rPr>
              <a:t>Securing dumpsters and practicing good physical security should help protect against an insider who wants to come back after hours and snoop around. </a:t>
            </a:r>
          </a:p>
          <a:p>
            <a:pPr algn="just">
              <a:spcBef>
                <a:spcPts val="0"/>
              </a:spcBef>
              <a:spcAft>
                <a:spcPts val="0"/>
              </a:spcAft>
            </a:pPr>
            <a:endParaRPr lang="en-US" altLang="zh-TW" sz="2800" dirty="0"/>
          </a:p>
          <a:p>
            <a:pPr algn="just">
              <a:spcBef>
                <a:spcPts val="0"/>
              </a:spcBef>
              <a:spcAft>
                <a:spcPts val="0"/>
              </a:spcAft>
            </a:pPr>
            <a:r>
              <a:rPr lang="en-US" altLang="zh-TW" sz="2800" dirty="0">
                <a:effectLst/>
              </a:rPr>
              <a:t>And performing background checks on employees, although by no means a silver bullet in this situation, can certainly help to ensure you’re hiring the right people in the first place (in many companies a background check is a requirement of </a:t>
            </a:r>
            <a:r>
              <a:rPr lang="en-US" altLang="zh-TW" sz="2800" i="1" dirty="0">
                <a:effectLst/>
              </a:rPr>
              <a:t>law</a:t>
            </a:r>
            <a:r>
              <a:rPr lang="en-US" altLang="zh-TW" sz="2800" dirty="0">
                <a:effectLst/>
              </a:rPr>
              <a:t>). </a:t>
            </a:r>
          </a:p>
          <a:p>
            <a:pPr algn="just">
              <a:spcBef>
                <a:spcPts val="0"/>
              </a:spcBef>
              <a:spcAft>
                <a:spcPts val="0"/>
              </a:spcAft>
            </a:pPr>
            <a:endParaRPr lang="en-US" altLang="zh-TW" sz="2800" dirty="0"/>
          </a:p>
          <a:p>
            <a:pPr algn="just">
              <a:spcBef>
                <a:spcPts val="0"/>
              </a:spcBef>
              <a:spcAft>
                <a:spcPts val="0"/>
              </a:spcAft>
            </a:pPr>
            <a:endParaRPr lang="en-US" altLang="zh-TW" sz="2800" dirty="0">
              <a:effectLst/>
            </a:endParaRPr>
          </a:p>
          <a:p>
            <a:pPr algn="just">
              <a:spcBef>
                <a:spcPts val="0"/>
              </a:spcBef>
              <a:spcAft>
                <a:spcPts val="0"/>
              </a:spcAft>
            </a:pPr>
            <a:endParaRPr lang="en-US" altLang="zh-TW" sz="2800" dirty="0"/>
          </a:p>
          <a:p>
            <a:pPr algn="just">
              <a:spcBef>
                <a:spcPts val="0"/>
              </a:spcBef>
              <a:spcAft>
                <a:spcPts val="0"/>
              </a:spcAft>
            </a:pPr>
            <a:r>
              <a:rPr lang="en-US" altLang="zh-TW" sz="2800" dirty="0">
                <a:effectLst/>
              </a:rPr>
              <a:t>Here are some of the other steps:</a:t>
            </a:r>
          </a:p>
          <a:p>
            <a:pPr algn="just">
              <a:spcBef>
                <a:spcPts val="0"/>
              </a:spcBef>
              <a:spcAft>
                <a:spcPts val="0"/>
              </a:spcAft>
            </a:pPr>
            <a:r>
              <a:rPr lang="en-US" altLang="zh-TW" sz="2800" dirty="0">
                <a:effectLst/>
              </a:rPr>
              <a:t>•   Monitoring user network behavior</a:t>
            </a:r>
          </a:p>
          <a:p>
            <a:pPr algn="just">
              <a:spcBef>
                <a:spcPts val="0"/>
              </a:spcBef>
              <a:spcAft>
                <a:spcPts val="0"/>
              </a:spcAft>
            </a:pPr>
            <a:r>
              <a:rPr lang="en-US" altLang="zh-TW" sz="2800" dirty="0">
                <a:effectLst/>
              </a:rPr>
              <a:t>•   Monitoring user computer behavior</a:t>
            </a:r>
          </a:p>
          <a:p>
            <a:pPr algn="just">
              <a:spcBef>
                <a:spcPts val="0"/>
              </a:spcBef>
              <a:spcAft>
                <a:spcPts val="0"/>
              </a:spcAft>
            </a:pPr>
            <a:r>
              <a:rPr lang="en-US" altLang="zh-TW" sz="2800" dirty="0">
                <a:effectLst/>
              </a:rPr>
              <a:t>•   Disabling remote access</a:t>
            </a:r>
          </a:p>
          <a:p>
            <a:pPr algn="just">
              <a:spcBef>
                <a:spcPts val="0"/>
              </a:spcBef>
              <a:spcAft>
                <a:spcPts val="0"/>
              </a:spcAft>
            </a:pPr>
            <a:r>
              <a:rPr lang="en-US" altLang="zh-TW" sz="2800" dirty="0">
                <a:effectLst/>
              </a:rPr>
              <a:t>•   Disabling removable drive use on all systems (USB drives and so on)</a:t>
            </a:r>
          </a:p>
          <a:p>
            <a:pPr algn="just">
              <a:spcBef>
                <a:spcPts val="0"/>
              </a:spcBef>
              <a:spcAft>
                <a:spcPts val="0"/>
              </a:spcAft>
            </a:pPr>
            <a:r>
              <a:rPr lang="en-US" altLang="zh-TW" sz="2800" dirty="0">
                <a:effectLst/>
              </a:rPr>
              <a:t>•   Shredding all discarded paperwork</a:t>
            </a:r>
          </a:p>
          <a:p>
            <a:pPr algn="just">
              <a:spcBef>
                <a:spcPts val="0"/>
              </a:spcBef>
              <a:spcAft>
                <a:spcPts val="0"/>
              </a:spcAft>
            </a:pPr>
            <a:r>
              <a:rPr lang="en-US" altLang="zh-TW" sz="2800" dirty="0">
                <a:effectLst/>
              </a:rPr>
              <a:t>•   Conducting user education and training programs</a:t>
            </a:r>
          </a:p>
        </p:txBody>
      </p:sp>
    </p:spTree>
    <p:extLst>
      <p:ext uri="{BB962C8B-B14F-4D97-AF65-F5344CB8AC3E}">
        <p14:creationId xmlns:p14="http://schemas.microsoft.com/office/powerpoint/2010/main" val="259166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920621"/>
            <a:ext cx="12192000" cy="5509200"/>
          </a:xfrm>
          <a:prstGeom prst="rect">
            <a:avLst/>
          </a:prstGeom>
        </p:spPr>
        <p:txBody>
          <a:bodyPr wrap="square">
            <a:spAutoFit/>
          </a:bodyPr>
          <a:lstStyle/>
          <a:p>
            <a:pPr algn="just"/>
            <a:r>
              <a:rPr lang="en-US" altLang="zh-TW" sz="3200" dirty="0">
                <a:effectLst/>
              </a:rPr>
              <a:t>A software company puts an application through stringent testing and, on the date of release, is confident the software is free of known vulnerabilities. An organization named </a:t>
            </a:r>
            <a:r>
              <a:rPr lang="en-US" altLang="zh-TW" sz="3200" dirty="0" err="1">
                <a:effectLst/>
              </a:rPr>
              <a:t>BigBiz</a:t>
            </a:r>
            <a:r>
              <a:rPr lang="en-US" altLang="zh-TW" sz="3200" dirty="0">
                <a:effectLst/>
              </a:rPr>
              <a:t> purchases the software at a premium cost, with a guarantee of service, maintenance, and liability. Which risk management method is in use by the </a:t>
            </a:r>
            <a:r>
              <a:rPr lang="en-US" altLang="zh-TW" sz="3200" dirty="0" err="1">
                <a:effectLst/>
              </a:rPr>
              <a:t>BigBiz</a:t>
            </a:r>
            <a:r>
              <a:rPr lang="en-US" altLang="zh-TW" sz="3200" dirty="0">
                <a:effectLst/>
              </a:rPr>
              <a:t> organization?</a:t>
            </a:r>
          </a:p>
          <a:p>
            <a:pPr algn="just"/>
            <a:endParaRPr lang="en-US" altLang="zh-TW" sz="3200" b="1" dirty="0">
              <a:effectLst/>
            </a:endParaRPr>
          </a:p>
          <a:p>
            <a:pPr algn="just"/>
            <a:endParaRPr lang="en-US" altLang="zh-TW" sz="3200" b="1" dirty="0"/>
          </a:p>
          <a:p>
            <a:pPr algn="just"/>
            <a:r>
              <a:rPr lang="en-US" altLang="zh-TW" sz="3200" b="1" dirty="0">
                <a:effectLst/>
              </a:rPr>
              <a:t>A.</a:t>
            </a:r>
            <a:r>
              <a:rPr lang="en-US" altLang="zh-TW" sz="3200" dirty="0">
                <a:effectLst/>
              </a:rPr>
              <a:t>   Accept</a:t>
            </a:r>
          </a:p>
          <a:p>
            <a:pPr algn="just"/>
            <a:r>
              <a:rPr lang="en-US" altLang="zh-TW" sz="3200" b="1" dirty="0">
                <a:solidFill>
                  <a:srgbClr val="FF0000"/>
                </a:solidFill>
                <a:effectLst/>
              </a:rPr>
              <a:t>B.</a:t>
            </a:r>
            <a:r>
              <a:rPr lang="en-US" altLang="zh-TW" sz="3200" dirty="0">
                <a:solidFill>
                  <a:srgbClr val="FF0000"/>
                </a:solidFill>
                <a:effectLst/>
              </a:rPr>
              <a:t>   Transfer</a:t>
            </a:r>
          </a:p>
          <a:p>
            <a:pPr algn="just"/>
            <a:r>
              <a:rPr lang="en-US" altLang="zh-TW" sz="3200" b="1" dirty="0">
                <a:effectLst/>
              </a:rPr>
              <a:t>C.</a:t>
            </a:r>
            <a:r>
              <a:rPr lang="en-US" altLang="zh-TW" sz="3200" dirty="0">
                <a:effectLst/>
              </a:rPr>
              <a:t>   Avoid</a:t>
            </a:r>
          </a:p>
          <a:p>
            <a:pPr algn="just"/>
            <a:r>
              <a:rPr lang="en-US" altLang="zh-TW" sz="3200" b="1" dirty="0">
                <a:effectLst/>
              </a:rPr>
              <a:t>D.</a:t>
            </a:r>
            <a:r>
              <a:rPr lang="en-US" altLang="zh-TW" sz="3200" dirty="0">
                <a:effectLst/>
              </a:rPr>
              <a:t>   Mitigate</a:t>
            </a: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a:t>
            </a:r>
            <a:endParaRPr lang="zh-TW" altLang="en-US" sz="3200" dirty="0"/>
          </a:p>
        </p:txBody>
      </p:sp>
    </p:spTree>
    <p:extLst>
      <p:ext uri="{BB962C8B-B14F-4D97-AF65-F5344CB8AC3E}">
        <p14:creationId xmlns:p14="http://schemas.microsoft.com/office/powerpoint/2010/main" val="194771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DAC1A4-9086-4861-A408-AA5F2BCA5106}"/>
              </a:ext>
            </a:extLst>
          </p:cNvPr>
          <p:cNvSpPr/>
          <p:nvPr/>
        </p:nvSpPr>
        <p:spPr>
          <a:xfrm>
            <a:off x="0" y="-64264"/>
            <a:ext cx="12192000" cy="6986528"/>
          </a:xfrm>
          <a:prstGeom prst="rect">
            <a:avLst/>
          </a:prstGeom>
        </p:spPr>
        <p:txBody>
          <a:bodyPr wrap="square">
            <a:spAutoFit/>
          </a:bodyPr>
          <a:lstStyle/>
          <a:p>
            <a:r>
              <a:rPr lang="en-US" altLang="zh-TW" sz="2800" b="1" dirty="0">
                <a:effectLst/>
              </a:rPr>
              <a:t>B.</a:t>
            </a:r>
            <a:r>
              <a:rPr lang="en-US" altLang="zh-TW" sz="2800" dirty="0">
                <a:effectLst/>
              </a:rPr>
              <a:t> </a:t>
            </a:r>
          </a:p>
          <a:p>
            <a:endParaRPr lang="en-US" altLang="zh-TW" sz="2800" dirty="0"/>
          </a:p>
          <a:p>
            <a:r>
              <a:rPr lang="en-US" altLang="zh-TW" sz="2800" dirty="0">
                <a:effectLst/>
              </a:rPr>
              <a:t>Depending on who you talk to, there are as many as seven different methods in risk management. </a:t>
            </a:r>
          </a:p>
          <a:p>
            <a:endParaRPr lang="en-US" altLang="zh-TW" sz="2800" dirty="0"/>
          </a:p>
          <a:p>
            <a:r>
              <a:rPr lang="en-US" altLang="zh-TW" sz="2800" dirty="0">
                <a:effectLst/>
              </a:rPr>
              <a:t>Of primary concern for you and EC-Council, however, are these four: accept, avoid, transfer, and mitigate. In this example, the organization has paid a cost to the software developer, trusting them that they’ve tested the software and that they will assume responsibility and liability for it. </a:t>
            </a:r>
          </a:p>
          <a:p>
            <a:endParaRPr lang="en-US" altLang="zh-TW" sz="2800" dirty="0"/>
          </a:p>
          <a:p>
            <a:r>
              <a:rPr lang="en-US" altLang="zh-TW" sz="2800" dirty="0">
                <a:effectLst/>
              </a:rPr>
              <a:t>In effect, the organization has </a:t>
            </a:r>
            <a:r>
              <a:rPr lang="en-US" altLang="zh-TW" sz="2800" i="1" dirty="0">
                <a:effectLst/>
              </a:rPr>
              <a:t>transferred</a:t>
            </a:r>
            <a:r>
              <a:rPr lang="en-US" altLang="zh-TW" sz="2800" dirty="0">
                <a:effectLst/>
              </a:rPr>
              <a:t> the risk to the software company for this application. </a:t>
            </a:r>
          </a:p>
          <a:p>
            <a:endParaRPr lang="en-US" altLang="zh-TW" sz="2800" dirty="0"/>
          </a:p>
          <a:p>
            <a:r>
              <a:rPr lang="en-US" altLang="zh-TW" sz="2800" dirty="0">
                <a:effectLst/>
              </a:rPr>
              <a:t>Transferring risk is all about finding a different entity to take responsibility for managing the risk, as well as accepting the liability of an exploitation or loss resulting from the risk.</a:t>
            </a:r>
            <a:endParaRPr lang="zh-TW" altLang="en-US" sz="2800" dirty="0"/>
          </a:p>
        </p:txBody>
      </p:sp>
    </p:spTree>
    <p:extLst>
      <p:ext uri="{BB962C8B-B14F-4D97-AF65-F5344CB8AC3E}">
        <p14:creationId xmlns:p14="http://schemas.microsoft.com/office/powerpoint/2010/main" val="36674265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7510</Words>
  <Application>Microsoft Office PowerPoint</Application>
  <PresentationFormat>寬螢幕</PresentationFormat>
  <Paragraphs>615</Paragraphs>
  <Slides>79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79</vt:i4>
      </vt:variant>
    </vt:vector>
  </HeadingPairs>
  <TitlesOfParts>
    <vt:vector size="87" baseType="lpstr">
      <vt:lpstr>華康儷中宋</vt:lpstr>
      <vt:lpstr>新細明體</vt:lpstr>
      <vt:lpstr>標楷體</vt:lpstr>
      <vt:lpstr>Arial</vt:lpstr>
      <vt:lpstr>Calibri</vt:lpstr>
      <vt:lpstr>Calibri Light</vt:lpstr>
      <vt:lpstr>Wingdings</vt:lpstr>
      <vt:lpstr>Office 佈景主題</vt:lpstr>
      <vt:lpstr>               Trojans and Other Attacks  金凱瑞</vt:lpstr>
      <vt:lpstr>Agenda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Trojans and Other Attacks  金凱瑞</dc:title>
  <dc:creator>ksu</dc:creator>
  <cp:lastModifiedBy>ksu</cp:lastModifiedBy>
  <cp:revision>9</cp:revision>
  <dcterms:created xsi:type="dcterms:W3CDTF">2020-03-29T04:09:14Z</dcterms:created>
  <dcterms:modified xsi:type="dcterms:W3CDTF">2020-03-29T05:23:38Z</dcterms:modified>
</cp:coreProperties>
</file>