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Cost of Equity Analysis for WMT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Beta Calculation for WMT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Cost of Equity Components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/>
                <a:gridCol w="2438400"/>
                <a:gridCol w="2438400"/>
              </a:tblGrid>
              <a:tr h="731520">
                <a:tc>
                  <a:txBody>
                    <a:bodyPr/>
                    <a:lstStyle/>
                    <a:p>
                      <a:pPr>
                        <a:defRPr b="1">
                          <a:solidFill>
                            <a:srgbClr val="FFFFFF"/>
                          </a:solidFill>
                        </a:defRPr>
                      </a:pPr>
                      <a:r>
                        <a:t>Component</a:t>
                      </a:r>
                    </a:p>
                  </a:txBody>
                  <a:tcPr>
                    <w:shd xmlns:w="http://schemas.openxmlformats.org/wordprocessingml/2006/main" w:fill="4472C4"/>
                  </a:tcPr>
                </a:tc>
                <a:tc>
                  <a:txBody>
                    <a:bodyPr/>
                    <a:lstStyle/>
                    <a:p>
                      <a:pPr>
                        <a:defRPr b="1">
                          <a:solidFill>
                            <a:srgbClr val="FFFFFF"/>
                          </a:solidFill>
                        </a:defRPr>
                      </a:pPr>
                      <a:r>
                        <a:t>Value</a:t>
                      </a:r>
                    </a:p>
                  </a:txBody>
                  <a:tcPr>
                    <w:shd xmlns:w="http://schemas.openxmlformats.org/wordprocessingml/2006/main" w:fill="4472C4"/>
                  </a:tcPr>
                </a:tc>
                <a:tc>
                  <a:txBody>
                    <a:bodyPr/>
                    <a:lstStyle/>
                    <a:p>
                      <a:pPr>
                        <a:defRPr b="1">
                          <a:solidFill>
                            <a:srgbClr val="FFFFFF"/>
                          </a:solidFill>
                        </a:defRPr>
                      </a:pPr>
                      <a:r>
                        <a:t>Source</a:t>
                      </a:r>
                    </a:p>
                  </a:txBody>
                  <a:tcPr>
                    <w:shd xmlns:w="http://schemas.openxmlformats.org/wordprocessingml/2006/main" w:fill="4472C4"/>
                  </a:tcPr>
                </a:tc>
              </a:tr>
              <a:tr h="731520">
                <a:tc>
                  <a:txBody>
                    <a:bodyPr/>
                    <a:lstStyle/>
                    <a:p>
                      <a:r>
                        <a:t>Risk-free Rate</a:t>
                      </a:r>
                    </a:p>
                  </a:txBody>
                  <a:tcPr>
                    <w:shd xmlns:w="http://schemas.openxmlformats.org/wordprocessingml/2006/main" w:fill="E8E8E8"/>
                  </a:tcPr>
                </a:tc>
                <a:tc>
                  <a:txBody>
                    <a:bodyPr/>
                    <a:lstStyle/>
                    <a:p>
                      <a:r>
                        <a:t>4.20%</a:t>
                      </a:r>
                    </a:p>
                  </a:txBody>
                  <a:tcPr>
                    <w:shd xmlns:w="http://schemas.openxmlformats.org/wordprocessingml/2006/main" w:fill="E8E8E8"/>
                  </a:tcPr>
                </a:tc>
                <a:tc>
                  <a:txBody>
                    <a:bodyPr/>
                    <a:lstStyle/>
                    <a:p>
                      <a:r>
                        <a:t>3-month T-bill (FRED)</a:t>
                      </a:r>
                    </a:p>
                  </a:txBody>
                  <a:tcPr>
                    <w:shd xmlns:w="http://schemas.openxmlformats.org/wordprocessingml/2006/main" w:fill="E8E8E8"/>
                  </a:tcPr>
                </a:tc>
              </a:tr>
              <a:tr h="731520">
                <a:tc>
                  <a:txBody>
                    <a:bodyPr/>
                    <a:lstStyle/>
                    <a:p>
                      <a:r>
                        <a:t>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Regression using monthly returns</a:t>
                      </a:r>
                    </a:p>
                  </a:txBody>
                  <a:tcPr/>
                </a:tc>
              </a:tr>
              <a:tr h="731520">
                <a:tc>
                  <a:txBody>
                    <a:bodyPr/>
                    <a:lstStyle/>
                    <a:p>
                      <a:r>
                        <a:t>Market Risk Premium</a:t>
                      </a:r>
                    </a:p>
                  </a:txBody>
                  <a:tcPr>
                    <w:shd xmlns:w="http://schemas.openxmlformats.org/wordprocessingml/2006/main" w:fill="E8E8E8"/>
                  </a:tcPr>
                </a:tc>
                <a:tc>
                  <a:txBody>
                    <a:bodyPr/>
                    <a:lstStyle/>
                    <a:p>
                      <a:r>
                        <a:t>8.24%</a:t>
                      </a:r>
                    </a:p>
                  </a:txBody>
                  <a:tcPr>
                    <w:shd xmlns:w="http://schemas.openxmlformats.org/wordprocessingml/2006/main" w:fill="E8E8E8"/>
                  </a:tcPr>
                </a:tc>
                <a:tc>
                  <a:txBody>
                    <a:bodyPr/>
                    <a:lstStyle/>
                    <a:p>
                      <a:r>
                        <a:t>Fama-French factors (1926-present)</a:t>
                      </a:r>
                    </a:p>
                  </a:txBody>
                  <a:tcPr>
                    <w:shd xmlns:w="http://schemas.openxmlformats.org/wordprocessingml/2006/main" w:fill="E8E8E8"/>
                  </a:tcPr>
                </a:tc>
              </a:tr>
              <a:tr h="731520">
                <a:tc>
                  <a:txBody>
                    <a:bodyPr/>
                    <a:lstStyle/>
                    <a:p>
                      <a:r>
                        <a:t>Cost of Equity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8.33%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rf + β × MRP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