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6" r:id="rId3"/>
    <p:sldId id="305" r:id="rId4"/>
    <p:sldId id="263" r:id="rId5"/>
    <p:sldId id="277" r:id="rId6"/>
    <p:sldId id="306" r:id="rId7"/>
    <p:sldId id="279" r:id="rId8"/>
    <p:sldId id="283" r:id="rId9"/>
    <p:sldId id="285" r:id="rId10"/>
    <p:sldId id="286" r:id="rId11"/>
    <p:sldId id="284" r:id="rId12"/>
    <p:sldId id="307" r:id="rId13"/>
    <p:sldId id="288" r:id="rId14"/>
    <p:sldId id="278" r:id="rId15"/>
    <p:sldId id="289" r:id="rId16"/>
    <p:sldId id="296" r:id="rId17"/>
    <p:sldId id="290" r:id="rId18"/>
    <p:sldId id="291" r:id="rId19"/>
    <p:sldId id="308" r:id="rId20"/>
    <p:sldId id="294" r:id="rId21"/>
    <p:sldId id="293" r:id="rId22"/>
    <p:sldId id="295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9" r:id="rId31"/>
    <p:sldId id="292" r:id="rId32"/>
    <p:sldId id="304" r:id="rId33"/>
    <p:sldId id="268" r:id="rId34"/>
    <p:sldId id="270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3205D-642A-45D9-87F4-1CD4C1092B9E}" type="doc">
      <dgm:prSet loTypeId="urn:microsoft.com/office/officeart/2005/8/layout/pyramid1" loCatId="pyramid" qsTypeId="urn:microsoft.com/office/officeart/2005/8/quickstyle/simple1" qsCatId="simple" csTypeId="urn:microsoft.com/office/officeart/2005/8/colors/accent6_3" csCatId="accent6" phldr="1"/>
      <dgm:spPr/>
    </dgm:pt>
    <dgm:pt modelId="{BC7D33E6-DB44-4B2E-9903-CD62AB1F4609}">
      <dgm:prSet phldrT="[Text]" custT="1"/>
      <dgm:spPr/>
      <dgm:t>
        <a:bodyPr/>
        <a:lstStyle/>
        <a:p>
          <a:r>
            <a:rPr lang="en-US" sz="2000" dirty="0">
              <a:latin typeface="Ubuntu" panose="020B0504030602030204" pitchFamily="34" charset="0"/>
            </a:rPr>
            <a:t>Knowledge</a:t>
          </a:r>
        </a:p>
      </dgm:t>
    </dgm:pt>
    <dgm:pt modelId="{3C2720DB-5F08-4D1A-8041-68EF7CF88380}" type="parTrans" cxnId="{8BD7B96A-F355-4FD5-B01E-9CF83DC4896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17EBDD79-0C07-48E1-9466-71C3AFECB6FC}" type="sibTrans" cxnId="{8BD7B96A-F355-4FD5-B01E-9CF83DC4896B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46741361-A57E-4BA2-87BC-39F10FD6D6BA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Information</a:t>
          </a:r>
        </a:p>
      </dgm:t>
    </dgm:pt>
    <dgm:pt modelId="{3E2A3200-6B50-4254-802B-DA5B9BCD33DE}" type="parTrans" cxnId="{57D55A68-C8C0-4244-B3C7-50D88304EFD9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EE8771F1-C45D-487F-93CC-DEE289DD66F1}" type="sibTrans" cxnId="{57D55A68-C8C0-4244-B3C7-50D88304EFD9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F81AB078-37C7-45B7-8526-28096A2727B5}">
      <dgm:prSet phldrT="[Text]"/>
      <dgm:spPr/>
      <dgm:t>
        <a:bodyPr/>
        <a:lstStyle/>
        <a:p>
          <a:r>
            <a:rPr lang="en-US" dirty="0">
              <a:latin typeface="Ubuntu" panose="020B0504030602030204" pitchFamily="34" charset="0"/>
            </a:rPr>
            <a:t>Data</a:t>
          </a:r>
        </a:p>
      </dgm:t>
    </dgm:pt>
    <dgm:pt modelId="{9B9E2345-8CD0-4D40-9737-D8841C936B99}" type="parTrans" cxnId="{D8B5F071-F5E6-4066-8A39-FC8D4E18DF74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900CD1FA-412A-4CD3-828C-4D0F630E119D}" type="sibTrans" cxnId="{D8B5F071-F5E6-4066-8A39-FC8D4E18DF74}">
      <dgm:prSet/>
      <dgm:spPr/>
      <dgm:t>
        <a:bodyPr/>
        <a:lstStyle/>
        <a:p>
          <a:endParaRPr lang="en-US">
            <a:latin typeface="Ubuntu" panose="020B0504030602030204" pitchFamily="34" charset="0"/>
          </a:endParaRPr>
        </a:p>
      </dgm:t>
    </dgm:pt>
    <dgm:pt modelId="{3D86D709-48C2-4329-B6AE-994CD7A94D19}" type="pres">
      <dgm:prSet presAssocID="{03E3205D-642A-45D9-87F4-1CD4C1092B9E}" presName="Name0" presStyleCnt="0">
        <dgm:presLayoutVars>
          <dgm:dir/>
          <dgm:animLvl val="lvl"/>
          <dgm:resizeHandles val="exact"/>
        </dgm:presLayoutVars>
      </dgm:prSet>
      <dgm:spPr/>
    </dgm:pt>
    <dgm:pt modelId="{B7C210F1-F27B-4972-B8C6-01526E9189F7}" type="pres">
      <dgm:prSet presAssocID="{BC7D33E6-DB44-4B2E-9903-CD62AB1F4609}" presName="Name8" presStyleCnt="0"/>
      <dgm:spPr/>
    </dgm:pt>
    <dgm:pt modelId="{A7801FE3-2FAB-44DF-A14C-DA564F9AB6B8}" type="pres">
      <dgm:prSet presAssocID="{BC7D33E6-DB44-4B2E-9903-CD62AB1F4609}" presName="level" presStyleLbl="node1" presStyleIdx="0" presStyleCnt="3">
        <dgm:presLayoutVars>
          <dgm:chMax val="1"/>
          <dgm:bulletEnabled val="1"/>
        </dgm:presLayoutVars>
      </dgm:prSet>
      <dgm:spPr/>
    </dgm:pt>
    <dgm:pt modelId="{8064AD5A-61ED-4CCA-80EF-3BFAA4953686}" type="pres">
      <dgm:prSet presAssocID="{BC7D33E6-DB44-4B2E-9903-CD62AB1F46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3EE770-0C59-4527-BF16-75A124ADECA5}" type="pres">
      <dgm:prSet presAssocID="{46741361-A57E-4BA2-87BC-39F10FD6D6BA}" presName="Name8" presStyleCnt="0"/>
      <dgm:spPr/>
    </dgm:pt>
    <dgm:pt modelId="{DF3138A3-55B6-4AE8-BE7E-4F3925D8941F}" type="pres">
      <dgm:prSet presAssocID="{46741361-A57E-4BA2-87BC-39F10FD6D6BA}" presName="level" presStyleLbl="node1" presStyleIdx="1" presStyleCnt="3">
        <dgm:presLayoutVars>
          <dgm:chMax val="1"/>
          <dgm:bulletEnabled val="1"/>
        </dgm:presLayoutVars>
      </dgm:prSet>
      <dgm:spPr/>
    </dgm:pt>
    <dgm:pt modelId="{07DF5B07-8F60-4CB1-AE8B-16CE3F60F4BF}" type="pres">
      <dgm:prSet presAssocID="{46741361-A57E-4BA2-87BC-39F10FD6D6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C612CAE-ECAF-4D72-8594-B7595D31FD50}" type="pres">
      <dgm:prSet presAssocID="{F81AB078-37C7-45B7-8526-28096A2727B5}" presName="Name8" presStyleCnt="0"/>
      <dgm:spPr/>
    </dgm:pt>
    <dgm:pt modelId="{3269CA17-851A-4D7C-A55E-C567584C4781}" type="pres">
      <dgm:prSet presAssocID="{F81AB078-37C7-45B7-8526-28096A2727B5}" presName="level" presStyleLbl="node1" presStyleIdx="2" presStyleCnt="3">
        <dgm:presLayoutVars>
          <dgm:chMax val="1"/>
          <dgm:bulletEnabled val="1"/>
        </dgm:presLayoutVars>
      </dgm:prSet>
      <dgm:spPr/>
    </dgm:pt>
    <dgm:pt modelId="{66C50591-2977-41FA-A494-E4B016A973EE}" type="pres">
      <dgm:prSet presAssocID="{F81AB078-37C7-45B7-8526-28096A2727B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86D5803-1D29-4637-8D5C-D62971A39D36}" type="presOf" srcId="{03E3205D-642A-45D9-87F4-1CD4C1092B9E}" destId="{3D86D709-48C2-4329-B6AE-994CD7A94D19}" srcOrd="0" destOrd="0" presId="urn:microsoft.com/office/officeart/2005/8/layout/pyramid1"/>
    <dgm:cxn modelId="{803CE704-E686-4F67-A23F-235B9AD9364D}" type="presOf" srcId="{46741361-A57E-4BA2-87BC-39F10FD6D6BA}" destId="{07DF5B07-8F60-4CB1-AE8B-16CE3F60F4BF}" srcOrd="1" destOrd="0" presId="urn:microsoft.com/office/officeart/2005/8/layout/pyramid1"/>
    <dgm:cxn modelId="{57D55A68-C8C0-4244-B3C7-50D88304EFD9}" srcId="{03E3205D-642A-45D9-87F4-1CD4C1092B9E}" destId="{46741361-A57E-4BA2-87BC-39F10FD6D6BA}" srcOrd="1" destOrd="0" parTransId="{3E2A3200-6B50-4254-802B-DA5B9BCD33DE}" sibTransId="{EE8771F1-C45D-487F-93CC-DEE289DD66F1}"/>
    <dgm:cxn modelId="{8BD7B96A-F355-4FD5-B01E-9CF83DC4896B}" srcId="{03E3205D-642A-45D9-87F4-1CD4C1092B9E}" destId="{BC7D33E6-DB44-4B2E-9903-CD62AB1F4609}" srcOrd="0" destOrd="0" parTransId="{3C2720DB-5F08-4D1A-8041-68EF7CF88380}" sibTransId="{17EBDD79-0C07-48E1-9466-71C3AFECB6FC}"/>
    <dgm:cxn modelId="{D8B5F071-F5E6-4066-8A39-FC8D4E18DF74}" srcId="{03E3205D-642A-45D9-87F4-1CD4C1092B9E}" destId="{F81AB078-37C7-45B7-8526-28096A2727B5}" srcOrd="2" destOrd="0" parTransId="{9B9E2345-8CD0-4D40-9737-D8841C936B99}" sibTransId="{900CD1FA-412A-4CD3-828C-4D0F630E119D}"/>
    <dgm:cxn modelId="{7E5D4E7E-B509-44D2-8C5E-8E130E70F6FA}" type="presOf" srcId="{F81AB078-37C7-45B7-8526-28096A2727B5}" destId="{3269CA17-851A-4D7C-A55E-C567584C4781}" srcOrd="0" destOrd="0" presId="urn:microsoft.com/office/officeart/2005/8/layout/pyramid1"/>
    <dgm:cxn modelId="{33C6D18A-C005-4116-BFD0-E99BB8C9F3C6}" type="presOf" srcId="{F81AB078-37C7-45B7-8526-28096A2727B5}" destId="{66C50591-2977-41FA-A494-E4B016A973EE}" srcOrd="1" destOrd="0" presId="urn:microsoft.com/office/officeart/2005/8/layout/pyramid1"/>
    <dgm:cxn modelId="{8F63C8D2-7137-4656-80BC-D7629865DB1D}" type="presOf" srcId="{46741361-A57E-4BA2-87BC-39F10FD6D6BA}" destId="{DF3138A3-55B6-4AE8-BE7E-4F3925D8941F}" srcOrd="0" destOrd="0" presId="urn:microsoft.com/office/officeart/2005/8/layout/pyramid1"/>
    <dgm:cxn modelId="{C8546BF3-6C4C-4637-BBF3-92878BBCB4A1}" type="presOf" srcId="{BC7D33E6-DB44-4B2E-9903-CD62AB1F4609}" destId="{A7801FE3-2FAB-44DF-A14C-DA564F9AB6B8}" srcOrd="0" destOrd="0" presId="urn:microsoft.com/office/officeart/2005/8/layout/pyramid1"/>
    <dgm:cxn modelId="{384714F9-FAEC-4A16-B1AE-636E8DD5EC4E}" type="presOf" srcId="{BC7D33E6-DB44-4B2E-9903-CD62AB1F4609}" destId="{8064AD5A-61ED-4CCA-80EF-3BFAA4953686}" srcOrd="1" destOrd="0" presId="urn:microsoft.com/office/officeart/2005/8/layout/pyramid1"/>
    <dgm:cxn modelId="{E79B2F7A-19F7-4584-8653-52BA456BBBCB}" type="presParOf" srcId="{3D86D709-48C2-4329-B6AE-994CD7A94D19}" destId="{B7C210F1-F27B-4972-B8C6-01526E9189F7}" srcOrd="0" destOrd="0" presId="urn:microsoft.com/office/officeart/2005/8/layout/pyramid1"/>
    <dgm:cxn modelId="{FAEE2355-2388-4DE2-980D-E93010BA2977}" type="presParOf" srcId="{B7C210F1-F27B-4972-B8C6-01526E9189F7}" destId="{A7801FE3-2FAB-44DF-A14C-DA564F9AB6B8}" srcOrd="0" destOrd="0" presId="urn:microsoft.com/office/officeart/2005/8/layout/pyramid1"/>
    <dgm:cxn modelId="{928D3BEA-7C71-4127-B985-ABD61293CB01}" type="presParOf" srcId="{B7C210F1-F27B-4972-B8C6-01526E9189F7}" destId="{8064AD5A-61ED-4CCA-80EF-3BFAA4953686}" srcOrd="1" destOrd="0" presId="urn:microsoft.com/office/officeart/2005/8/layout/pyramid1"/>
    <dgm:cxn modelId="{2ECB2F9F-9431-4C11-A68A-1A1F01DEFF8A}" type="presParOf" srcId="{3D86D709-48C2-4329-B6AE-994CD7A94D19}" destId="{B73EE770-0C59-4527-BF16-75A124ADECA5}" srcOrd="1" destOrd="0" presId="urn:microsoft.com/office/officeart/2005/8/layout/pyramid1"/>
    <dgm:cxn modelId="{CDE591BF-41EF-4030-A35E-F17B911BF22B}" type="presParOf" srcId="{B73EE770-0C59-4527-BF16-75A124ADECA5}" destId="{DF3138A3-55B6-4AE8-BE7E-4F3925D8941F}" srcOrd="0" destOrd="0" presId="urn:microsoft.com/office/officeart/2005/8/layout/pyramid1"/>
    <dgm:cxn modelId="{46CA39DF-D392-4BB0-9C4F-FE23A551EE17}" type="presParOf" srcId="{B73EE770-0C59-4527-BF16-75A124ADECA5}" destId="{07DF5B07-8F60-4CB1-AE8B-16CE3F60F4BF}" srcOrd="1" destOrd="0" presId="urn:microsoft.com/office/officeart/2005/8/layout/pyramid1"/>
    <dgm:cxn modelId="{34337EA8-B7B1-4F65-9AE8-A08D83BB9C2D}" type="presParOf" srcId="{3D86D709-48C2-4329-B6AE-994CD7A94D19}" destId="{7C612CAE-ECAF-4D72-8594-B7595D31FD50}" srcOrd="2" destOrd="0" presId="urn:microsoft.com/office/officeart/2005/8/layout/pyramid1"/>
    <dgm:cxn modelId="{EE706ECC-CD75-4CE5-8D83-2B5648C8C5CC}" type="presParOf" srcId="{7C612CAE-ECAF-4D72-8594-B7595D31FD50}" destId="{3269CA17-851A-4D7C-A55E-C567584C4781}" srcOrd="0" destOrd="0" presId="urn:microsoft.com/office/officeart/2005/8/layout/pyramid1"/>
    <dgm:cxn modelId="{4F6028C6-6C6D-4CFF-B919-4AC2C781A5BD}" type="presParOf" srcId="{7C612CAE-ECAF-4D72-8594-B7595D31FD50}" destId="{66C50591-2977-41FA-A494-E4B016A973E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1FE3-2FAB-44DF-A14C-DA564F9AB6B8}">
      <dsp:nvSpPr>
        <dsp:cNvPr id="0" name=""/>
        <dsp:cNvSpPr/>
      </dsp:nvSpPr>
      <dsp:spPr>
        <a:xfrm>
          <a:off x="1901492" y="0"/>
          <a:ext cx="1901491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Ubuntu" panose="020B0504030602030204" pitchFamily="34" charset="0"/>
            </a:rPr>
            <a:t>Knowledge</a:t>
          </a:r>
        </a:p>
      </dsp:txBody>
      <dsp:txXfrm>
        <a:off x="1901492" y="0"/>
        <a:ext cx="1901491" cy="1083284"/>
      </dsp:txXfrm>
    </dsp:sp>
    <dsp:sp modelId="{DF3138A3-55B6-4AE8-BE7E-4F3925D8941F}">
      <dsp:nvSpPr>
        <dsp:cNvPr id="0" name=""/>
        <dsp:cNvSpPr/>
      </dsp:nvSpPr>
      <dsp:spPr>
        <a:xfrm>
          <a:off x="950746" y="1083284"/>
          <a:ext cx="3802983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-20696"/>
            <a:satOff val="-7298"/>
            <a:lumOff val="14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Ubuntu" panose="020B0504030602030204" pitchFamily="34" charset="0"/>
            </a:rPr>
            <a:t>Information</a:t>
          </a:r>
        </a:p>
      </dsp:txBody>
      <dsp:txXfrm>
        <a:off x="1616268" y="1083284"/>
        <a:ext cx="2471939" cy="1083284"/>
      </dsp:txXfrm>
    </dsp:sp>
    <dsp:sp modelId="{3269CA17-851A-4D7C-A55E-C567584C4781}">
      <dsp:nvSpPr>
        <dsp:cNvPr id="0" name=""/>
        <dsp:cNvSpPr/>
      </dsp:nvSpPr>
      <dsp:spPr>
        <a:xfrm>
          <a:off x="0" y="2166569"/>
          <a:ext cx="5704475" cy="1083284"/>
        </a:xfrm>
        <a:prstGeom prst="trapezoid">
          <a:avLst>
            <a:gd name="adj" fmla="val 87765"/>
          </a:avLst>
        </a:prstGeom>
        <a:solidFill>
          <a:schemeClr val="accent6">
            <a:shade val="80000"/>
            <a:hueOff val="-41393"/>
            <a:satOff val="-14595"/>
            <a:lumOff val="28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Ubuntu" panose="020B0504030602030204" pitchFamily="34" charset="0"/>
            </a:rPr>
            <a:t>Data</a:t>
          </a:r>
        </a:p>
      </dsp:txBody>
      <dsp:txXfrm>
        <a:off x="998283" y="2166569"/>
        <a:ext cx="3707909" cy="1083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3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02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7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4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co.com/blog/population-vs-sample/" TargetMode="External"/><Relationship Id="rId2" Type="http://schemas.openxmlformats.org/officeDocument/2006/relationships/hyperlink" Target="https://www.investopedia.com/terms/s/statistic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bitsnotebook.com/Algebra1/StatisticsData/STShapes.html" TargetMode="External"/><Relationship Id="rId5" Type="http://schemas.openxmlformats.org/officeDocument/2006/relationships/hyperlink" Target="https://www.quora.com/How-do-you-interpret-skewness-in-a-histogram" TargetMode="External"/><Relationship Id="rId4" Type="http://schemas.openxmlformats.org/officeDocument/2006/relationships/hyperlink" Target="https://studyonline.unsw.edu.au/blog/types-of-dat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shrita/IEEE-Data-Sci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2 - </a:t>
            </a:r>
            <a:r>
              <a:rPr lang="en-US" sz="2000" dirty="0"/>
              <a:t>Introduction to Statistics for Data Science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9AA1BB7F-8F38-6C7F-87FD-7B9A3F5BF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12"/>
            <a:ext cx="12193712" cy="63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3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C16E5-B9D0-8A1C-16E5-93649518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pitchFamily="34" charset="0"/>
              </a:rPr>
              <a:t>Qualitative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7A4D0-377E-BEC1-1446-EE98CABF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47544"/>
            <a:ext cx="5157787" cy="394211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1. Nominal Data: </a:t>
            </a:r>
            <a:r>
              <a:rPr lang="en-US" sz="1600" dirty="0">
                <a:latin typeface="Ubuntu" panose="020B0504030602030204" pitchFamily="34" charset="0"/>
              </a:rPr>
              <a:t>Consists of categories or labels with no inherent order or ranking.</a:t>
            </a:r>
          </a:p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- Example: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Ubuntu" panose="020B0504030602030204" pitchFamily="34" charset="0"/>
              </a:rPr>
              <a:t>Categories like blue, green, brown, and hazel represent nominal data.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Ubuntu" panose="020B0504030602030204" pitchFamily="34" charset="0"/>
              </a:rPr>
              <a:t>Categories like apple, banana, orange, and grape are nominal data.</a:t>
            </a:r>
          </a:p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2. Ordinal Data: </a:t>
            </a:r>
            <a:r>
              <a:rPr lang="en-US" sz="1600" dirty="0">
                <a:latin typeface="Ubuntu" panose="020B0504030602030204" pitchFamily="34" charset="0"/>
              </a:rPr>
              <a:t>Categories with a natural order or ranking, but the differences between categories are not necessarily equal or well-defined.</a:t>
            </a:r>
          </a:p>
          <a:p>
            <a:pPr marL="0" indent="0">
              <a:buNone/>
            </a:pPr>
            <a:r>
              <a:rPr lang="en-US" sz="1600" b="1" dirty="0">
                <a:latin typeface="Ubuntu" panose="020B0504030602030204" pitchFamily="34" charset="0"/>
              </a:rPr>
              <a:t>- Example: </a:t>
            </a:r>
            <a:r>
              <a:rPr lang="en-US" sz="1600" dirty="0">
                <a:latin typeface="Ubuntu" panose="020B0504030602030204" pitchFamily="34" charset="0"/>
              </a:rPr>
              <a:t>Education Level: Categories like "high school," "bachelor's degree," "master's degree" represent ordinal data because they have a ranking but the difference in educational attainment between these categories is not uniform.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8D01FD-B181-F165-3724-468888480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pitchFamily="34" charset="0"/>
              </a:rPr>
              <a:t>Quantitative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BB5EB2-4411-D4E8-650C-9E7BCA24C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7544"/>
            <a:ext cx="5183188" cy="3942119"/>
          </a:xfrm>
        </p:spPr>
        <p:txBody>
          <a:bodyPr/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1. Continuous Data: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Any value within a range and often involves measurements with infinite possibilities.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- Example: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Heights of individuals can vary within a continuous range, such as 162.5 cm, 173.2 cm, or 185.7 cm.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Temperature readings can have infinite decimal places, such as 23.5°C or 35.2°C.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2. Discrete Data: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Discrete data consists of countable values that are typically whole numbers.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- Example: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Number of students in a classroom (e.g., 25, 30, 40) is a discrete.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buntu" panose="020B0504030602030204" pitchFamily="34" charset="0"/>
                <a:cs typeface="+mn-cs"/>
              </a:rPr>
              <a:t>Count of cars in a parking lot (e.g., 100, 150, 200) is discrete.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3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  <a:endParaRPr lang="en-US" sz="4400" dirty="0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C16E5-B9D0-8A1C-16E5-93649518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pitchFamily="34" charset="0"/>
              </a:rPr>
              <a:t>Descriptive Statistics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7A4D0-377E-BEC1-1446-EE98CABF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47544"/>
            <a:ext cx="5157787" cy="3942119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Focus on summarizing and describing the properties of sample and population data.</a:t>
            </a:r>
          </a:p>
          <a:p>
            <a:pPr marL="0" indent="0" algn="l">
              <a:buNone/>
            </a:pP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Common tools:</a:t>
            </a: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Central tendency (mean, median, mode)</a:t>
            </a: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Variability (range, variance, …) </a:t>
            </a: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Data distribution</a:t>
            </a: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Skewness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8D01FD-B181-F165-3724-468888480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66381"/>
          </a:xfrm>
        </p:spPr>
        <p:txBody>
          <a:bodyPr/>
          <a:lstStyle/>
          <a:p>
            <a:r>
              <a:rPr lang="en-US" sz="2400" dirty="0">
                <a:latin typeface="Ubuntu" panose="020B0504030602030204" pitchFamily="34" charset="0"/>
              </a:rPr>
              <a:t>Inferential 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BB5EB2-4411-D4E8-650C-9E7BCA24C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47544"/>
            <a:ext cx="5183188" cy="3942119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Used to draw conclusions about a </a:t>
            </a: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population</a:t>
            </a: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 based on data from a</a:t>
            </a: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 sample</a:t>
            </a: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. They assess the reliability of these conclusions and are used for </a:t>
            </a: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generalizing</a:t>
            </a:r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 to larger groups or making predictions. </a:t>
            </a:r>
          </a:p>
          <a:p>
            <a:pPr marL="0" indent="0" algn="l">
              <a:buNone/>
            </a:pPr>
            <a:r>
              <a:rPr lang="en-US" sz="1800" b="1" dirty="0">
                <a:latin typeface="Ubuntu" panose="020B0504030602030204" charset="0"/>
                <a:cs typeface="Ubuntu" panose="020B0504030602030204" charset="0"/>
              </a:rPr>
              <a:t>Common tools:</a:t>
            </a: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Hypothesis testing</a:t>
            </a:r>
          </a:p>
          <a:p>
            <a:r>
              <a:rPr lang="en-US" sz="1800" dirty="0">
                <a:latin typeface="Ubuntu" panose="020B0504030602030204" charset="0"/>
                <a:cs typeface="Ubuntu" panose="020B0504030602030204" charset="0"/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280391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Ubuntu" panose="020B0504030602030204" charset="0"/>
                    <a:cs typeface="Ubuntu" panose="020B0504030602030204" charset="0"/>
                  </a:rPr>
                  <a:t>Descriptive Statistics: </a:t>
                </a: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Measure of Central Tendency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Mean: average of data, suited for continues data with no outliers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Median: middle value of order data, suited for continues data with outliers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Value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Mode: most frequent data, suited for categorical data both (ordinal and nominal)</a:t>
                </a:r>
              </a:p>
              <a:p>
                <a:pPr marL="0" indent="0">
                  <a:buNone/>
                </a:pP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03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Ubuntu" panose="020B0504030602030204" charset="0"/>
                    <a:cs typeface="Ubuntu" panose="020B0504030602030204" charset="0"/>
                  </a:rPr>
                  <a:t>Descriptive Statistics: </a:t>
                </a: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Measure of Variance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Range = Max - Min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Interquartile Range = Q3 – Q1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𝜎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normal curve&#10;&#10;Description automatically generated">
            <a:extLst>
              <a:ext uri="{FF2B5EF4-FFF2-40B4-BE49-F238E27FC236}">
                <a16:creationId xmlns:a16="http://schemas.microsoft.com/office/drawing/2014/main" id="{30EA05F3-74BC-924E-9B25-3E80172FA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1169"/>
            <a:ext cx="5324475" cy="40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9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Measure Data Quality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Descriptive Statistics: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Skewness</a:t>
            </a:r>
          </a:p>
        </p:txBody>
      </p:sp>
      <p:pic>
        <p:nvPicPr>
          <p:cNvPr id="5" name="Picture 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6B812E33-80F2-3D2C-B72B-7CC53903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736343"/>
            <a:ext cx="10715625" cy="27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49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Exercise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Calculate descriptive statistics for this sample data represents the ages of a group of individuals: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Age: 25, 32, 28, 45, 21, 30, 36, 40, 22, 29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Mean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Median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Mode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Range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Variance	</a:t>
                </a:r>
                <a:r>
                  <a:rPr lang="en-US" sz="2400" dirty="0">
                    <a:ea typeface="Cambria Math" panose="02040503050406030204" pitchFamily="18" charset="0"/>
                    <a:cs typeface="Ubuntu" panose="020B050403060203020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𝜎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Ubuntu" panose="020B050403060203020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Ubuntu" panose="020B0504030602030204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Standard Deviation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202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Exercise (solved)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Calculate descriptive statistics for this sample data represents the ages of a group of individuals: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Age: 25, 32, 28, 45, 21, 30, 36, 40, 22, 29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Mean = 30.8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Median = 30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Mode = Ø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Range = 24</a:t>
                </a: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Variance =</a:t>
                </a:r>
                <a:r>
                  <a:rPr lang="pt-BR" sz="2400" dirty="0">
                    <a:latin typeface="Ubuntu" panose="020B0504030602030204" charset="0"/>
                    <a:cs typeface="Ubuntu" panose="020B0504030602030204" charset="0"/>
                  </a:rPr>
                  <a:t> [(25 - 30.8)^2 + (32 - 30.8)^2 + ... + (29 - 30.8)^2] / (n - 1) = 50.2</a:t>
                </a:r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  <a:p>
                <a:r>
                  <a:rPr lang="en-US" sz="2400" dirty="0">
                    <a:latin typeface="Ubuntu" panose="020B0504030602030204" charset="0"/>
                    <a:cs typeface="Ubuntu" panose="020B0504030602030204" charset="0"/>
                  </a:rPr>
                  <a:t>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08</m:t>
                    </m:r>
                  </m:oMath>
                </a14:m>
                <a:endParaRPr lang="en-US" sz="2400" dirty="0">
                  <a:latin typeface="Ubuntu" panose="020B0504030602030204" charset="0"/>
                  <a:cs typeface="Ubuntu" panose="020B0504030602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2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629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Intro to Statistics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Types of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Goal of Graphing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Presentation of Descriptive Statistics.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Presentation of Evidence.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Some people understand subject matter better with visual aids.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Provide a sense of the underlying data generating process (scatter-plots).</a:t>
            </a:r>
          </a:p>
        </p:txBody>
      </p:sp>
    </p:spTree>
    <p:extLst>
      <p:ext uri="{BB962C8B-B14F-4D97-AF65-F5344CB8AC3E}">
        <p14:creationId xmlns:p14="http://schemas.microsoft.com/office/powerpoint/2010/main" val="2277496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Bar chart</a:t>
            </a:r>
            <a:r>
              <a:rPr lang="ar-EG" sz="20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used to compare two or more values in a category and how multiple pieces of data relate to each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Line chart</a:t>
            </a:r>
            <a:r>
              <a:rPr lang="ar-EG" sz="20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visually represent trends, patterns and fluctuations in the data set. Line charts are commonly used to </a:t>
            </a: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forecast information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Scatter plot: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show the relationship (correlation) between data points in a compact visual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Box plot: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 provides a visual summary of the central tendency, variability, and skewness of the data. </a:t>
            </a:r>
            <a:endParaRPr lang="en-US" sz="2000" b="1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Pie chart: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compare the parts of a whole.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Funnel chart: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represent how data moves through different steps or stages in a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Ubuntu" panose="020B0504030602030204" charset="0"/>
                <a:cs typeface="Ubuntu" panose="020B0504030602030204" charset="0"/>
              </a:rPr>
              <a:t>Histogram: </a:t>
            </a:r>
            <a:r>
              <a:rPr lang="en-US" sz="2000" dirty="0">
                <a:latin typeface="Ubuntu" panose="020B0504030602030204" charset="0"/>
                <a:cs typeface="Ubuntu" panose="020B0504030602030204" charset="0"/>
              </a:rPr>
              <a:t>is used to represent data over a certain time or interval.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9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Bar chart</a:t>
            </a:r>
            <a:r>
              <a:rPr lang="ar-EG" sz="24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used to compare two or more values in a category and how multiple pieces of data relate to each other.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786F138-58F3-2E35-7C9A-8CC6A3295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2840174"/>
            <a:ext cx="10410825" cy="32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99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Line chart</a:t>
            </a:r>
            <a:r>
              <a:rPr lang="ar-EG" sz="2400" b="1" dirty="0">
                <a:latin typeface="Ubuntu" panose="020B0504030602030204" charset="0"/>
                <a:cs typeface="Ubuntu" panose="020B0504030602030204" charset="0"/>
              </a:rPr>
              <a:t>: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visually represent trends, patterns and fluctuations in the data set. Line charts are commonly used to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forecast information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.</a:t>
            </a:r>
          </a:p>
        </p:txBody>
      </p:sp>
      <p:pic>
        <p:nvPicPr>
          <p:cNvPr id="5" name="Picture 4" descr="A graph of different colored lines and numbers&#10;&#10;Description automatically generated">
            <a:extLst>
              <a:ext uri="{FF2B5EF4-FFF2-40B4-BE49-F238E27FC236}">
                <a16:creationId xmlns:a16="http://schemas.microsoft.com/office/drawing/2014/main" id="{020944CA-0CA9-DA46-C618-E63B79E1C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3090862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54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Scatter plot: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show the relationship (correlation) between data points in a compact visual form.</a:t>
            </a:r>
          </a:p>
        </p:txBody>
      </p:sp>
      <p:pic>
        <p:nvPicPr>
          <p:cNvPr id="8" name="Picture 7" descr="A graph with green dots&#10;&#10;Description automatically generated">
            <a:extLst>
              <a:ext uri="{FF2B5EF4-FFF2-40B4-BE49-F238E27FC236}">
                <a16:creationId xmlns:a16="http://schemas.microsoft.com/office/drawing/2014/main" id="{C84ED5E0-215F-9376-4A44-907A9A970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2564209"/>
            <a:ext cx="6219825" cy="388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4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Scatter plot: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show the relationship (correlation) between data points in a compact visual form.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C8792-C3B9-62C2-9557-40E246DC6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/>
        </p:blipFill>
        <p:spPr>
          <a:xfrm>
            <a:off x="2645901" y="2500653"/>
            <a:ext cx="6900198" cy="42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15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Box plot: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provides a visual summary of the central tendency, variability, and skewness of the data. </a:t>
            </a:r>
            <a:endParaRPr lang="en-US" sz="2400" b="1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A diagram of a number of numbers and a red square&#10;&#10;Description automatically generated with medium confidence">
            <a:extLst>
              <a:ext uri="{FF2B5EF4-FFF2-40B4-BE49-F238E27FC236}">
                <a16:creationId xmlns:a16="http://schemas.microsoft.com/office/drawing/2014/main" id="{C1495F2B-DA68-F7EB-14CD-D59C93961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514599"/>
            <a:ext cx="78676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7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Pie chart: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compare the parts of a whole.</a:t>
            </a:r>
          </a:p>
        </p:txBody>
      </p:sp>
      <p:pic>
        <p:nvPicPr>
          <p:cNvPr id="6" name="Picture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2814881-D16C-1FE7-723E-7035FB86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16" y="2141049"/>
            <a:ext cx="7910968" cy="444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84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Funnel chart: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represent how data moves through different steps or stages in a process.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B1D8B8C-487A-5597-2222-A55C8A355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2759267"/>
            <a:ext cx="7619047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60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Graphing Data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Histogram: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is used to represent data over a certain time or interval.</a:t>
            </a:r>
          </a:p>
        </p:txBody>
      </p:sp>
      <p:pic>
        <p:nvPicPr>
          <p:cNvPr id="6" name="Picture 5" descr="A graph of a prescription&#10;&#10;Description automatically generated with medium confidence">
            <a:extLst>
              <a:ext uri="{FF2B5EF4-FFF2-40B4-BE49-F238E27FC236}">
                <a16:creationId xmlns:a16="http://schemas.microsoft.com/office/drawing/2014/main" id="{7F82F2FF-44AF-0DBB-026F-7909FB197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90" y="2133599"/>
            <a:ext cx="6143219" cy="4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64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Intro to Statistics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Types of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05765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How does changing the standard deviation and the mean affect the normal distribution?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B497AF-9DA4-ECED-ED04-06ED39F20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1600199"/>
            <a:ext cx="7096125" cy="45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41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Important Notes (</a:t>
            </a:r>
            <a:r>
              <a:rPr lang="en-US" dirty="0" err="1">
                <a:latin typeface="Ubuntu" panose="020B0504030602030204" charset="0"/>
                <a:cs typeface="Ubuntu" panose="020B0504030602030204" charset="0"/>
              </a:rPr>
              <a:t>cont</a:t>
            </a:r>
            <a:r>
              <a:rPr lang="en-US" dirty="0">
                <a:latin typeface="Ubuntu" panose="020B0504030602030204" charset="0"/>
                <a:cs typeface="Ubuntu" panose="020B050403060203020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05765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Variance vs Bias</a:t>
            </a:r>
          </a:p>
        </p:txBody>
      </p:sp>
      <p:pic>
        <p:nvPicPr>
          <p:cNvPr id="5" name="Picture 4" descr="A group of red circles with blue and red dots&#10;&#10;Description automatically generated">
            <a:extLst>
              <a:ext uri="{FF2B5EF4-FFF2-40B4-BE49-F238E27FC236}">
                <a16:creationId xmlns:a16="http://schemas.microsoft.com/office/drawing/2014/main" id="{2F72E054-E250-D5E3-AC4B-D8973C45D2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1323974"/>
            <a:ext cx="5362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3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2"/>
              </a:rPr>
              <a:t>https://www.investopedia.com/terms/s/statistics.asp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3"/>
              </a:rPr>
              <a:t>https://www.voxco.com/blog/population-vs-sample/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4"/>
              </a:rPr>
              <a:t>https://studyonline.unsw.edu.au/blog/types-of-data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5"/>
              </a:rPr>
              <a:t>https://www.quora.com/How-do-you-interpret-skewness-in-a-histogram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6"/>
              </a:rPr>
              <a:t>https://mathbitsnotebook.com/Algebra1/StatisticsData/STShapes.html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2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Intro to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201398" cy="4525963"/>
          </a:xfrm>
        </p:spPr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Statistics is the study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manipulation 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of data, including ways to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gather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review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analyze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draw conclusions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from data.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The two major areas of statistics are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descriptive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and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inferential statistics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.</a:t>
            </a: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Sampling techniques can be used to compile statistical data, including simple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random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systematic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stratified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, or </a:t>
            </a:r>
            <a:r>
              <a:rPr lang="en-US" sz="2400" b="1" dirty="0">
                <a:latin typeface="Ubuntu" panose="020B0504030602030204" charset="0"/>
                <a:cs typeface="Ubuntu" panose="020B0504030602030204" charset="0"/>
              </a:rPr>
              <a:t>cluster</a:t>
            </a: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 sampling.</a:t>
            </a:r>
          </a:p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1F42-5B45-D46F-114D-08EB9051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35" y="1667668"/>
            <a:ext cx="4844765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Importance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Avoid getting biased samples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Prevent overgeneralization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Wrong causality</a:t>
            </a:r>
          </a:p>
          <a:p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Incorrect Analysis</a:t>
            </a:r>
          </a:p>
        </p:txBody>
      </p:sp>
      <p:pic>
        <p:nvPicPr>
          <p:cNvPr id="4" name="Picture 3" descr="A diagram of statistics&#10;&#10;Description automatically generated">
            <a:extLst>
              <a:ext uri="{FF2B5EF4-FFF2-40B4-BE49-F238E27FC236}">
                <a16:creationId xmlns:a16="http://schemas.microsoft.com/office/drawing/2014/main" id="{23B4DC78-7D0D-9AC5-88EE-5239B627D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r="46233" b="8306"/>
          <a:stretch/>
        </p:blipFill>
        <p:spPr>
          <a:xfrm>
            <a:off x="7413638" y="1600200"/>
            <a:ext cx="41687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Intro to Statistics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Types of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Measure Data Quality using Statistics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Graphing Data (Visualization)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Important Notes</a:t>
            </a:r>
            <a:endParaRPr lang="ar-EG" sz="2400" dirty="0">
              <a:solidFill>
                <a:schemeClr val="bg1">
                  <a:lumMod val="6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people standing in front of each other&#10;&#10;Description automatically generated">
            <a:extLst>
              <a:ext uri="{FF2B5EF4-FFF2-40B4-BE49-F238E27FC236}">
                <a16:creationId xmlns:a16="http://schemas.microsoft.com/office/drawing/2014/main" id="{88B81828-2AB1-0805-E61D-91F31A49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584" y="-138869"/>
            <a:ext cx="13635168" cy="71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36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Ubuntu" panose="020B0504030602030204" charset="0"/>
                <a:cs typeface="Ubuntu" panose="020B0504030602030204" charset="0"/>
              </a:rPr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362" y="5168899"/>
            <a:ext cx="4427038" cy="5429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Ubuntu" panose="020B0504030602030204" charset="0"/>
                <a:cs typeface="Ubuntu" panose="020B0504030602030204" charset="0"/>
              </a:rPr>
              <a:t>Data is the collection of facts</a:t>
            </a:r>
          </a:p>
        </p:txBody>
      </p:sp>
      <p:pic>
        <p:nvPicPr>
          <p:cNvPr id="5" name="Picture 4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8BA79B57-0153-D581-EE42-797C5941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62" y="1472580"/>
            <a:ext cx="4427038" cy="478120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326BE6-BE36-788C-38A1-C8F810FF2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99430"/>
              </p:ext>
            </p:extLst>
          </p:nvPr>
        </p:nvGraphicFramePr>
        <p:xfrm>
          <a:off x="801643" y="1804073"/>
          <a:ext cx="5704476" cy="324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22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diagram of different types of data&#10;&#10;Description automatically generated">
            <a:extLst>
              <a:ext uri="{FF2B5EF4-FFF2-40B4-BE49-F238E27FC236}">
                <a16:creationId xmlns:a16="http://schemas.microsoft.com/office/drawing/2014/main" id="{6B4194A5-E0B3-E6FC-AD59-D6846846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442"/>
            <a:ext cx="12193216" cy="6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15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1278</Words>
  <Application>Microsoft Office PowerPoint</Application>
  <PresentationFormat>Widescreen</PresentationFormat>
  <Paragraphs>158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Ubuntu</vt:lpstr>
      <vt:lpstr>Default Design</vt:lpstr>
      <vt:lpstr>Data Science Committee</vt:lpstr>
      <vt:lpstr>Outline</vt:lpstr>
      <vt:lpstr>Outline</vt:lpstr>
      <vt:lpstr>Intro to Statistics</vt:lpstr>
      <vt:lpstr>Importance of Statistics</vt:lpstr>
      <vt:lpstr>Outline</vt:lpstr>
      <vt:lpstr>PowerPoint Presentation</vt:lpstr>
      <vt:lpstr>Types of Data</vt:lpstr>
      <vt:lpstr>PowerPoint Presentation</vt:lpstr>
      <vt:lpstr>PowerPoint Presentation</vt:lpstr>
      <vt:lpstr>Types of Data (cont)</vt:lpstr>
      <vt:lpstr>Outline</vt:lpstr>
      <vt:lpstr>Measure Data Quality using Statistics</vt:lpstr>
      <vt:lpstr>Measure Data Quality (cont)</vt:lpstr>
      <vt:lpstr>Measure Data Quality (cont)</vt:lpstr>
      <vt:lpstr>Measure Data Quality (cont)</vt:lpstr>
      <vt:lpstr>Exercise </vt:lpstr>
      <vt:lpstr>Exercise (solved) </vt:lpstr>
      <vt:lpstr>Outline</vt:lpstr>
      <vt:lpstr>Goal of Graphing data </vt:lpstr>
      <vt:lpstr>Graphing Data (Visualization)</vt:lpstr>
      <vt:lpstr>Graphing Data (cont)</vt:lpstr>
      <vt:lpstr>Graphing Data (cont)</vt:lpstr>
      <vt:lpstr>Graphing Data (cont)</vt:lpstr>
      <vt:lpstr>Graphing Data (cont)</vt:lpstr>
      <vt:lpstr>Graphing Data (cont)</vt:lpstr>
      <vt:lpstr>Graphing Data (cont)</vt:lpstr>
      <vt:lpstr>Graphing Data (cont)</vt:lpstr>
      <vt:lpstr>Graphing Data (cont)</vt:lpstr>
      <vt:lpstr>Outline</vt:lpstr>
      <vt:lpstr>Important Notes</vt:lpstr>
      <vt:lpstr>Important Notes (cont)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Ashraf Abdulkhaliq</cp:lastModifiedBy>
  <cp:revision>22</cp:revision>
  <dcterms:created xsi:type="dcterms:W3CDTF">2023-10-23T19:40:58Z</dcterms:created>
  <dcterms:modified xsi:type="dcterms:W3CDTF">2023-10-28T21:26:06Z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