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362" r:id="rId4"/>
    <p:sldId id="369" r:id="rId5"/>
    <p:sldId id="363" r:id="rId6"/>
    <p:sldId id="370" r:id="rId7"/>
    <p:sldId id="259" r:id="rId8"/>
    <p:sldId id="364" r:id="rId9"/>
    <p:sldId id="371" r:id="rId10"/>
    <p:sldId id="366" r:id="rId11"/>
    <p:sldId id="372" r:id="rId12"/>
    <p:sldId id="367" r:id="rId13"/>
    <p:sldId id="368" r:id="rId14"/>
    <p:sldId id="365" r:id="rId15"/>
    <p:sldId id="27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8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2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2673/titan-v-deep-learning-deep-dive/2" TargetMode="External"/><Relationship Id="rId2" Type="http://schemas.openxmlformats.org/officeDocument/2006/relationships/hyperlink" Target="https://medium.com/ml-research-lab/machine-learning-algorithm-overview-5816a2e63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Data-Science-Road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07 – Machine Learning Overview</a:t>
            </a: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</p:txBody>
      </p:sp>
      <p:pic>
        <p:nvPicPr>
          <p:cNvPr id="5" name="Content Placeholder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E88D6CC5-A393-5D6A-961F-9FA77780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80" y="1531938"/>
            <a:ext cx="8520840" cy="4477289"/>
          </a:xfrm>
        </p:spPr>
      </p:pic>
    </p:spTree>
    <p:extLst>
      <p:ext uri="{BB962C8B-B14F-4D97-AF65-F5344CB8AC3E}">
        <p14:creationId xmlns:p14="http://schemas.microsoft.com/office/powerpoint/2010/main" val="19101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9626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Evaluation Metrics for Regression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44DF64-12EC-E1BE-3F40-F69565471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327" y="1286131"/>
            <a:ext cx="9627346" cy="509227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4CC5E3-3ECD-7A0D-0416-03A055E1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19" y="2077448"/>
            <a:ext cx="3152918" cy="7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Evaluation Metrics for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2DC28-0499-671D-FD42-75C401B1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326" y="1417638"/>
            <a:ext cx="8679348" cy="4969514"/>
          </a:xfrm>
        </p:spPr>
      </p:pic>
    </p:spTree>
    <p:extLst>
      <p:ext uri="{BB962C8B-B14F-4D97-AF65-F5344CB8AC3E}">
        <p14:creationId xmlns:p14="http://schemas.microsoft.com/office/powerpoint/2010/main" val="200446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2"/>
              </a:rPr>
              <a:t>https://medium.com/ml-research-lab/machine-learning-algorithm-overview-5816a2e6303</a:t>
            </a:r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3"/>
              </a:rPr>
              <a:t>https://www.anandtech.com/show/12673/titan-v-deep-learning-deep-dive/2</a:t>
            </a:r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  <a:p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  <a:hlinkClick r:id="rId2"/>
              </a:rPr>
              <a:t>https://github.com/kershrita/Data-Science-Roadmap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855ED7-50A7-AF50-CBD8-57EA641B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"/>
          <a:stretch/>
        </p:blipFill>
        <p:spPr>
          <a:xfrm>
            <a:off x="1005843" y="1162624"/>
            <a:ext cx="10180314" cy="569537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Evaluation Metrics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8848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0F393B-AE60-E261-BC1F-1A932B92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3754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is a branch of artificial intelligence, a science that researches machines to acquire new knowledge and new skills and to identify existing knowledge.</a:t>
            </a:r>
          </a:p>
        </p:txBody>
      </p:sp>
      <p:pic>
        <p:nvPicPr>
          <p:cNvPr id="11" name="Content Placeholder 6" descr="A diagram of machine learning&#10;&#10;Description automatically generated">
            <a:extLst>
              <a:ext uri="{FF2B5EF4-FFF2-40B4-BE49-F238E27FC236}">
                <a16:creationId xmlns:a16="http://schemas.microsoft.com/office/drawing/2014/main" id="{626ED572-A5AF-CDC0-94C9-FF9027EB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15" y="1346199"/>
            <a:ext cx="5198585" cy="50339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620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2744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  <p:pic>
        <p:nvPicPr>
          <p:cNvPr id="5" name="Content Placeholder 4" descr="A diagram of a learning algorithm&#10;&#10;Description automatically generated">
            <a:extLst>
              <a:ext uri="{FF2B5EF4-FFF2-40B4-BE49-F238E27FC236}">
                <a16:creationId xmlns:a16="http://schemas.microsoft.com/office/drawing/2014/main" id="{BFE4FC34-C564-E44C-A779-27B08DAB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10" y="1417638"/>
            <a:ext cx="8882180" cy="5008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B4F68-B180-6CF6-C1B1-06B0D3EE8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58815"/>
              </p:ext>
            </p:extLst>
          </p:nvPr>
        </p:nvGraphicFramePr>
        <p:xfrm>
          <a:off x="393700" y="255926"/>
          <a:ext cx="11404600" cy="6305154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:a16="http://schemas.microsoft.com/office/drawing/2014/main" val="2338426388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172050979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22578478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99237979"/>
                    </a:ext>
                  </a:extLst>
                </a:gridCol>
              </a:tblGrid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Aspect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Distance-Based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Probability-Based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Tree-Based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9335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Nature of Output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Regression and Classification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tabLst/>
                        <a:defRPr/>
                      </a:pPr>
                      <a:r>
                        <a:rPr lang="en-US" sz="1600"/>
                        <a:t>Regression and Classification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Regression and Classification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00476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Decision Making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Decides based on how close things are in points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Decides based on likelihoods or chances/probability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Decides by following a tree-like structure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24878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Example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k-Nearest Neighbors (KNN)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Naive Bayes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Decision Trees, Random Forest, XGBoost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01942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Training Time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Depends on the complexity of the tree and data size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939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slow for lots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handles lots of data well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good, especially when using many trees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93904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Handling Outliers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influenced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easily swayed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affected by outliers in the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77814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Interpretability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 bit tricky to understand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makes sense to people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Kind of makes sense, but not always straightforward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475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Parameter Sensitivity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picky about settings like how many neighbors to consider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sensitive to assumptions about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Sensitive to settings like tree depth and complexity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32108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Handling Missing Values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Sometimes needs extra care with missing information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okay with missing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handle missing info to some extent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Confusion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4168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365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Ubuntu</vt:lpstr>
      <vt:lpstr>Default Design</vt:lpstr>
      <vt:lpstr>Data Science Committee</vt:lpstr>
      <vt:lpstr>Introduction</vt:lpstr>
      <vt:lpstr>Outline</vt:lpstr>
      <vt:lpstr>Outline</vt:lpstr>
      <vt:lpstr>What is Machine Learning</vt:lpstr>
      <vt:lpstr>Outline</vt:lpstr>
      <vt:lpstr>ML Algorithms Overview</vt:lpstr>
      <vt:lpstr>PowerPoint Presentation</vt:lpstr>
      <vt:lpstr>Outline</vt:lpstr>
      <vt:lpstr>Confusion Matrix</vt:lpstr>
      <vt:lpstr>Outline</vt:lpstr>
      <vt:lpstr>Evaluation Metrics for Regression</vt:lpstr>
      <vt:lpstr>Evaluation Metrics for Classification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46</cp:revision>
  <dcterms:created xsi:type="dcterms:W3CDTF">2023-11-11T23:19:57Z</dcterms:created>
  <dcterms:modified xsi:type="dcterms:W3CDTF">2023-11-28T12:07:12Z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