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362" r:id="rId4"/>
    <p:sldId id="367" r:id="rId5"/>
    <p:sldId id="363" r:id="rId6"/>
    <p:sldId id="368" r:id="rId7"/>
    <p:sldId id="259" r:id="rId8"/>
    <p:sldId id="364" r:id="rId9"/>
    <p:sldId id="369" r:id="rId10"/>
    <p:sldId id="366" r:id="rId11"/>
    <p:sldId id="365" r:id="rId12"/>
    <p:sldId id="270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sh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648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2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5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49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36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3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2023/11/28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ndtech.com/show/12673/titan-v-deep-learning-deep-dive/2" TargetMode="External"/><Relationship Id="rId2" Type="http://schemas.openxmlformats.org/officeDocument/2006/relationships/hyperlink" Target="https://medium.com/ml-research-lab/machine-learning-algorithm-overview-5816a2e630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rshrita/Data-Science-Roadma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41488"/>
            <a:ext cx="9144000" cy="2387600"/>
          </a:xfrm>
        </p:spPr>
        <p:txBody>
          <a:bodyPr/>
          <a:lstStyle/>
          <a:p>
            <a:r>
              <a:rPr lang="en-US" altLang="ug-CN">
                <a:latin typeface="Ubuntu" panose="020B0504030602030204" charset="0"/>
                <a:cs typeface="Ubuntu" panose="020B0504030602030204" charset="0"/>
              </a:rPr>
              <a:t>Data Science Committee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21163"/>
            <a:ext cx="9144000" cy="1655762"/>
          </a:xfrm>
        </p:spPr>
        <p:txBody>
          <a:bodyPr/>
          <a:lstStyle/>
          <a:p>
            <a:r>
              <a:rPr lang="en-US" altLang="zh-CN" sz="2000" dirty="0">
                <a:latin typeface="Ubuntu" panose="020B0504030602030204" charset="0"/>
                <a:cs typeface="Ubuntu" panose="020B0504030602030204" charset="0"/>
              </a:rPr>
              <a:t>Session 07 – Machine Learning Overview</a:t>
            </a:r>
          </a:p>
        </p:txBody>
      </p:sp>
      <p:pic>
        <p:nvPicPr>
          <p:cNvPr id="3" name="Picture 2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0" y="808990"/>
            <a:ext cx="2235835" cy="2235835"/>
          </a:xfrm>
          <a:prstGeom prst="rect">
            <a:avLst/>
          </a:prstGeom>
        </p:spPr>
      </p:pic>
      <p:sp>
        <p:nvSpPr>
          <p:cNvPr id="4" name="副标题 4"/>
          <p:cNvSpPr>
            <a:spLocks noGrp="1"/>
          </p:cNvSpPr>
          <p:nvPr/>
        </p:nvSpPr>
        <p:spPr>
          <a:xfrm>
            <a:off x="314960" y="6256020"/>
            <a:ext cx="11701145" cy="4019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latin typeface="Ubuntu" panose="020B0504030602030204" charset="0"/>
                <a:cs typeface="Ubuntu" panose="020B0504030602030204" charset="0"/>
              </a:rPr>
              <a:t>Prepared by: Ashraf Abdulkhaliq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Confusion Matrix</a:t>
            </a:r>
          </a:p>
        </p:txBody>
      </p:sp>
      <p:pic>
        <p:nvPicPr>
          <p:cNvPr id="5" name="Content Placeholder 4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E88D6CC5-A393-5D6A-961F-9FA777804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580" y="1531938"/>
            <a:ext cx="8520840" cy="4477289"/>
          </a:xfrm>
        </p:spPr>
      </p:pic>
    </p:spTree>
    <p:extLst>
      <p:ext uri="{BB962C8B-B14F-4D97-AF65-F5344CB8AC3E}">
        <p14:creationId xmlns:p14="http://schemas.microsoft.com/office/powerpoint/2010/main" val="1910178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ug-CN" dirty="0">
                <a:effectLst/>
                <a:latin typeface="Ubuntu" panose="020B0504030602030204" charset="0"/>
                <a:cs typeface="Ubuntu" panose="020B050403060203020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Ubuntu" panose="020B0504030602030204" charset="0"/>
                <a:cs typeface="Ubuntu" panose="020B0504030602030204" charset="0"/>
                <a:hlinkClick r:id="rId2"/>
              </a:rPr>
              <a:t>https://medium.com/ml-research-lab/machine-learning-algorithm-overview-5816a2e6303</a:t>
            </a:r>
            <a:r>
              <a:rPr lang="en-US" sz="2400" dirty="0">
                <a:solidFill>
                  <a:schemeClr val="tx1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Ubuntu" panose="020B0504030602030204" charset="0"/>
                <a:cs typeface="Ubuntu" panose="020B0504030602030204" charset="0"/>
                <a:hlinkClick r:id="rId3"/>
              </a:rPr>
              <a:t>https://www.anandtech.com/show/12673/titan-v-deep-learning-deep-dive/2</a:t>
            </a:r>
            <a:endParaRPr lang="en-US" sz="2400" dirty="0">
              <a:solidFill>
                <a:schemeClr val="tx1"/>
              </a:solidFill>
              <a:latin typeface="Ubuntu" panose="020B0504030602030204" charset="0"/>
              <a:cs typeface="Ubuntu" panose="020B0504030602030204" charset="0"/>
            </a:endParaRPr>
          </a:p>
          <a:p>
            <a:endParaRPr lang="en-US" sz="2400" dirty="0">
              <a:solidFill>
                <a:schemeClr val="tx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68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6385"/>
            <a:ext cx="10972800" cy="1511935"/>
          </a:xfrm>
        </p:spPr>
        <p:txBody>
          <a:bodyPr/>
          <a:lstStyle/>
          <a:p>
            <a:pPr algn="ctr">
              <a:lnSpc>
                <a:spcPct val="250000"/>
              </a:lnSpc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78175"/>
            <a:ext cx="10972800" cy="294830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Please keep updated: </a:t>
            </a:r>
          </a:p>
          <a:p>
            <a:pPr marL="0" indent="0" algn="ctr">
              <a:buNone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  <a:sym typeface="+mn-ea"/>
                <a:hlinkClick r:id="rId2"/>
              </a:rPr>
              <a:t>https://github.com/kershrita/Data-Science-Roadmap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  <a:sym typeface="+mn-ea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ug-CN" b="0" dirty="0">
                <a:effectLst/>
                <a:latin typeface="Ubuntu" panose="020B0504030602030204" charset="0"/>
                <a:cs typeface="Ubuntu" panose="020B0504030602030204" charset="0"/>
              </a:rPr>
              <a:t>Introduction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855ED7-50A7-AF50-CBD8-57EA641BE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54"/>
          <a:stretch/>
        </p:blipFill>
        <p:spPr>
          <a:xfrm>
            <a:off x="1005843" y="1162624"/>
            <a:ext cx="10180314" cy="5695376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What is Machine Learning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ML Algorithms Overview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Performance Measure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What is Machine Learning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ML Algorithms Overview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Performance Measure</a:t>
            </a:r>
          </a:p>
        </p:txBody>
      </p:sp>
    </p:spTree>
    <p:extLst>
      <p:ext uri="{BB962C8B-B14F-4D97-AF65-F5344CB8AC3E}">
        <p14:creationId xmlns:p14="http://schemas.microsoft.com/office/powerpoint/2010/main" val="122492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ug-CN" b="0" dirty="0">
                <a:effectLst/>
                <a:latin typeface="Ubuntu" panose="020B0504030602030204" charset="0"/>
                <a:cs typeface="Ubuntu" panose="020B0504030602030204" charset="0"/>
              </a:rPr>
              <a:t>What is Machine Learning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A0F393B-AE60-E261-BC1F-1A932B928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0"/>
            <a:ext cx="6375401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Machine learning is a branch of artificial intelligence, a science that researches machines to acquire new knowledge and new skills and to identify existing knowledge.</a:t>
            </a:r>
          </a:p>
        </p:txBody>
      </p:sp>
      <p:pic>
        <p:nvPicPr>
          <p:cNvPr id="11" name="Content Placeholder 6" descr="A diagram of machine learning&#10;&#10;Description automatically generated">
            <a:extLst>
              <a:ext uri="{FF2B5EF4-FFF2-40B4-BE49-F238E27FC236}">
                <a16:creationId xmlns:a16="http://schemas.microsoft.com/office/drawing/2014/main" id="{626ED572-A5AF-CDC0-94C9-FF9027EB2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15" y="1346199"/>
            <a:ext cx="5198585" cy="503396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16200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What is Machine Learning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ML Algorithms Overview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Performance Measure</a:t>
            </a:r>
          </a:p>
        </p:txBody>
      </p:sp>
    </p:spTree>
    <p:extLst>
      <p:ext uri="{BB962C8B-B14F-4D97-AF65-F5344CB8AC3E}">
        <p14:creationId xmlns:p14="http://schemas.microsoft.com/office/powerpoint/2010/main" val="265534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ug-CN" dirty="0">
                <a:effectLst/>
                <a:latin typeface="Ubuntu" panose="020B0504030602030204" charset="0"/>
                <a:cs typeface="Ubuntu" panose="020B0504030602030204" charset="0"/>
              </a:rPr>
              <a:t>ML Algorithms Overview</a:t>
            </a:r>
          </a:p>
        </p:txBody>
      </p:sp>
      <p:pic>
        <p:nvPicPr>
          <p:cNvPr id="5" name="Content Placeholder 4" descr="A diagram of a learning algorithm&#10;&#10;Description automatically generated">
            <a:extLst>
              <a:ext uri="{FF2B5EF4-FFF2-40B4-BE49-F238E27FC236}">
                <a16:creationId xmlns:a16="http://schemas.microsoft.com/office/drawing/2014/main" id="{BFE4FC34-C564-E44C-A779-27B08DABD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910" y="1417638"/>
            <a:ext cx="8882180" cy="50085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3B4F68-B180-6CF6-C1B1-06B0D3EE86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150397"/>
              </p:ext>
            </p:extLst>
          </p:nvPr>
        </p:nvGraphicFramePr>
        <p:xfrm>
          <a:off x="393700" y="255926"/>
          <a:ext cx="11404600" cy="6305154"/>
        </p:xfrm>
        <a:graphic>
          <a:graphicData uri="http://schemas.openxmlformats.org/drawingml/2006/table">
            <a:tbl>
              <a:tblPr/>
              <a:tblGrid>
                <a:gridCol w="2851150">
                  <a:extLst>
                    <a:ext uri="{9D8B030D-6E8A-4147-A177-3AD203B41FA5}">
                      <a16:colId xmlns:a16="http://schemas.microsoft.com/office/drawing/2014/main" val="2338426388"/>
                    </a:ext>
                  </a:extLst>
                </a:gridCol>
                <a:gridCol w="2851150">
                  <a:extLst>
                    <a:ext uri="{9D8B030D-6E8A-4147-A177-3AD203B41FA5}">
                      <a16:colId xmlns:a16="http://schemas.microsoft.com/office/drawing/2014/main" val="1720509790"/>
                    </a:ext>
                  </a:extLst>
                </a:gridCol>
                <a:gridCol w="2851150">
                  <a:extLst>
                    <a:ext uri="{9D8B030D-6E8A-4147-A177-3AD203B41FA5}">
                      <a16:colId xmlns:a16="http://schemas.microsoft.com/office/drawing/2014/main" val="3225784780"/>
                    </a:ext>
                  </a:extLst>
                </a:gridCol>
                <a:gridCol w="2851150">
                  <a:extLst>
                    <a:ext uri="{9D8B030D-6E8A-4147-A177-3AD203B41FA5}">
                      <a16:colId xmlns:a16="http://schemas.microsoft.com/office/drawing/2014/main" val="399237979"/>
                    </a:ext>
                  </a:extLst>
                </a:gridCol>
              </a:tblGrid>
              <a:tr h="499932">
                <a:tc>
                  <a:txBody>
                    <a:bodyPr/>
                    <a:lstStyle/>
                    <a:p>
                      <a:r>
                        <a:rPr lang="en-US" sz="1600" b="1" dirty="0"/>
                        <a:t>Aspect</a:t>
                      </a:r>
                      <a:endParaRPr lang="en-US" sz="1600" dirty="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Distance-Based Algorithms</a:t>
                      </a:r>
                      <a:endParaRPr lang="en-US" sz="160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Probability-Based Algorithms</a:t>
                      </a:r>
                      <a:endParaRPr lang="en-US" sz="160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Tree-Based Algorithms</a:t>
                      </a:r>
                      <a:endParaRPr lang="en-US" sz="160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49335"/>
                  </a:ext>
                </a:extLst>
              </a:tr>
              <a:tr h="499932">
                <a:tc>
                  <a:txBody>
                    <a:bodyPr/>
                    <a:lstStyle/>
                    <a:p>
                      <a:r>
                        <a:rPr lang="en-US" sz="1600" b="1" dirty="0"/>
                        <a:t>Nature of Output</a:t>
                      </a:r>
                      <a:endParaRPr lang="en-US" sz="1600" dirty="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Regression and Classification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tabLst/>
                        <a:defRPr/>
                      </a:pPr>
                      <a:r>
                        <a:rPr lang="en-US" sz="1600" dirty="0"/>
                        <a:t>Regression and Classification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Regression and Classification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600476"/>
                  </a:ext>
                </a:extLst>
              </a:tr>
              <a:tr h="499932">
                <a:tc>
                  <a:txBody>
                    <a:bodyPr/>
                    <a:lstStyle/>
                    <a:p>
                      <a:r>
                        <a:rPr lang="en-US" sz="1600" b="1" dirty="0"/>
                        <a:t>Decision Making</a:t>
                      </a:r>
                      <a:endParaRPr lang="en-US" sz="1600" dirty="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Decides based on how close things are in points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Decides based on likelihoods or chances/probability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Decides by following a tree-like structure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224878"/>
                  </a:ext>
                </a:extLst>
              </a:tr>
              <a:tr h="499932">
                <a:tc>
                  <a:txBody>
                    <a:bodyPr/>
                    <a:lstStyle/>
                    <a:p>
                      <a:r>
                        <a:rPr lang="en-US" sz="1600" b="1"/>
                        <a:t>Example Algorithms</a:t>
                      </a:r>
                      <a:endParaRPr lang="en-US" sz="160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k-Nearest Neighbors (KNN)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Naive Bayes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Decision Trees, Random Forest, XGBoost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101942"/>
                  </a:ext>
                </a:extLst>
              </a:tr>
              <a:tr h="714188">
                <a:tc>
                  <a:txBody>
                    <a:bodyPr/>
                    <a:lstStyle/>
                    <a:p>
                      <a:r>
                        <a:rPr lang="en-US" sz="1600" b="1"/>
                        <a:t>Training Time</a:t>
                      </a:r>
                      <a:endParaRPr lang="en-US" sz="160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Can be quick for small amounts of data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Can be quick for small amounts of data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Depends on the complexity of the tree and data size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793903"/>
                  </a:ext>
                </a:extLst>
              </a:tr>
              <a:tr h="714188">
                <a:tc>
                  <a:txBody>
                    <a:bodyPr/>
                    <a:lstStyle/>
                    <a:p>
                      <a:r>
                        <a:rPr lang="en-US" sz="1600" b="1"/>
                        <a:t>Scalability</a:t>
                      </a:r>
                      <a:endParaRPr lang="en-US" sz="160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Can be slow for lots of data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Usually handles lots of data well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Generally good, especially when using many trees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793904"/>
                  </a:ext>
                </a:extLst>
              </a:tr>
              <a:tr h="499932">
                <a:tc>
                  <a:txBody>
                    <a:bodyPr/>
                    <a:lstStyle/>
                    <a:p>
                      <a:r>
                        <a:rPr lang="en-US" sz="1600" b="1"/>
                        <a:t>Handling Outliers</a:t>
                      </a:r>
                      <a:endParaRPr lang="en-US" sz="160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Can be influenced by unusual data points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Not easily swayed by unusual data points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Can be affected by outliers in the data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477814"/>
                  </a:ext>
                </a:extLst>
              </a:tr>
              <a:tr h="714188">
                <a:tc>
                  <a:txBody>
                    <a:bodyPr/>
                    <a:lstStyle/>
                    <a:p>
                      <a:r>
                        <a:rPr lang="en-US" sz="1600" b="1"/>
                        <a:t>Interpretability</a:t>
                      </a:r>
                      <a:endParaRPr lang="en-US" sz="160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Can be a bit tricky to understand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Usually makes sense to people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Kind of makes sense, but not always straightforward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47503"/>
                  </a:ext>
                </a:extLst>
              </a:tr>
              <a:tr h="714188">
                <a:tc>
                  <a:txBody>
                    <a:bodyPr/>
                    <a:lstStyle/>
                    <a:p>
                      <a:r>
                        <a:rPr lang="en-US" sz="1600" b="1"/>
                        <a:t>Parameter Sensitivity</a:t>
                      </a:r>
                      <a:endParaRPr lang="en-US" sz="160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Can be picky about settings like how many neighbors to consider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Can be sensitive to assumptions about data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Sensitive to settings like tree depth and complexity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32108"/>
                  </a:ext>
                </a:extLst>
              </a:tr>
              <a:tr h="714188">
                <a:tc>
                  <a:txBody>
                    <a:bodyPr/>
                    <a:lstStyle/>
                    <a:p>
                      <a:r>
                        <a:rPr lang="en-US" sz="1600" b="1"/>
                        <a:t>Handling Missing Values</a:t>
                      </a:r>
                      <a:endParaRPr lang="en-US" sz="160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Sometimes needs extra care with missing information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Generally okay with missing data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 handle missing info to some extent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58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2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What is Machine Learning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ML Algorithms Overview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Performance Measure</a:t>
            </a:r>
          </a:p>
        </p:txBody>
      </p:sp>
    </p:spTree>
    <p:extLst>
      <p:ext uri="{BB962C8B-B14F-4D97-AF65-F5344CB8AC3E}">
        <p14:creationId xmlns:p14="http://schemas.microsoft.com/office/powerpoint/2010/main" val="347538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337</Words>
  <Application>Microsoft Office PowerPoint</Application>
  <PresentationFormat>Widescreen</PresentationFormat>
  <Paragraphs>70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Ubuntu</vt:lpstr>
      <vt:lpstr>Default Design</vt:lpstr>
      <vt:lpstr>Data Science Committee</vt:lpstr>
      <vt:lpstr>Introduction</vt:lpstr>
      <vt:lpstr>Outline</vt:lpstr>
      <vt:lpstr>Outline</vt:lpstr>
      <vt:lpstr>What is Machine Learning</vt:lpstr>
      <vt:lpstr>Outline</vt:lpstr>
      <vt:lpstr>ML Algorithms Overview</vt:lpstr>
      <vt:lpstr>PowerPoint Presentation</vt:lpstr>
      <vt:lpstr>Outline</vt:lpstr>
      <vt:lpstr>Confusion Matrix</vt:lpstr>
      <vt:lpstr>References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Committee</dc:title>
  <dc:creator/>
  <cp:lastModifiedBy>Ashraf Abdulkhaliq</cp:lastModifiedBy>
  <cp:revision>45</cp:revision>
  <dcterms:created xsi:type="dcterms:W3CDTF">2023-11-11T23:19:57Z</dcterms:created>
  <dcterms:modified xsi:type="dcterms:W3CDTF">2023-11-28T11:57:58Z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