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4"/>
  </p:handoutMasterIdLst>
  <p:sldIdLst>
    <p:sldId id="256" r:id="rId3"/>
    <p:sldId id="362" r:id="rId4"/>
    <p:sldId id="374" r:id="rId6"/>
    <p:sldId id="276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5" r:id="rId16"/>
    <p:sldId id="371" r:id="rId17"/>
    <p:sldId id="376" r:id="rId18"/>
    <p:sldId id="372" r:id="rId19"/>
    <p:sldId id="377" r:id="rId20"/>
    <p:sldId id="373" r:id="rId21"/>
    <p:sldId id="268" r:id="rId22"/>
    <p:sldId id="270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owardsdatascience.com/having-an-imbalanced-dataset-here-is-how-you-can-solve-it-1640568947e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05 - Data Transformation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-585" t="40393" r="75425" b="40013"/>
          <a:stretch>
            <a:fillRect/>
          </a:stretch>
        </p:blipFill>
        <p:spPr>
          <a:xfrm>
            <a:off x="7124700" y="2490761"/>
            <a:ext cx="4268913" cy="3324547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CBRT</a:t>
            </a:r>
            <a:endParaRPr lang="en-US" sz="2400" dirty="0"/>
          </a:p>
        </p:txBody>
      </p:sp>
      <p:pic>
        <p:nvPicPr>
          <p:cNvPr id="8" name="Picture 7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t="39847" r="75240" b="40231"/>
          <a:stretch>
            <a:fillRect/>
          </a:stretch>
        </p:blipFill>
        <p:spPr>
          <a:xfrm>
            <a:off x="478015" y="2490761"/>
            <a:ext cx="4051797" cy="3260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5019" t="40208" r="49821" b="40198"/>
          <a:stretch>
            <a:fillRect/>
          </a:stretch>
        </p:blipFill>
        <p:spPr>
          <a:xfrm>
            <a:off x="7124700" y="2490761"/>
            <a:ext cx="4268913" cy="3324547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LOG</a:t>
            </a:r>
            <a:endParaRPr lang="en-US" sz="2400" dirty="0"/>
          </a:p>
        </p:txBody>
      </p:sp>
      <p:pic>
        <p:nvPicPr>
          <p:cNvPr id="8" name="Picture 7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l="24865" t="39847" r="50375" b="40231"/>
          <a:stretch>
            <a:fillRect/>
          </a:stretch>
        </p:blipFill>
        <p:spPr>
          <a:xfrm>
            <a:off x="478015" y="2490761"/>
            <a:ext cx="4051797" cy="3260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674" t="79917" r="74187" b="499"/>
          <a:stretch>
            <a:fillRect/>
          </a:stretch>
        </p:blipFill>
        <p:spPr>
          <a:xfrm>
            <a:off x="7124700" y="2490761"/>
            <a:ext cx="4265435" cy="332280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r>
              <a:rPr lang="en-US" sz="2400" dirty="0">
                <a:cs typeface="Calibri"/>
              </a:rPr>
              <a:t>CBRT</a:t>
            </a:r>
            <a:endParaRPr lang="en-US" sz="2400" dirty="0"/>
          </a:p>
        </p:txBody>
      </p:sp>
      <p:pic>
        <p:nvPicPr>
          <p:cNvPr id="8" name="Picture 7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t="79695" r="75251" b="368"/>
          <a:stretch>
            <a:fillRect/>
          </a:stretch>
        </p:blipFill>
        <p:spPr>
          <a:xfrm>
            <a:off x="478015" y="2490761"/>
            <a:ext cx="4050030" cy="326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Columns Distribution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Unity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Data Balancing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Unity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Data Types and Formats: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Ensure consistency in data types (numeric, categorical, datetime, etc.) and formats (text, numerical, categorical codes, etc.).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Unit and Scale Consistency: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Check if units and scales are consistent across different columns. Normalize or standardize data as needed.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Feature Splitting: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Split composite features like full names into first and last names for improved model interpretability.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Columns Distribution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Data Unity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Balancing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Balancing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178050"/>
            <a:ext cx="10972800" cy="336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Columns Distribution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Data Unity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Data Balancing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Lab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Open Juypter Notebooks for session 05 to cover this topics in practice: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Handle columns distribution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Check data formats, columns aggregation, units, scales, etc...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Data visualization using Seaborn.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1" tooltip="" action="ppaction://hlinkfile"/>
              </a:rPr>
              <a:t>https://towardsdatascience.com/having-an-imbalanced-dataset-here-is-how-you-can-solve-it-1640568947eb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Columns Distribution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Unity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Balancing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Columns Distribution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Data Unity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Data Balancing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Explore Distributions: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Use visualizations (histograms, box plots, etc.) to understand the distribution of each column.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Dealing with Skewness: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H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andle skewed distributions, such as log transformations or power transformations, etc ...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Outlier Detection and Treatment: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Identify and handle outliers that might affect the distribution.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6" name="Picture 5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50000" t="40139" r="24861" b="40277"/>
          <a:stretch>
            <a:fillRect/>
          </a:stretch>
        </p:blipFill>
        <p:spPr>
          <a:xfrm>
            <a:off x="7124700" y="2490761"/>
            <a:ext cx="4265435" cy="3322800"/>
          </a:xfrm>
          <a:prstGeom prst="rect">
            <a:avLst/>
          </a:prstGeom>
        </p:spPr>
      </p:pic>
      <p:sp>
        <p:nvSpPr>
          <p:cNvPr id="7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LOG</a:t>
            </a:r>
            <a:endParaRPr lang="en-US" sz="2400" dirty="0"/>
          </a:p>
        </p:txBody>
      </p:sp>
      <p:pic>
        <p:nvPicPr>
          <p:cNvPr id="9" name="Picture 8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l="50063" t="39922" r="25188" b="40141"/>
          <a:stretch>
            <a:fillRect/>
          </a:stretch>
        </p:blipFill>
        <p:spPr>
          <a:xfrm>
            <a:off x="478015" y="2490761"/>
            <a:ext cx="4050030" cy="326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4738" t="59797" r="50123" b="20619"/>
          <a:stretch>
            <a:fillRect/>
          </a:stretch>
        </p:blipFill>
        <p:spPr>
          <a:xfrm>
            <a:off x="7124700" y="2490761"/>
            <a:ext cx="4265435" cy="332280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r>
              <a:rPr lang="en-US" sz="2400" dirty="0">
                <a:cs typeface="Calibri"/>
              </a:rPr>
              <a:t>SQRT</a:t>
            </a:r>
            <a:endParaRPr lang="en-US" sz="2400" dirty="0"/>
          </a:p>
        </p:txBody>
      </p:sp>
      <p:pic>
        <p:nvPicPr>
          <p:cNvPr id="8" name="Picture 7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l="25035" t="60158" r="50216" b="19905"/>
          <a:stretch>
            <a:fillRect/>
          </a:stretch>
        </p:blipFill>
        <p:spPr>
          <a:xfrm>
            <a:off x="478015" y="2490761"/>
            <a:ext cx="4050030" cy="326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4963" t="20378" r="49898" b="60038"/>
          <a:stretch>
            <a:fillRect/>
          </a:stretch>
        </p:blipFill>
        <p:spPr>
          <a:xfrm>
            <a:off x="7124700" y="2490761"/>
            <a:ext cx="4265435" cy="332280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r>
              <a:rPr lang="en-US" sz="2400" dirty="0">
                <a:cs typeface="Calibri"/>
              </a:rPr>
              <a:t>CBRT</a:t>
            </a:r>
            <a:endParaRPr lang="en-US" sz="2400" dirty="0"/>
          </a:p>
        </p:txBody>
      </p:sp>
      <p:pic>
        <p:nvPicPr>
          <p:cNvPr id="8" name="Picture 7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l="24918" t="20481" r="50333" b="59582"/>
          <a:stretch>
            <a:fillRect/>
          </a:stretch>
        </p:blipFill>
        <p:spPr>
          <a:xfrm>
            <a:off x="478015" y="2490761"/>
            <a:ext cx="4050030" cy="326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6" name="Picture 5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4963" t="20378" r="49898" b="60038"/>
          <a:stretch>
            <a:fillRect/>
          </a:stretch>
        </p:blipFill>
        <p:spPr>
          <a:xfrm>
            <a:off x="7124700" y="2490761"/>
            <a:ext cx="4265435" cy="3322800"/>
          </a:xfrm>
          <a:prstGeom prst="rect">
            <a:avLst/>
          </a:prstGeom>
        </p:spPr>
      </p:pic>
      <p:sp>
        <p:nvSpPr>
          <p:cNvPr id="7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CBRT</a:t>
            </a:r>
            <a:endParaRPr lang="en-US" sz="2400" dirty="0"/>
          </a:p>
        </p:txBody>
      </p:sp>
      <p:pic>
        <p:nvPicPr>
          <p:cNvPr id="9" name="Picture 8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l="24918" t="20481" r="50333" b="59582"/>
          <a:stretch>
            <a:fillRect/>
          </a:stretch>
        </p:blipFill>
        <p:spPr>
          <a:xfrm>
            <a:off x="478015" y="2490761"/>
            <a:ext cx="4050030" cy="326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6" name="Picture 5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75768" t="20290" r="-928" b="60116"/>
          <a:stretch>
            <a:fillRect/>
          </a:stretch>
        </p:blipFill>
        <p:spPr>
          <a:xfrm>
            <a:off x="7124700" y="2490761"/>
            <a:ext cx="4268913" cy="3324547"/>
          </a:xfrm>
          <a:prstGeom prst="rect">
            <a:avLst/>
          </a:prstGeom>
        </p:spPr>
      </p:pic>
      <p:sp>
        <p:nvSpPr>
          <p:cNvPr id="7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Reciprocal</a:t>
            </a:r>
            <a:endParaRPr lang="en-US" sz="2400" dirty="0"/>
          </a:p>
        </p:txBody>
      </p:sp>
      <p:pic>
        <p:nvPicPr>
          <p:cNvPr id="9" name="Picture 8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l="75060" t="19922" r="180" b="60156"/>
          <a:stretch>
            <a:fillRect/>
          </a:stretch>
        </p:blipFill>
        <p:spPr>
          <a:xfrm>
            <a:off x="478015" y="2490761"/>
            <a:ext cx="4051797" cy="3260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1868</Words>
  <Application>WPS Presentation</Application>
  <PresentationFormat>Widescreen</PresentationFormat>
  <Paragraphs>104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DejaVu Sans</vt:lpstr>
      <vt:lpstr>Ubuntu</vt:lpstr>
      <vt:lpstr>Microsoft YaHei</vt:lpstr>
      <vt:lpstr>Droid Sans Fallback</vt:lpstr>
      <vt:lpstr>Arial Unicode MS</vt:lpstr>
      <vt:lpstr>SimSun</vt:lpstr>
      <vt:lpstr>OpenSymbol</vt:lpstr>
      <vt:lpstr>Calibri</vt:lpstr>
      <vt:lpstr>Default Design</vt:lpstr>
      <vt:lpstr>Data Science Committee</vt:lpstr>
      <vt:lpstr>Outline</vt:lpstr>
      <vt:lpstr>Outline</vt:lpstr>
      <vt:lpstr>Outline</vt:lpstr>
      <vt:lpstr>Handle Columns Distribution</vt:lpstr>
      <vt:lpstr>Handle Columns Distribution (cont)</vt:lpstr>
      <vt:lpstr>Handle Columns Distribution (cont)</vt:lpstr>
      <vt:lpstr>Handle Columns Distribution (cont)</vt:lpstr>
      <vt:lpstr>Handle Columns Distribution (cont)</vt:lpstr>
      <vt:lpstr>Handle Columns Distribution (cont)</vt:lpstr>
      <vt:lpstr>Handle Columns Distribution (cont)</vt:lpstr>
      <vt:lpstr>Handle Columns Distribution (cont)</vt:lpstr>
      <vt:lpstr>Outline</vt:lpstr>
      <vt:lpstr>Handle Columns Distribution</vt:lpstr>
      <vt:lpstr>Outline</vt:lpstr>
      <vt:lpstr>Handle Columns Distribution</vt:lpstr>
      <vt:lpstr>Outline</vt:lpstr>
      <vt:lpstr>Lab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kersh</cp:lastModifiedBy>
  <cp:revision>37</cp:revision>
  <dcterms:created xsi:type="dcterms:W3CDTF">2023-11-11T22:43:59Z</dcterms:created>
  <dcterms:modified xsi:type="dcterms:W3CDTF">2023-11-11T22:43:59Z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