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6" r:id="rId3"/>
    <p:sldId id="257" r:id="rId4"/>
    <p:sldId id="276" r:id="rId6"/>
    <p:sldId id="260" r:id="rId7"/>
    <p:sldId id="263" r:id="rId8"/>
    <p:sldId id="264" r:id="rId9"/>
    <p:sldId id="261" r:id="rId10"/>
    <p:sldId id="267" r:id="rId11"/>
    <p:sldId id="265" r:id="rId12"/>
    <p:sldId id="271" r:id="rId13"/>
    <p:sldId id="269" r:id="rId14"/>
    <p:sldId id="277" r:id="rId15"/>
    <p:sldId id="268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process" loCatId="process" qsTypeId="urn:microsoft.com/office/officeart/2005/8/quickstyle/simple1" qsCatId="simple" csTypeId="urn:microsoft.com/office/officeart/2005/8/colors/accent2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Gather</a:t>
          </a:r>
          <a:endParaRPr lang="en-US"/>
        </a:p>
      </dgm:t>
    </dgm:pt>
    <dgm:pt modelId="{3D1AB2CA-88A4-4E4C-9A8A-508DF0E06639}" cxnId="{8AA3A503-A788-433D-A7C2-119D2F38702E}" type="parTrans">
      <dgm:prSet/>
      <dgm:spPr/>
    </dgm:pt>
    <dgm:pt modelId="{856E2728-BF00-49C7-82BA-8F4DCB00940B}" cxnId="{8AA3A503-A788-433D-A7C2-119D2F38702E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Discover</a:t>
          </a:r>
          <a:r>
            <a:rPr lang="en-US"/>
            <a:t/>
          </a:r>
          <a:endParaRPr lang="en-US"/>
        </a:p>
      </dgm:t>
    </dgm:pt>
    <dgm:pt modelId="{845A32C3-0E8A-4EED-972E-FC6F9A8364F8}" cxnId="{D7340DBC-9EB3-4A90-A3A3-4ADBAA5877D3}" type="parTrans">
      <dgm:prSet/>
      <dgm:spPr/>
    </dgm:pt>
    <dgm:pt modelId="{C0D86BAE-7711-4781-A574-7BE0EA273229}" cxnId="{D7340DBC-9EB3-4A90-A3A3-4ADBAA5877D3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Cleanse</a:t>
          </a:r>
          <a:r>
            <a:rPr lang="en-US"/>
            <a:t/>
          </a:r>
          <a:endParaRPr lang="en-US"/>
        </a:p>
      </dgm:t>
    </dgm:pt>
    <dgm:pt modelId="{E2B7565C-BEBF-47B7-AC71-10023CB96091}" cxnId="{1BE8C5FF-102D-4C14-9E4B-4A047AC87322}" type="parTrans">
      <dgm:prSet/>
      <dgm:spPr/>
    </dgm:pt>
    <dgm:pt modelId="{BE48B07B-4C6F-4C50-9D7F-CE1D6590BF95}" cxnId="{1BE8C5FF-102D-4C14-9E4B-4A047AC87322}" type="sibTrans">
      <dgm:prSet/>
      <dgm:spPr/>
    </dgm:pt>
    <dgm:pt modelId="{69A34FA6-AE94-441C-9DF5-A029DE71C5C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Transform</a:t>
          </a:r>
          <a:endParaRPr lang="en-US"/>
        </a:p>
      </dgm:t>
    </dgm:pt>
    <dgm:pt modelId="{7CE17E2D-B914-43DE-92D0-4E00843C0D2D}" cxnId="{303DA51C-277C-4181-A73F-B4C74AF60271}" type="parTrans">
      <dgm:prSet/>
      <dgm:spPr/>
    </dgm:pt>
    <dgm:pt modelId="{76530BCF-0642-47C8-BC97-41B5662E466A}" cxnId="{303DA51C-277C-4181-A73F-B4C74AF60271}" type="sibTrans">
      <dgm:prSet/>
      <dgm:spPr/>
    </dgm:pt>
    <dgm:pt modelId="{8898168D-FC22-400F-A732-7FC81B8052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  <a:endParaRPr lang="en-US"/>
        </a:p>
      </dgm:t>
    </dgm:pt>
    <dgm:pt modelId="{735708B0-4498-4EA6-A3AD-991FDCD1BC95}" cxnId="{955E6F13-2A88-452D-AA2D-4C12C87BA9E1}" type="parTrans">
      <dgm:prSet/>
      <dgm:spPr/>
    </dgm:pt>
    <dgm:pt modelId="{B9DDD71C-486C-40F3-AB72-A85754C595F1}" cxnId="{955E6F13-2A88-452D-AA2D-4C12C87BA9E1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DFA43B-0CEB-4FFF-9BF5-E8399A6F2AD8}" type="pres">
      <dgm:prSet presAssocID="{BE48B07B-4C6F-4C50-9D7F-CE1D6590BF95}" presName="parTxOnlySpace" presStyleCnt="0"/>
      <dgm:spPr/>
    </dgm:pt>
    <dgm:pt modelId="{34E3ECE1-CC2F-4DDC-8E98-ABA0E3A055BD}" type="pres">
      <dgm:prSet presAssocID="{69A34FA6-AE94-441C-9DF5-A029DE71C5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BE0BD3-BBB7-40C1-A0C0-E4112BD7BF9E}" type="pres">
      <dgm:prSet presAssocID="{76530BCF-0642-47C8-BC97-41B5662E466A}" presName="parTxOnlySpace" presStyleCnt="0"/>
      <dgm:spPr/>
    </dgm:pt>
    <dgm:pt modelId="{7A7A4BA6-187B-483E-87E5-7646635EA69E}" type="pres">
      <dgm:prSet presAssocID="{8898168D-FC22-400F-A732-7FC81B8052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AA3A503-A788-433D-A7C2-119D2F38702E}" srcId="{9D527559-FDD8-4274-B634-C7FBCF5BC573}" destId="{870E4F47-8CC4-4F59-B4C1-42B5AAA5CEFE}" srcOrd="0" destOrd="0" parTransId="{3D1AB2CA-88A4-4E4C-9A8A-508DF0E06639}" sibTransId="{856E2728-BF00-49C7-82BA-8F4DCB00940B}"/>
    <dgm:cxn modelId="{D7340DBC-9EB3-4A90-A3A3-4ADBAA5877D3}" srcId="{9D527559-FDD8-4274-B634-C7FBCF5BC573}" destId="{1AA64000-5F0F-47A8-A435-2AF8D82F28B1}" srcOrd="1" destOrd="0" parTransId="{845A32C3-0E8A-4EED-972E-FC6F9A8364F8}" sibTransId="{C0D86BAE-7711-4781-A574-7BE0EA273229}"/>
    <dgm:cxn modelId="{1BE8C5FF-102D-4C14-9E4B-4A047AC87322}" srcId="{9D527559-FDD8-4274-B634-C7FBCF5BC573}" destId="{9C12F5BE-AC2F-4662-8DFA-C79428950CF2}" srcOrd="2" destOrd="0" parTransId="{E2B7565C-BEBF-47B7-AC71-10023CB96091}" sibTransId="{BE48B07B-4C6F-4C50-9D7F-CE1D6590BF95}"/>
    <dgm:cxn modelId="{303DA51C-277C-4181-A73F-B4C74AF60271}" srcId="{9D527559-FDD8-4274-B634-C7FBCF5BC573}" destId="{69A34FA6-AE94-441C-9DF5-A029DE71C5C1}" srcOrd="3" destOrd="0" parTransId="{7CE17E2D-B914-43DE-92D0-4E00843C0D2D}" sibTransId="{76530BCF-0642-47C8-BC97-41B5662E466A}"/>
    <dgm:cxn modelId="{955E6F13-2A88-452D-AA2D-4C12C87BA9E1}" srcId="{9D527559-FDD8-4274-B634-C7FBCF5BC573}" destId="{8898168D-FC22-400F-A732-7FC81B805255}" srcOrd="4" destOrd="0" parTransId="{735708B0-4498-4EA6-A3AD-991FDCD1BC95}" sibTransId="{B9DDD71C-486C-40F3-AB72-A85754C595F1}"/>
    <dgm:cxn modelId="{CC767200-0C85-42DA-AA38-BA571FF1BACF}" type="presOf" srcId="{9D527559-FDD8-4274-B634-C7FBCF5BC573}" destId="{60E81CF5-4537-4C2F-8762-598D2E914097}" srcOrd="0" destOrd="0" presId="urn:microsoft.com/office/officeart/2005/8/layout/chevron1"/>
    <dgm:cxn modelId="{10DB0E10-CFF8-44F3-99C2-EE59A763136D}" type="presParOf" srcId="{60E81CF5-4537-4C2F-8762-598D2E914097}" destId="{67FF3BB9-6612-4697-87EE-EC66312779BE}" srcOrd="0" destOrd="0" presId="urn:microsoft.com/office/officeart/2005/8/layout/chevron1"/>
    <dgm:cxn modelId="{C269061C-5D4B-443A-ABF0-2E846B0D96E8}" type="presOf" srcId="{870E4F47-8CC4-4F59-B4C1-42B5AAA5CEFE}" destId="{67FF3BB9-6612-4697-87EE-EC66312779BE}" srcOrd="0" destOrd="0" presId="urn:microsoft.com/office/officeart/2005/8/layout/chevron1"/>
    <dgm:cxn modelId="{D7359B5B-6E58-46EF-8046-001AD53BBB33}" type="presParOf" srcId="{60E81CF5-4537-4C2F-8762-598D2E914097}" destId="{E484CEA2-673C-4A85-8A00-8580D721B29A}" srcOrd="1" destOrd="0" presId="urn:microsoft.com/office/officeart/2005/8/layout/chevron1"/>
    <dgm:cxn modelId="{11A50EE8-AB32-42B6-A7B6-0439F1597047}" type="presParOf" srcId="{60E81CF5-4537-4C2F-8762-598D2E914097}" destId="{D3000CD6-B08B-4D3B-8D2A-7F1C26A23961}" srcOrd="2" destOrd="0" presId="urn:microsoft.com/office/officeart/2005/8/layout/chevron1"/>
    <dgm:cxn modelId="{86918D63-4C9D-41DA-B76F-C3D21B3ED1CA}" type="presOf" srcId="{1AA64000-5F0F-47A8-A435-2AF8D82F28B1}" destId="{D3000CD6-B08B-4D3B-8D2A-7F1C26A23961}" srcOrd="0" destOrd="0" presId="urn:microsoft.com/office/officeart/2005/8/layout/chevron1"/>
    <dgm:cxn modelId="{4C2787AE-50D6-47BD-8978-39BE7977C429}" type="presParOf" srcId="{60E81CF5-4537-4C2F-8762-598D2E914097}" destId="{1773A515-DFFE-41F0-B581-98757CBEC16E}" srcOrd="3" destOrd="0" presId="urn:microsoft.com/office/officeart/2005/8/layout/chevron1"/>
    <dgm:cxn modelId="{090B4593-D37D-4B5C-9447-D2ECA6D67295}" type="presParOf" srcId="{60E81CF5-4537-4C2F-8762-598D2E914097}" destId="{74437C11-3810-488A-B265-8C8037793D77}" srcOrd="4" destOrd="0" presId="urn:microsoft.com/office/officeart/2005/8/layout/chevron1"/>
    <dgm:cxn modelId="{D2AE0DBD-3AC5-45E0-B09A-1A85CAAC1208}" type="presOf" srcId="{9C12F5BE-AC2F-4662-8DFA-C79428950CF2}" destId="{74437C11-3810-488A-B265-8C8037793D77}" srcOrd="0" destOrd="0" presId="urn:microsoft.com/office/officeart/2005/8/layout/chevron1"/>
    <dgm:cxn modelId="{BA509718-22EC-4D1D-84E7-4EB941F318FA}" type="presParOf" srcId="{60E81CF5-4537-4C2F-8762-598D2E914097}" destId="{54DFA43B-0CEB-4FFF-9BF5-E8399A6F2AD8}" srcOrd="5" destOrd="0" presId="urn:microsoft.com/office/officeart/2005/8/layout/chevron1"/>
    <dgm:cxn modelId="{6F4815F3-9C87-47F3-A3C0-029F3684096E}" type="presParOf" srcId="{60E81CF5-4537-4C2F-8762-598D2E914097}" destId="{34E3ECE1-CC2F-4DDC-8E98-ABA0E3A055BD}" srcOrd="6" destOrd="0" presId="urn:microsoft.com/office/officeart/2005/8/layout/chevron1"/>
    <dgm:cxn modelId="{A7F75410-0539-4C48-AAE3-457E9211C3B2}" type="presOf" srcId="{69A34FA6-AE94-441C-9DF5-A029DE71C5C1}" destId="{34E3ECE1-CC2F-4DDC-8E98-ABA0E3A055BD}" srcOrd="0" destOrd="0" presId="urn:microsoft.com/office/officeart/2005/8/layout/chevron1"/>
    <dgm:cxn modelId="{81FC18C4-B85F-47A2-9859-C4DEBD02EBD7}" type="presParOf" srcId="{60E81CF5-4537-4C2F-8762-598D2E914097}" destId="{48BE0BD3-BBB7-40C1-A0C0-E4112BD7BF9E}" srcOrd="7" destOrd="0" presId="urn:microsoft.com/office/officeart/2005/8/layout/chevron1"/>
    <dgm:cxn modelId="{C75A7459-39DB-4D61-B94E-E3A010F27E0F}" type="presParOf" srcId="{60E81CF5-4537-4C2F-8762-598D2E914097}" destId="{7A7A4BA6-187B-483E-87E5-7646635EA69E}" srcOrd="8" destOrd="0" presId="urn:microsoft.com/office/officeart/2005/8/layout/chevron1"/>
    <dgm:cxn modelId="{582A63CF-891F-4AA8-BBED-7D18B82490C4}" type="presOf" srcId="{8898168D-FC22-400F-A732-7FC81B805255}" destId="{7A7A4BA6-187B-483E-87E5-7646635EA69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50400" cy="1254760"/>
        <a:chOff x="0" y="0"/>
        <a:chExt cx="9550400" cy="1254760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212145"/>
          <a:ext cx="2076174" cy="8304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Gather</a:t>
          </a:r>
          <a:endParaRPr lang="en-US"/>
        </a:p>
      </dsp:txBody>
      <dsp:txXfrm>
        <a:off x="0" y="212145"/>
        <a:ext cx="2076174" cy="830470"/>
      </dsp:txXfrm>
    </dsp:sp>
    <dsp:sp modelId="{D3000CD6-B08B-4D3B-8D2A-7F1C26A23961}">
      <dsp:nvSpPr>
        <dsp:cNvPr id="4" name="Chevron 3"/>
        <dsp:cNvSpPr/>
      </dsp:nvSpPr>
      <dsp:spPr bwMode="white">
        <a:xfrm>
          <a:off x="1868557" y="212145"/>
          <a:ext cx="2076174" cy="8304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Discover</a:t>
          </a:r>
          <a:endParaRPr lang="en-US"/>
        </a:p>
      </dsp:txBody>
      <dsp:txXfrm>
        <a:off x="1868557" y="212145"/>
        <a:ext cx="2076174" cy="830470"/>
      </dsp:txXfrm>
    </dsp:sp>
    <dsp:sp modelId="{74437C11-3810-488A-B265-8C8037793D77}">
      <dsp:nvSpPr>
        <dsp:cNvPr id="5" name="Chevron 4"/>
        <dsp:cNvSpPr/>
      </dsp:nvSpPr>
      <dsp:spPr bwMode="white">
        <a:xfrm>
          <a:off x="3737113" y="212145"/>
          <a:ext cx="2076174" cy="8304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Cleanse</a:t>
          </a:r>
          <a:endParaRPr lang="en-US"/>
        </a:p>
      </dsp:txBody>
      <dsp:txXfrm>
        <a:off x="3737113" y="212145"/>
        <a:ext cx="2076174" cy="830470"/>
      </dsp:txXfrm>
    </dsp:sp>
    <dsp:sp modelId="{34E3ECE1-CC2F-4DDC-8E98-ABA0E3A055BD}">
      <dsp:nvSpPr>
        <dsp:cNvPr id="6" name="Chevron 5"/>
        <dsp:cNvSpPr/>
      </dsp:nvSpPr>
      <dsp:spPr bwMode="white">
        <a:xfrm>
          <a:off x="5605670" y="212145"/>
          <a:ext cx="2076174" cy="8304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Transform</a:t>
          </a:r>
          <a:endParaRPr lang="en-US"/>
        </a:p>
      </dsp:txBody>
      <dsp:txXfrm>
        <a:off x="5605670" y="212145"/>
        <a:ext cx="2076174" cy="830470"/>
      </dsp:txXfrm>
    </dsp:sp>
    <dsp:sp modelId="{7A7A4BA6-187B-483E-87E5-7646635EA69E}">
      <dsp:nvSpPr>
        <dsp:cNvPr id="7" name="Chevron 6"/>
        <dsp:cNvSpPr/>
      </dsp:nvSpPr>
      <dsp:spPr bwMode="white">
        <a:xfrm>
          <a:off x="7474226" y="212145"/>
          <a:ext cx="2076174" cy="8304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Store</a:t>
          </a:r>
          <a:endParaRPr lang="en-US"/>
        </a:p>
      </dsp:txBody>
      <dsp:txXfrm>
        <a:off x="7474226" y="212145"/>
        <a:ext cx="2076174" cy="83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lideshare.net/fvsandoval/introduction-to-data-science-164979975" TargetMode="External"/><Relationship Id="rId1" Type="http://schemas.openxmlformats.org/officeDocument/2006/relationships/hyperlink" Target="http://www.datasciencecours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codeforces.com/profile/kershrita" TargetMode="External"/><Relationship Id="rId5" Type="http://schemas.openxmlformats.org/officeDocument/2006/relationships/hyperlink" Target="https://www.kaggle.com/kershrita" TargetMode="External"/><Relationship Id="rId4" Type="http://schemas.openxmlformats.org/officeDocument/2006/relationships/hyperlink" Target="https://learn.microsoft.com/en-us/users/kershrita/" TargetMode="External"/><Relationship Id="rId3" Type="http://schemas.openxmlformats.org/officeDocument/2006/relationships/hyperlink" Target="https://github.com/kershrita" TargetMode="External"/><Relationship Id="rId2" Type="http://schemas.openxmlformats.org/officeDocument/2006/relationships/hyperlink" Target="https://www.linkedin.com/in/ashraf-abdulkhaliq/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Session 1 - Introduction to Data Science</a:t>
            </a:r>
            <a:endParaRPr lang="en-US" altLang="zh-CN" sz="20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Course Learning Objectives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Understand the end-to-end data science pipeline, from data collection to model deployment.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familiar with the programming tools and libraries required to execute different phases of data science projects.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Demonstrate the ability to collect data from a variety of sources, including structured and unstructured data.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Know how to explore and visualize datasets, gaining insights into data distributions, patterns, and outliers.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proficient in conducting data analysis using a range of statistical and machine learning techniques.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Create data-driven reports and presentations that convey insights in a clear and compelling manner, addressing the needs of different audiences.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Recommended Background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Strongly recommend that students have experience with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ideally some background of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in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probability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and statistics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linear algebra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Plan 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96900"/>
          </a:xfrm>
        </p:spPr>
        <p:txBody>
          <a:bodyPr/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1. Data Preparation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20800" y="2379345"/>
          <a:ext cx="9550400" cy="125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3634105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2. Machine Learning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5367020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>
                <a:latin typeface="Ubuntu" panose="020B0504030602030204" charset="0"/>
                <a:cs typeface="Ubuntu" panose="020B0504030602030204" charset="0"/>
              </a:rPr>
              <a:t>3. Deployment and Communicating Results </a:t>
            </a:r>
            <a:endParaRPr lang="en-US" sz="28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09600" y="4231005"/>
            <a:ext cx="10972800" cy="11074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latin typeface="Ubuntu" panose="020B0504030602030204" charset="0"/>
                <a:cs typeface="Ubuntu" panose="020B0504030602030204" charset="0"/>
              </a:rPr>
              <a:t>Supervise and Unsupervise learning, Hyperparameter tunning, Ensemble Learning, and how to evaluate ML model ...</a:t>
            </a:r>
            <a:endParaRPr lang="en-US" sz="20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1"/>
              </a:rPr>
              <a:t>http://www.datasciencecourse.org/</a:t>
            </a:r>
            <a:endParaRPr lang="en-US" sz="2400">
              <a:latin typeface="Ubuntu" panose="020B0504030602030204" charset="0"/>
              <a:cs typeface="Ubuntu" panose="020B0504030602030204" charset="0"/>
              <a:hlinkClick r:id="rId1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2" action="ppaction://hlinkfile"/>
              </a:rPr>
              <a:t>https://www.slideshare.net/fvsandoval/introduction-to-data-science-164979975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0" y="3192145"/>
            <a:ext cx="10574655" cy="1143000"/>
          </a:xfrm>
        </p:spPr>
        <p:txBody>
          <a:bodyPr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Ashraf Abdulkhaliq Bassuoni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559300"/>
            <a:ext cx="10574020" cy="1581785"/>
          </a:xfrm>
        </p:spPr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Student at Faculty of Artificial Intelligence (level three), Microsoft Learn Student Ambassador, Data Science Head at IEEE KSB, Data Science Intern at SHAI.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25035" y="448945"/>
            <a:ext cx="2743200" cy="274320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9625" y="6141085"/>
            <a:ext cx="10573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2" action="ppaction://hlinkfile"/>
              </a:rPr>
              <a:t>LinkedIn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3" tooltip="" action="ppaction://hlinkfile"/>
              </a:rPr>
              <a:t>GitHub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4" tooltip="" action="ppaction://hlinkfile"/>
              </a:rPr>
              <a:t>Microsoft Learn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5" tooltip="" action="ppaction://hlinkfile"/>
              </a:rPr>
              <a:t>Kaggle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6" tooltip="" action="ppaction://hlinkfile"/>
              </a:rPr>
              <a:t>Codeforces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What’s Data Science?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Importance of Data Science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What’s Data Science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1650" cy="4526280"/>
          </a:xfrm>
        </p:spPr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application of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computational and statistical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techniques to address or gain insight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into some problem in the real world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science = statistics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processing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machine learning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scientific inquiry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visualization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business analytics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                         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big data + …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data science do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0" y="1256030"/>
            <a:ext cx="537337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involves computation and statistics, but has not (traditionally) been very concerned about answering scientific questions.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has a heavy focus on fancy algorithms…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Sometimes the best way to solve a problem is just by visualizing the data, for instance.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820" y="1600200"/>
            <a:ext cx="5402580" cy="4526280"/>
          </a:xfrm>
        </p:spPr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competitions like Kaggle ask you to optimize a metric on a fixed data set.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This may or may not ultimately solve the desired business/scientific problem.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iterative cycle of designing a concrete problem, building an algorithm to solve it, and evaluating what insights this provides for the real underlying question.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141220"/>
            <a:ext cx="521589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Back to Data Science Pipeline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Content Placeholder 6" descr="data-science-pipel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283460"/>
            <a:ext cx="10972800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Data Science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helps brands to understand their customers in a much enhanced and empowered manner.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It allows brands to communicate their story in such a engaging and powerful manner.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Can be applied to almost any industry like education, travel, healthcare, game development, etc...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6" name="Picture 15" descr="jupyter notebook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735" y="1600835"/>
            <a:ext cx="4606925" cy="2303780"/>
          </a:xfrm>
          <a:prstGeom prst="rect">
            <a:avLst/>
          </a:prstGeom>
        </p:spPr>
      </p:pic>
      <p:pic>
        <p:nvPicPr>
          <p:cNvPr id="17" name="Picture 16" descr="matplotlib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5447030"/>
            <a:ext cx="4587875" cy="917575"/>
          </a:xfrm>
          <a:prstGeom prst="rect">
            <a:avLst/>
          </a:prstGeom>
        </p:spPr>
      </p:pic>
      <p:pic>
        <p:nvPicPr>
          <p:cNvPr id="18" name="Picture 17" descr="microsoft azure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35" y="5152390"/>
            <a:ext cx="3579495" cy="1035050"/>
          </a:xfrm>
          <a:prstGeom prst="rect">
            <a:avLst/>
          </a:prstGeom>
        </p:spPr>
      </p:pic>
      <p:pic>
        <p:nvPicPr>
          <p:cNvPr id="19" name="Picture 18" descr="mongodb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1548130"/>
            <a:ext cx="2829560" cy="806450"/>
          </a:xfrm>
          <a:prstGeom prst="rect">
            <a:avLst/>
          </a:prstGeom>
        </p:spPr>
      </p:pic>
      <p:pic>
        <p:nvPicPr>
          <p:cNvPr id="20" name="Picture 19" descr="numpy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4277995"/>
            <a:ext cx="2588260" cy="1024890"/>
          </a:xfrm>
          <a:prstGeom prst="rect">
            <a:avLst/>
          </a:prstGeom>
        </p:spPr>
      </p:pic>
      <p:pic>
        <p:nvPicPr>
          <p:cNvPr id="21" name="Picture 20" descr="optuna 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50" y="4087495"/>
            <a:ext cx="3295650" cy="2197735"/>
          </a:xfrm>
          <a:prstGeom prst="rect">
            <a:avLst/>
          </a:prstGeom>
        </p:spPr>
      </p:pic>
      <p:pic>
        <p:nvPicPr>
          <p:cNvPr id="22" name="Picture 21" descr="pandas 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980" y="3394075"/>
            <a:ext cx="2634615" cy="1064260"/>
          </a:xfrm>
          <a:prstGeom prst="rect">
            <a:avLst/>
          </a:prstGeom>
        </p:spPr>
      </p:pic>
      <p:pic>
        <p:nvPicPr>
          <p:cNvPr id="23" name="Picture 22" descr="plotly expres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0760" y="4227195"/>
            <a:ext cx="2027555" cy="1126490"/>
          </a:xfrm>
          <a:prstGeom prst="rect">
            <a:avLst/>
          </a:prstGeom>
        </p:spPr>
      </p:pic>
      <p:pic>
        <p:nvPicPr>
          <p:cNvPr id="24" name="Picture 23" descr="python logo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980" y="3599815"/>
            <a:ext cx="2032000" cy="601980"/>
          </a:xfrm>
          <a:prstGeom prst="rect">
            <a:avLst/>
          </a:prstGeom>
        </p:spPr>
      </p:pic>
      <p:pic>
        <p:nvPicPr>
          <p:cNvPr id="25" name="Picture 24" descr="seaborn 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135" y="3910330"/>
            <a:ext cx="4101465" cy="1242060"/>
          </a:xfrm>
          <a:prstGeom prst="rect">
            <a:avLst/>
          </a:prstGeom>
        </p:spPr>
      </p:pic>
      <p:pic>
        <p:nvPicPr>
          <p:cNvPr id="26" name="Picture 25" descr="sklearn 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4580" y="1562100"/>
            <a:ext cx="3500120" cy="1884045"/>
          </a:xfrm>
          <a:prstGeom prst="rect">
            <a:avLst/>
          </a:prstGeom>
        </p:spPr>
      </p:pic>
      <p:pic>
        <p:nvPicPr>
          <p:cNvPr id="27" name="Picture 26" descr="sqlite 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1200" y="2373630"/>
            <a:ext cx="2588260" cy="1226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3116</Words>
  <Application>WPS Presentation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FontAwesome</vt:lpstr>
      <vt:lpstr>Default Design</vt:lpstr>
      <vt:lpstr>Data Science Committee</vt:lpstr>
      <vt:lpstr>Outline</vt:lpstr>
      <vt:lpstr>Outline</vt:lpstr>
      <vt:lpstr>What’s Data Science</vt:lpstr>
      <vt:lpstr>Data Science is not Machine Learning</vt:lpstr>
      <vt:lpstr>Data Science is not Machine Learning</vt:lpstr>
      <vt:lpstr>Back to Data Science Pipeline</vt:lpstr>
      <vt:lpstr>Importance of Data Science</vt:lpstr>
      <vt:lpstr>Data Science Tools</vt:lpstr>
      <vt:lpstr>Course Learning Objectives</vt:lpstr>
      <vt:lpstr>Recommended Background</vt:lpstr>
      <vt:lpstr>Recommended Background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kersh</cp:lastModifiedBy>
  <cp:revision>10</cp:revision>
  <dcterms:created xsi:type="dcterms:W3CDTF">2023-10-23T19:40:58Z</dcterms:created>
  <dcterms:modified xsi:type="dcterms:W3CDTF">2023-10-23T19:40:58Z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