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102" r:id="rId3"/>
    <p:sldId id="2138" r:id="rId4"/>
    <p:sldId id="2155" r:id="rId5"/>
    <p:sldId id="2156" r:id="rId6"/>
    <p:sldId id="2157" r:id="rId7"/>
    <p:sldId id="2158" r:id="rId8"/>
    <p:sldId id="2159" r:id="rId9"/>
    <p:sldId id="2160" r:id="rId10"/>
    <p:sldId id="2161" r:id="rId11"/>
    <p:sldId id="2162" r:id="rId12"/>
    <p:sldId id="2163" r:id="rId13"/>
    <p:sldId id="2164" r:id="rId14"/>
    <p:sldId id="2165" r:id="rId15"/>
    <p:sldId id="21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BE1E2D"/>
    <a:srgbClr val="B21D2B"/>
    <a:srgbClr val="AD1F2E"/>
    <a:srgbClr val="F6F7F8"/>
    <a:srgbClr val="FFFFFF"/>
    <a:srgbClr val="FEFDFB"/>
    <a:srgbClr val="FBB430"/>
    <a:srgbClr val="F2F2F2"/>
    <a:srgbClr val="544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0" autoAdjust="0"/>
    <p:restoredTop sz="82448" autoAdjust="0"/>
  </p:normalViewPr>
  <p:slideViewPr>
    <p:cSldViewPr snapToGrid="0">
      <p:cViewPr varScale="1">
        <p:scale>
          <a:sx n="56" d="100"/>
          <a:sy n="56" d="100"/>
        </p:scale>
        <p:origin x="12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77126-DA6C-4B42-B707-5348927A67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83739-EEB3-460D-9357-AF9564B7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en-US" dirty="0"/>
              <a:t>Put your team photos or group photo.</a:t>
            </a:r>
          </a:p>
          <a:p>
            <a:pPr marL="171450" indent="-171450">
              <a:buFontTx/>
              <a:buChar char="-"/>
            </a:pPr>
            <a:r>
              <a:rPr lang="en-US" altLang="en-US" dirty="0"/>
              <a:t>Write your names and emails.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83739-EEB3-460D-9357-AF9564B72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83739-EEB3-460D-9357-AF9564B72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84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83739-EEB3-460D-9357-AF9564B72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10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83739-EEB3-460D-9357-AF9564B72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Summarizing all information in previous slides the in one Canvas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83739-EEB3-460D-9357-AF9564B72F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64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83739-EEB3-460D-9357-AF9564B72F9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83739-EEB3-460D-9357-AF9564B72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3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83739-EEB3-460D-9357-AF9564B72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65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83739-EEB3-460D-9357-AF9564B72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05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83739-EEB3-460D-9357-AF9564B72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52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83739-EEB3-460D-9357-AF9564B72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6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83739-EEB3-460D-9357-AF9564B72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4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83739-EEB3-460D-9357-AF9564B72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8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83739-EEB3-460D-9357-AF9564B72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5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4D6C-9156-409C-BE08-7B3D58F90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F360F-8DBE-495B-B115-5E6D5C9CE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2900-6386-4911-A1CC-E9992A9B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A256-A42E-4F73-9F12-5D86C4D4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3CFB0-355B-4643-A6E3-46C1E91D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13">
            <a:extLst>
              <a:ext uri="{FF2B5EF4-FFF2-40B4-BE49-F238E27FC236}">
                <a16:creationId xmlns:a16="http://schemas.microsoft.com/office/drawing/2014/main" id="{F9F7EC83-68F7-43BC-8F40-5DEDD68559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9748" y="5405296"/>
            <a:ext cx="653475" cy="78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E9C6-DB27-431C-98D6-CE16FCF2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2D5E6-76EB-4BB8-9A1B-690BC5A9E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758D3-F1C6-49C3-AB38-2EA2E160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5203-C81D-4026-85CB-352A0219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02786-1809-4D5E-8251-0B5609B5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8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0A298-5441-45EC-A2DA-72F4B378F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2823D-E8A7-443D-9481-C7405E1BA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21ED4-487B-4454-8E99-395D22A5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042F-3A6F-42F2-BBDB-FDAF6F71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DA31-DF4E-48CC-848A-C75EF4CA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8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D21A-C176-46A1-B82D-EFB40A34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DBF5-6B33-43B4-B6CC-9C58A880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C9767-0C25-45F8-ABBB-EAFFAD08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5994B-081A-4D1D-A501-7ABEB31F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8D8F-280E-4C45-8A2F-C8D47F6F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9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DD64-0656-4839-996C-02EEB3D7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A459A-6B86-4A84-BE76-84713D37E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5A5E4-8BF6-425D-9EE4-CF84E4ED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E032-7766-44BF-8177-E2F45424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E9CC1-701F-4F45-A816-6F133279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5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DB7A-62EF-4A1A-A0EC-37336BD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07B25-79EE-4893-894D-38E900751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BEDDD-EDE0-480F-B95B-F9A8B10F2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981A8-E3A0-482D-BAA3-36D034D3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C353A-6F7B-4880-A3A0-71EFB12E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40C9F-1DBB-41DA-B3BD-E1547788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9BCC-E665-490C-BE1A-F278BED1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FD880-D58A-40BC-BFF5-5CD196937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C9D2A-7F80-4632-8C01-5FDEAC667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87C9D-8C22-439C-9AFF-A54E72DFF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6782C-EADB-4981-AE3D-09B1F9F2A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59B24-B154-42A3-A055-20FAE2B6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1EF4F-A14C-4F13-8D05-4FA20617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31D57-C908-4F1F-85D7-56A811B8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0394-4437-47C4-B997-A6B8B91B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CA56E-397A-4478-8DB1-157CA04E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67F00-19D2-4449-B7FF-B73D5AE2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72AC8-6A26-49CA-B91E-FB68C5AD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0F87C-1D1C-4A8C-8C96-93633ABC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E3C08-E6F3-4F35-815D-B338568C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AC549-84FF-4B6D-9468-9F892C34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2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F4CF-CE56-4178-ACE3-0122E6E1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4722-F526-4B36-8685-52931D6C4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667C8-2C6C-40B5-BBB7-815941745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34526-4036-4160-AE92-CFF9AF63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571E6-8DE5-4201-B1F3-0D50370F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99DD5-0359-4537-A47E-8C80C874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0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E5B3-7756-4C40-A8F3-31AA3B06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B5A1E-0D8F-4BBD-B1A2-798D9AD87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308F8-80B0-4997-A936-417890E30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15C9B-4AA5-4B26-9CD4-89EB9AA1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34FBC-6402-48A5-826C-3446B212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017BF-B49D-49C7-9933-999ADE5F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6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9693F-08CA-41EE-BD78-F86C66F6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7FA4A-D56C-48E7-9025-3F2AFEBF4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F8597-C176-401D-8753-8F70E35B2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CC4A-BBF6-47D9-8FD9-3B23B50A641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1880-8795-44AF-A285-B91440106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3D477-8594-44DB-8534-EB46F99E1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9.emf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4.svg"/><Relationship Id="rId4" Type="http://schemas.openxmlformats.org/officeDocument/2006/relationships/image" Target="../media/image4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BFD00303-8D34-445E-8375-C6B692C9E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20770"/>
            <a:ext cx="12192000" cy="6972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F6D43B-FF42-4656-8347-9249A8E4B40C}"/>
              </a:ext>
            </a:extLst>
          </p:cNvPr>
          <p:cNvSpPr txBox="1"/>
          <p:nvPr/>
        </p:nvSpPr>
        <p:spPr>
          <a:xfrm>
            <a:off x="447621" y="1980605"/>
            <a:ext cx="112967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E6E6E6"/>
                </a:solidFill>
                <a:latin typeface="Nexa Bold" panose="02000000000000000000" pitchFamily="50" charset="0"/>
              </a:rPr>
              <a:t>Company &amp; Products Name</a:t>
            </a:r>
          </a:p>
          <a:p>
            <a:endParaRPr lang="en-US" sz="24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6D43B-FF42-4656-8347-9249A8E4B40C}"/>
              </a:ext>
            </a:extLst>
          </p:cNvPr>
          <p:cNvSpPr txBox="1"/>
          <p:nvPr/>
        </p:nvSpPr>
        <p:spPr>
          <a:xfrm>
            <a:off x="447621" y="3365600"/>
            <a:ext cx="11296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E6E6E6"/>
                </a:solidFill>
                <a:latin typeface="Adobe Clean"/>
              </a:rPr>
              <a:t>Founders Name</a:t>
            </a:r>
            <a:endParaRPr lang="en-US" sz="1400" dirty="0">
              <a:solidFill>
                <a:prstClr val="white">
                  <a:lumMod val="85000"/>
                </a:prstClr>
              </a:solidFill>
              <a:latin typeface="Adobe Clean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 bwMode="auto">
          <a:xfrm>
            <a:off x="5060106" y="428561"/>
            <a:ext cx="1752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solidFill>
                <a:schemeClr val="bg1">
                  <a:lumMod val="95000"/>
                </a:schemeClr>
              </a:solidFill>
              <a:latin typeface="Adobe Clean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Adobe Clean"/>
              </a:rPr>
              <a:t>Logo</a:t>
            </a:r>
            <a:endParaRPr lang="ar-EG" sz="3200" dirty="0">
              <a:solidFill>
                <a:schemeClr val="bg1">
                  <a:lumMod val="95000"/>
                </a:schemeClr>
              </a:solidFill>
              <a:latin typeface="Adobe Clean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495800" y="5410325"/>
            <a:ext cx="320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E6E6E6"/>
                </a:solidFill>
                <a:latin typeface="Adobe Clean"/>
              </a:rPr>
              <a:t>Company Address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solidFill>
                <a:srgbClr val="E6E6E6"/>
              </a:solidFill>
              <a:latin typeface="Adobe Clean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E6E6E6"/>
                </a:solidFill>
                <a:latin typeface="Adobe Clean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5138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A31339D-B367-4F0E-9A01-F17671986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0770" y="-114741"/>
            <a:ext cx="12330023" cy="697274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9892B32-ED86-4ADC-86C8-C4F195E319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44" t="56624" r="19547" b="1622"/>
          <a:stretch/>
        </p:blipFill>
        <p:spPr>
          <a:xfrm>
            <a:off x="-114300" y="-114300"/>
            <a:ext cx="12325350" cy="69723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BE982C-7B60-4874-B9A5-E4555E5C48D2}"/>
              </a:ext>
            </a:extLst>
          </p:cNvPr>
          <p:cNvSpPr/>
          <p:nvPr/>
        </p:nvSpPr>
        <p:spPr>
          <a:xfrm>
            <a:off x="761704" y="621792"/>
            <a:ext cx="10887752" cy="5285232"/>
          </a:xfrm>
          <a:prstGeom prst="roundRect">
            <a:avLst>
              <a:gd name="adj" fmla="val 115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6AD4304-2F78-441F-ABB6-033E187E3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1539" y="1281102"/>
            <a:ext cx="494826" cy="648337"/>
          </a:xfrm>
          <a:prstGeom prst="rect">
            <a:avLst/>
          </a:prstGeom>
        </p:spPr>
      </p:pic>
      <p:pic>
        <p:nvPicPr>
          <p:cNvPr id="17" name="Picture 16" descr="/Marco/ITIDA_2020/TIEC/TIEC logo 2020_CMYK.pdf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874" y="5166786"/>
            <a:ext cx="952156" cy="65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B9B07F-4525-4036-973C-38C2042852CA}"/>
              </a:ext>
            </a:extLst>
          </p:cNvPr>
          <p:cNvSpPr txBox="1"/>
          <p:nvPr/>
        </p:nvSpPr>
        <p:spPr>
          <a:xfrm>
            <a:off x="2019300" y="1281102"/>
            <a:ext cx="8202442" cy="7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5400" dirty="0">
                <a:solidFill>
                  <a:srgbClr val="C00000"/>
                </a:solidFill>
                <a:latin typeface="Nexa Bold" panose="02000000000000000000" pitchFamily="50" charset="0"/>
              </a:rPr>
              <a:t>Technology </a:t>
            </a:r>
            <a:r>
              <a:rPr lang="en-US" sz="5400" dirty="0">
                <a:latin typeface="Nexa Bold" panose="02000000000000000000" pitchFamily="50" charset="0"/>
              </a:rPr>
              <a:t>Description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89970" y="2117153"/>
            <a:ext cx="1041506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Adobe Clean"/>
              </a:rPr>
              <a:t>What are the tech components of the product? Explain.</a:t>
            </a:r>
          </a:p>
          <a:p>
            <a:endParaRPr lang="en-US" altLang="en-US" dirty="0">
              <a:latin typeface="Adobe Clean"/>
            </a:endParaRPr>
          </a:p>
          <a:p>
            <a:r>
              <a:rPr lang="en-US" altLang="en-US" dirty="0">
                <a:latin typeface="Adobe Clean"/>
              </a:rPr>
              <a:t>Explain the technical block diagram for your solution </a:t>
            </a:r>
          </a:p>
        </p:txBody>
      </p:sp>
    </p:spTree>
    <p:extLst>
      <p:ext uri="{BB962C8B-B14F-4D97-AF65-F5344CB8AC3E}">
        <p14:creationId xmlns:p14="http://schemas.microsoft.com/office/powerpoint/2010/main" val="237854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A31339D-B367-4F0E-9A01-F17671986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0770" y="-114741"/>
            <a:ext cx="12330023" cy="697274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9892B32-ED86-4ADC-86C8-C4F195E319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44" t="56624" r="19547" b="1622"/>
          <a:stretch/>
        </p:blipFill>
        <p:spPr>
          <a:xfrm>
            <a:off x="-114300" y="-114300"/>
            <a:ext cx="12325350" cy="69723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BE982C-7B60-4874-B9A5-E4555E5C48D2}"/>
              </a:ext>
            </a:extLst>
          </p:cNvPr>
          <p:cNvSpPr/>
          <p:nvPr/>
        </p:nvSpPr>
        <p:spPr>
          <a:xfrm>
            <a:off x="761704" y="621792"/>
            <a:ext cx="10887752" cy="5285232"/>
          </a:xfrm>
          <a:prstGeom prst="roundRect">
            <a:avLst>
              <a:gd name="adj" fmla="val 115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6AD4304-2F78-441F-ABB6-033E187E3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1539" y="1281102"/>
            <a:ext cx="494826" cy="648337"/>
          </a:xfrm>
          <a:prstGeom prst="rect">
            <a:avLst/>
          </a:prstGeom>
        </p:spPr>
      </p:pic>
      <p:pic>
        <p:nvPicPr>
          <p:cNvPr id="17" name="Picture 16" descr="/Marco/ITIDA_2020/TIEC/TIEC logo 2020_CMYK.pdf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874" y="5166786"/>
            <a:ext cx="952156" cy="65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B9B07F-4525-4036-973C-38C2042852CA}"/>
              </a:ext>
            </a:extLst>
          </p:cNvPr>
          <p:cNvSpPr txBox="1"/>
          <p:nvPr/>
        </p:nvSpPr>
        <p:spPr>
          <a:xfrm>
            <a:off x="2019300" y="1281102"/>
            <a:ext cx="8202442" cy="7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5400" dirty="0">
                <a:solidFill>
                  <a:srgbClr val="C00000"/>
                </a:solidFill>
                <a:latin typeface="Nexa Bold" panose="02000000000000000000" pitchFamily="50" charset="0"/>
              </a:rPr>
              <a:t>Prototype</a:t>
            </a:r>
            <a:endParaRPr lang="en-US" sz="5400" dirty="0">
              <a:latin typeface="Nexa Bold" panose="02000000000000000000" pitchFamily="50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89970" y="2117153"/>
            <a:ext cx="1041506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Adobe Clean"/>
              </a:rPr>
              <a:t>Here show and discuss your prototype</a:t>
            </a:r>
          </a:p>
          <a:p>
            <a:endParaRPr lang="en-US" altLang="en-US" dirty="0">
              <a:latin typeface="Adobe Clean"/>
            </a:endParaRPr>
          </a:p>
          <a:p>
            <a:r>
              <a:rPr lang="en-US" altLang="en-US" dirty="0">
                <a:latin typeface="Adobe Clean"/>
              </a:rPr>
              <a:t>You can Put the storyboard and framework design of the product/service</a:t>
            </a:r>
          </a:p>
          <a:p>
            <a:endParaRPr lang="en-US" altLang="en-US" dirty="0">
              <a:latin typeface="Adobe Clean"/>
            </a:endParaRPr>
          </a:p>
        </p:txBody>
      </p:sp>
    </p:spTree>
    <p:extLst>
      <p:ext uri="{BB962C8B-B14F-4D97-AF65-F5344CB8AC3E}">
        <p14:creationId xmlns:p14="http://schemas.microsoft.com/office/powerpoint/2010/main" val="423091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A31339D-B367-4F0E-9A01-F17671986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0770" y="-114741"/>
            <a:ext cx="12330023" cy="697274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9892B32-ED86-4ADC-86C8-C4F195E319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44" t="56624" r="19547" b="1622"/>
          <a:stretch/>
        </p:blipFill>
        <p:spPr>
          <a:xfrm>
            <a:off x="-114300" y="-114300"/>
            <a:ext cx="12325350" cy="69723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BE982C-7B60-4874-B9A5-E4555E5C48D2}"/>
              </a:ext>
            </a:extLst>
          </p:cNvPr>
          <p:cNvSpPr/>
          <p:nvPr/>
        </p:nvSpPr>
        <p:spPr>
          <a:xfrm>
            <a:off x="761704" y="621792"/>
            <a:ext cx="10887752" cy="5285232"/>
          </a:xfrm>
          <a:prstGeom prst="roundRect">
            <a:avLst>
              <a:gd name="adj" fmla="val 115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6AD4304-2F78-441F-ABB6-033E187E3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1539" y="1281102"/>
            <a:ext cx="494826" cy="648337"/>
          </a:xfrm>
          <a:prstGeom prst="rect">
            <a:avLst/>
          </a:prstGeom>
        </p:spPr>
      </p:pic>
      <p:pic>
        <p:nvPicPr>
          <p:cNvPr id="17" name="Picture 16" descr="/Marco/ITIDA_2020/TIEC/TIEC logo 2020_CMYK.pdf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874" y="5166786"/>
            <a:ext cx="952156" cy="65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B9B07F-4525-4036-973C-38C2042852CA}"/>
              </a:ext>
            </a:extLst>
          </p:cNvPr>
          <p:cNvSpPr txBox="1"/>
          <p:nvPr/>
        </p:nvSpPr>
        <p:spPr>
          <a:xfrm>
            <a:off x="2019300" y="1281102"/>
            <a:ext cx="8202442" cy="7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5400" dirty="0">
                <a:solidFill>
                  <a:srgbClr val="C00000"/>
                </a:solidFill>
                <a:latin typeface="Nexa Bold" panose="02000000000000000000" pitchFamily="50" charset="0"/>
              </a:rPr>
              <a:t>Prototype </a:t>
            </a:r>
            <a:r>
              <a:rPr lang="en-US" sz="5400" dirty="0">
                <a:latin typeface="Nexa Bold" panose="02000000000000000000" pitchFamily="50" charset="0"/>
              </a:rPr>
              <a:t>Photos</a:t>
            </a:r>
          </a:p>
        </p:txBody>
      </p:sp>
    </p:spTree>
    <p:extLst>
      <p:ext uri="{BB962C8B-B14F-4D97-AF65-F5344CB8AC3E}">
        <p14:creationId xmlns:p14="http://schemas.microsoft.com/office/powerpoint/2010/main" val="126617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A31339D-B367-4F0E-9A01-F17671986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0770" y="-114741"/>
            <a:ext cx="12330023" cy="697274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9892B32-ED86-4ADC-86C8-C4F195E319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44" t="56624" r="19547" b="1622"/>
          <a:stretch/>
        </p:blipFill>
        <p:spPr>
          <a:xfrm>
            <a:off x="-114300" y="-114300"/>
            <a:ext cx="12325350" cy="69723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BE982C-7B60-4874-B9A5-E4555E5C48D2}"/>
              </a:ext>
            </a:extLst>
          </p:cNvPr>
          <p:cNvSpPr/>
          <p:nvPr/>
        </p:nvSpPr>
        <p:spPr>
          <a:xfrm>
            <a:off x="761704" y="621792"/>
            <a:ext cx="10887752" cy="5285232"/>
          </a:xfrm>
          <a:prstGeom prst="roundRect">
            <a:avLst>
              <a:gd name="adj" fmla="val 115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6AD4304-2F78-441F-ABB6-033E187E3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1539" y="1281102"/>
            <a:ext cx="494826" cy="648337"/>
          </a:xfrm>
          <a:prstGeom prst="rect">
            <a:avLst/>
          </a:prstGeom>
        </p:spPr>
      </p:pic>
      <p:pic>
        <p:nvPicPr>
          <p:cNvPr id="17" name="Picture 16" descr="/Marco/ITIDA_2020/TIEC/TIEC logo 2020_CMYK.pdf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874" y="5166786"/>
            <a:ext cx="952156" cy="65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B9B07F-4525-4036-973C-38C2042852CA}"/>
              </a:ext>
            </a:extLst>
          </p:cNvPr>
          <p:cNvSpPr txBox="1"/>
          <p:nvPr/>
        </p:nvSpPr>
        <p:spPr>
          <a:xfrm>
            <a:off x="2019300" y="1281102"/>
            <a:ext cx="8202442" cy="7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5400" dirty="0">
                <a:solidFill>
                  <a:srgbClr val="C00000"/>
                </a:solidFill>
                <a:latin typeface="Nexa Bold" panose="02000000000000000000" pitchFamily="50" charset="0"/>
              </a:rPr>
              <a:t>Value </a:t>
            </a:r>
            <a:r>
              <a:rPr lang="en-US" sz="5400" dirty="0">
                <a:latin typeface="Nexa Bold" panose="02000000000000000000" pitchFamily="50" charset="0"/>
              </a:rPr>
              <a:t>Proposition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89970" y="2117153"/>
            <a:ext cx="1041506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Adobe Clean"/>
              </a:rPr>
              <a:t>What is the unique value proposition your company is giving to your user/customer?</a:t>
            </a:r>
          </a:p>
          <a:p>
            <a:endParaRPr lang="en-US" altLang="en-US" dirty="0">
              <a:latin typeface="Adobe Clean"/>
            </a:endParaRPr>
          </a:p>
          <a:p>
            <a:r>
              <a:rPr lang="en-US" altLang="en-US" dirty="0">
                <a:latin typeface="Adobe Clean"/>
              </a:rPr>
              <a:t>You can use value proposition canvas to relate the VP to the Selected User </a:t>
            </a:r>
          </a:p>
        </p:txBody>
      </p:sp>
    </p:spTree>
    <p:extLst>
      <p:ext uri="{BB962C8B-B14F-4D97-AF65-F5344CB8AC3E}">
        <p14:creationId xmlns:p14="http://schemas.microsoft.com/office/powerpoint/2010/main" val="396422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A6AD4304-2F78-441F-ABB6-033E187E3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258" y="610339"/>
            <a:ext cx="494826" cy="648337"/>
          </a:xfrm>
          <a:prstGeom prst="rect">
            <a:avLst/>
          </a:prstGeom>
        </p:spPr>
      </p:pic>
      <p:pic>
        <p:nvPicPr>
          <p:cNvPr id="17" name="Picture 16" descr="/Marco/ITIDA_2020/TIEC/TIEC logo 2020_CMYK.pdf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58" y="5833395"/>
            <a:ext cx="952156" cy="65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B9B07F-4525-4036-973C-38C2042852CA}"/>
              </a:ext>
            </a:extLst>
          </p:cNvPr>
          <p:cNvSpPr txBox="1"/>
          <p:nvPr/>
        </p:nvSpPr>
        <p:spPr>
          <a:xfrm>
            <a:off x="181258" y="1649386"/>
            <a:ext cx="3205591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sz="4400" dirty="0">
                <a:solidFill>
                  <a:srgbClr val="C00000"/>
                </a:solidFill>
                <a:latin typeface="Nexa Bold" panose="02000000000000000000" pitchFamily="50" charset="0"/>
              </a:rPr>
              <a:t>Business </a:t>
            </a:r>
            <a:r>
              <a:rPr lang="en-US" sz="4400" dirty="0">
                <a:latin typeface="Nexa Bold" panose="02000000000000000000" pitchFamily="50" charset="0"/>
              </a:rPr>
              <a:t>Model Canvas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21797" y="854640"/>
            <a:ext cx="91697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Nexa Bold" panose="02000000000000000000" pitchFamily="50" charset="0"/>
              </a:rPr>
              <a:t>Projects Challenges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066791" y="4731006"/>
            <a:ext cx="4397375" cy="17526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100" b="1" dirty="0">
                <a:latin typeface="Arial" pitchFamily="34" charset="0"/>
                <a:cs typeface="Arial" pitchFamily="34" charset="0"/>
              </a:rPr>
              <a:t>Cost Structure</a:t>
            </a:r>
          </a:p>
          <a:p>
            <a:pPr eaLnBrk="1" hangingPunct="1"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Body text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464166" y="4731006"/>
            <a:ext cx="4398963" cy="17526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100" b="1" dirty="0">
                <a:latin typeface="Arial" pitchFamily="34" charset="0"/>
                <a:cs typeface="Arial" pitchFamily="34" charset="0"/>
              </a:rPr>
              <a:t>Revenue Streams</a:t>
            </a:r>
          </a:p>
          <a:p>
            <a:pPr eaLnBrk="1" hangingPunct="1"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Body text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066791" y="616206"/>
            <a:ext cx="1765300" cy="41148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100" b="1" dirty="0">
                <a:latin typeface="Arial" pitchFamily="34" charset="0"/>
                <a:cs typeface="Arial" pitchFamily="34" charset="0"/>
              </a:rPr>
              <a:t>Key Partners</a:t>
            </a:r>
          </a:p>
          <a:p>
            <a:pPr eaLnBrk="1" hangingPunct="1"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Body text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832091" y="616206"/>
            <a:ext cx="1763713" cy="20574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100" b="1" dirty="0">
                <a:latin typeface="Arial" pitchFamily="34" charset="0"/>
                <a:cs typeface="Arial" pitchFamily="34" charset="0"/>
              </a:rPr>
              <a:t>Key Activities</a:t>
            </a:r>
          </a:p>
          <a:p>
            <a:pPr eaLnBrk="1" hangingPunct="1"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Body text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832091" y="2673606"/>
            <a:ext cx="1763713" cy="20574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100" b="1" dirty="0">
                <a:latin typeface="Arial" pitchFamily="34" charset="0"/>
                <a:cs typeface="Arial" pitchFamily="34" charset="0"/>
              </a:rPr>
              <a:t>Key Resources</a:t>
            </a:r>
          </a:p>
          <a:p>
            <a:pPr eaLnBrk="1" hangingPunct="1"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Body text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68816" y="616206"/>
            <a:ext cx="1763713" cy="41148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100" b="1" dirty="0">
                <a:latin typeface="Arial" pitchFamily="34" charset="0"/>
                <a:cs typeface="Arial" pitchFamily="34" charset="0"/>
              </a:rPr>
              <a:t>Value Proposition</a:t>
            </a:r>
          </a:p>
          <a:p>
            <a:pPr eaLnBrk="1" hangingPunct="1"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Body text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332529" y="616206"/>
            <a:ext cx="1765300" cy="20574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100" b="1" dirty="0">
                <a:latin typeface="Arial" pitchFamily="34" charset="0"/>
                <a:cs typeface="Arial" pitchFamily="34" charset="0"/>
              </a:rPr>
              <a:t>Customer Relationship</a:t>
            </a:r>
          </a:p>
          <a:p>
            <a:pPr eaLnBrk="1" hangingPunct="1"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Body text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32529" y="2673606"/>
            <a:ext cx="1765300" cy="20574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100" b="1" dirty="0">
                <a:latin typeface="Arial" pitchFamily="34" charset="0"/>
                <a:cs typeface="Arial" pitchFamily="34" charset="0"/>
              </a:rPr>
              <a:t>Channels</a:t>
            </a:r>
          </a:p>
          <a:p>
            <a:pPr eaLnBrk="1" hangingPunct="1"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Body text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097829" y="616206"/>
            <a:ext cx="1765300" cy="41148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100" b="1" dirty="0">
                <a:latin typeface="Arial" pitchFamily="34" charset="0"/>
                <a:cs typeface="Arial" pitchFamily="34" charset="0"/>
              </a:rPr>
              <a:t>Customer Segments</a:t>
            </a:r>
          </a:p>
          <a:p>
            <a:pPr eaLnBrk="1" hangingPunct="1"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Body text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066791" y="616206"/>
            <a:ext cx="8796338" cy="5867400"/>
          </a:xfrm>
          <a:prstGeom prst="roundRect">
            <a:avLst>
              <a:gd name="adj" fmla="val 0"/>
            </a:avLst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85750" indent="-112713" eaLnBrk="1" hangingPunct="1">
              <a:buFont typeface="Arial" pitchFamily="34" charset="0"/>
              <a:buChar char="•"/>
              <a:defRPr/>
            </a:pP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81258" y="4133574"/>
            <a:ext cx="2536825" cy="461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 Company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1258" y="4667550"/>
            <a:ext cx="2536825" cy="461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21-April-2013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1258" y="5207414"/>
            <a:ext cx="2536825" cy="4532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Iteration #1</a:t>
            </a:r>
          </a:p>
        </p:txBody>
      </p:sp>
      <p:sp>
        <p:nvSpPr>
          <p:cNvPr id="31" name="Rectangle 19"/>
          <p:cNvSpPr/>
          <p:nvPr/>
        </p:nvSpPr>
        <p:spPr>
          <a:xfrm rot="21540000">
            <a:off x="3263641" y="1116269"/>
            <a:ext cx="1371600" cy="995362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21000">
                <a:srgbClr val="FEF99C"/>
              </a:gs>
              <a:gs pos="0">
                <a:srgbClr val="F6E7A6"/>
              </a:gs>
              <a:gs pos="100000">
                <a:srgbClr val="FEF99C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32" name="Rectangle 19"/>
          <p:cNvSpPr/>
          <p:nvPr/>
        </p:nvSpPr>
        <p:spPr>
          <a:xfrm rot="21540000">
            <a:off x="3263641" y="2208469"/>
            <a:ext cx="1371600" cy="995362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21000">
                <a:srgbClr val="FEF99C"/>
              </a:gs>
              <a:gs pos="0">
                <a:srgbClr val="F6E7A6"/>
              </a:gs>
              <a:gs pos="100000">
                <a:srgbClr val="FEF99C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33" name="Rectangle 19"/>
          <p:cNvSpPr/>
          <p:nvPr/>
        </p:nvSpPr>
        <p:spPr>
          <a:xfrm rot="21540000">
            <a:off x="3263641" y="3370519"/>
            <a:ext cx="1371600" cy="996950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21000">
                <a:srgbClr val="FEF99C"/>
              </a:gs>
              <a:gs pos="0">
                <a:srgbClr val="F6E7A6"/>
              </a:gs>
              <a:gs pos="100000">
                <a:srgbClr val="FEF99C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35" name="Rectangle 19"/>
          <p:cNvSpPr/>
          <p:nvPr/>
        </p:nvSpPr>
        <p:spPr>
          <a:xfrm rot="21540000">
            <a:off x="5028941" y="1116269"/>
            <a:ext cx="1370013" cy="995362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25000">
                <a:srgbClr val="75DBFF"/>
              </a:gs>
              <a:gs pos="0">
                <a:srgbClr val="8BD0E9"/>
              </a:gs>
              <a:gs pos="100000">
                <a:srgbClr val="75DBFF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36" name="Rectangle 19"/>
          <p:cNvSpPr/>
          <p:nvPr/>
        </p:nvSpPr>
        <p:spPr>
          <a:xfrm rot="21540000">
            <a:off x="5028941" y="3232406"/>
            <a:ext cx="1370013" cy="995363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30000">
                <a:srgbClr val="9FFFCA"/>
              </a:gs>
              <a:gs pos="0">
                <a:srgbClr val="ACF4CB"/>
              </a:gs>
              <a:gs pos="80000">
                <a:srgbClr val="9FFFCA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37" name="Rectangle 19"/>
          <p:cNvSpPr/>
          <p:nvPr/>
        </p:nvSpPr>
        <p:spPr>
          <a:xfrm rot="21540000">
            <a:off x="6765666" y="1160719"/>
            <a:ext cx="1371600" cy="996950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0">
                <a:srgbClr val="CDC1DB"/>
              </a:gs>
              <a:gs pos="27000">
                <a:srgbClr val="CC9EFE"/>
              </a:gs>
              <a:gs pos="76000">
                <a:srgbClr val="CC9EFE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38" name="Rectangle 19"/>
          <p:cNvSpPr/>
          <p:nvPr/>
        </p:nvSpPr>
        <p:spPr>
          <a:xfrm rot="21540000">
            <a:off x="6783129" y="2379919"/>
            <a:ext cx="1370012" cy="2122487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0">
                <a:srgbClr val="CDC1DB"/>
              </a:gs>
              <a:gs pos="27000">
                <a:srgbClr val="CC9EFE"/>
              </a:gs>
              <a:gs pos="76000">
                <a:srgbClr val="CC9EFE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39" name="Rectangle 19"/>
          <p:cNvSpPr/>
          <p:nvPr/>
        </p:nvSpPr>
        <p:spPr>
          <a:xfrm rot="21540000">
            <a:off x="10294679" y="1835406"/>
            <a:ext cx="1371600" cy="2122488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0">
                <a:srgbClr val="CDC1DB"/>
              </a:gs>
              <a:gs pos="27000">
                <a:srgbClr val="CC9EFE"/>
              </a:gs>
              <a:gs pos="76000">
                <a:srgbClr val="CC9EFE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40" name="Rectangle 19"/>
          <p:cNvSpPr/>
          <p:nvPr/>
        </p:nvSpPr>
        <p:spPr>
          <a:xfrm rot="21540000">
            <a:off x="8529379" y="1187706"/>
            <a:ext cx="1371600" cy="996950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30000">
                <a:srgbClr val="FFB7B7"/>
              </a:gs>
              <a:gs pos="0">
                <a:srgbClr val="EDC9C9"/>
              </a:gs>
              <a:gs pos="100000">
                <a:srgbClr val="FFB7B7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41" name="Rectangle 19"/>
          <p:cNvSpPr/>
          <p:nvPr/>
        </p:nvSpPr>
        <p:spPr>
          <a:xfrm rot="21540000">
            <a:off x="8610341" y="5246944"/>
            <a:ext cx="1371600" cy="995362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30000">
                <a:srgbClr val="FFB7B7"/>
              </a:gs>
              <a:gs pos="0">
                <a:srgbClr val="EDC9C9"/>
              </a:gs>
              <a:gs pos="100000">
                <a:srgbClr val="FFB7B7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42" name="Rectangle 19"/>
          <p:cNvSpPr/>
          <p:nvPr/>
        </p:nvSpPr>
        <p:spPr>
          <a:xfrm rot="21540000">
            <a:off x="8556366" y="3375281"/>
            <a:ext cx="1371600" cy="996950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21000">
                <a:srgbClr val="FEF99C"/>
              </a:gs>
              <a:gs pos="0">
                <a:srgbClr val="F6E7A6"/>
              </a:gs>
              <a:gs pos="100000">
                <a:srgbClr val="FEF99C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43" name="Rectangle 19"/>
          <p:cNvSpPr/>
          <p:nvPr/>
        </p:nvSpPr>
        <p:spPr>
          <a:xfrm rot="21540000">
            <a:off x="3241416" y="5318381"/>
            <a:ext cx="1370013" cy="996950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0">
                <a:srgbClr val="CDC1DB"/>
              </a:gs>
              <a:gs pos="27000">
                <a:srgbClr val="CC9EFE"/>
              </a:gs>
              <a:gs pos="76000">
                <a:srgbClr val="CC9EFE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44" name="Rectangle 19"/>
          <p:cNvSpPr/>
          <p:nvPr/>
        </p:nvSpPr>
        <p:spPr>
          <a:xfrm rot="21540000">
            <a:off x="4997191" y="5246944"/>
            <a:ext cx="1370013" cy="995362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21000">
                <a:srgbClr val="FEF99C"/>
              </a:gs>
              <a:gs pos="0">
                <a:srgbClr val="F6E7A6"/>
              </a:gs>
              <a:gs pos="100000">
                <a:srgbClr val="FEF99C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45" name="Rectangle 19"/>
          <p:cNvSpPr/>
          <p:nvPr/>
        </p:nvSpPr>
        <p:spPr>
          <a:xfrm rot="21540000">
            <a:off x="10285154" y="5243769"/>
            <a:ext cx="1371600" cy="996950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21000">
                <a:srgbClr val="FEF99C"/>
              </a:gs>
              <a:gs pos="0">
                <a:srgbClr val="F6E7A6"/>
              </a:gs>
              <a:gs pos="100000">
                <a:srgbClr val="FEF99C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</p:spTree>
    <p:extLst>
      <p:ext uri="{BB962C8B-B14F-4D97-AF65-F5344CB8AC3E}">
        <p14:creationId xmlns:p14="http://schemas.microsoft.com/office/powerpoint/2010/main" val="363018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617CFB5D-CB0F-4990-A01C-00F797EF7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120770"/>
            <a:ext cx="12192000" cy="6972741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9086AC5D-6A35-4878-8B11-E8002178E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2300" y="5369953"/>
            <a:ext cx="773551" cy="1021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1146DF-CC61-42DE-AF4C-9B5DE2A2AFB3}"/>
              </a:ext>
            </a:extLst>
          </p:cNvPr>
          <p:cNvSpPr txBox="1"/>
          <p:nvPr/>
        </p:nvSpPr>
        <p:spPr>
          <a:xfrm>
            <a:off x="2643515" y="1676856"/>
            <a:ext cx="69049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Bebas" panose="020B0606020202050201" pitchFamily="34" charset="0"/>
              </a:rPr>
              <a:t>Thank You</a:t>
            </a:r>
          </a:p>
        </p:txBody>
      </p:sp>
      <p:pic>
        <p:nvPicPr>
          <p:cNvPr id="6" name="Picture 5" descr="/Marco/ITIDA_2020/TIEC/Untitled-3-01.png">
            <a:extLst>
              <a:ext uri="{FF2B5EF4-FFF2-40B4-BE49-F238E27FC236}">
                <a16:creationId xmlns:a16="http://schemas.microsoft.com/office/drawing/2014/main" id="{D866204D-307C-43F1-90F6-49F2B8A2F40B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5" t="37754" r="13713" b="31634"/>
          <a:stretch/>
        </p:blipFill>
        <p:spPr bwMode="auto">
          <a:xfrm>
            <a:off x="4853278" y="5210042"/>
            <a:ext cx="3293745" cy="11811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/Marco/ITIDA_2020/TIEC/TIEC logo 2020_CMYK.pdf">
            <a:extLst>
              <a:ext uri="{FF2B5EF4-FFF2-40B4-BE49-F238E27FC236}">
                <a16:creationId xmlns:a16="http://schemas.microsoft.com/office/drawing/2014/main" id="{1F90AC69-6B99-4556-97BE-B5E554846DEF}"/>
              </a:ext>
            </a:extLst>
          </p:cNvPr>
          <p:cNvPicPr/>
          <p:nvPr/>
        </p:nvPicPr>
        <p:blipFill>
          <a:blip r:embed="rId8" cstate="print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9" y="5268381"/>
            <a:ext cx="1838511" cy="1122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630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A31339D-B367-4F0E-9A01-F17671986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0770" y="-114741"/>
            <a:ext cx="12330023" cy="697274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9892B32-ED86-4ADC-86C8-C4F195E319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44" t="56624" r="19547" b="1622"/>
          <a:stretch/>
        </p:blipFill>
        <p:spPr>
          <a:xfrm>
            <a:off x="-114300" y="-114300"/>
            <a:ext cx="12325350" cy="69723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BE982C-7B60-4874-B9A5-E4555E5C48D2}"/>
              </a:ext>
            </a:extLst>
          </p:cNvPr>
          <p:cNvSpPr/>
          <p:nvPr/>
        </p:nvSpPr>
        <p:spPr>
          <a:xfrm>
            <a:off x="761704" y="621792"/>
            <a:ext cx="10887752" cy="5285232"/>
          </a:xfrm>
          <a:prstGeom prst="roundRect">
            <a:avLst>
              <a:gd name="adj" fmla="val 115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6AD4304-2F78-441F-ABB6-033E187E3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1539" y="1281102"/>
            <a:ext cx="494826" cy="648337"/>
          </a:xfrm>
          <a:prstGeom prst="rect">
            <a:avLst/>
          </a:prstGeom>
        </p:spPr>
      </p:pic>
      <p:pic>
        <p:nvPicPr>
          <p:cNvPr id="17" name="Picture 16" descr="/Marco/ITIDA_2020/TIEC/TIEC logo 2020_CMYK.pdf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874" y="5166786"/>
            <a:ext cx="952156" cy="65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B9B07F-4525-4036-973C-38C2042852CA}"/>
              </a:ext>
            </a:extLst>
          </p:cNvPr>
          <p:cNvSpPr txBox="1"/>
          <p:nvPr/>
        </p:nvSpPr>
        <p:spPr>
          <a:xfrm>
            <a:off x="4467996" y="1281102"/>
            <a:ext cx="3475168" cy="7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5400" dirty="0">
                <a:solidFill>
                  <a:srgbClr val="C00000"/>
                </a:solidFill>
                <a:latin typeface="Nexa Bold" panose="02000000000000000000" pitchFamily="50" charset="0"/>
              </a:rPr>
              <a:t>Founders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09700" y="2028041"/>
            <a:ext cx="2362200" cy="2590800"/>
            <a:chOff x="1409700" y="2049128"/>
            <a:chExt cx="2362200" cy="2590800"/>
          </a:xfrm>
        </p:grpSpPr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1409700" y="3725528"/>
              <a:ext cx="2362200" cy="914400"/>
            </a:xfrm>
            <a:prstGeom prst="rect">
              <a:avLst/>
            </a:prstGeom>
          </p:spPr>
          <p:txBody>
            <a:bodyPr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Adobe Clean"/>
                </a:rPr>
                <a:t>Name</a:t>
              </a:r>
              <a:br>
                <a:rPr lang="en-US">
                  <a:latin typeface="Adobe Clean"/>
                </a:rPr>
              </a:br>
              <a:r>
                <a:rPr lang="en-US">
                  <a:latin typeface="Adobe Clean"/>
                </a:rPr>
                <a:t>Position </a:t>
              </a:r>
            </a:p>
            <a:p>
              <a:pPr marL="0" indent="0" algn="ctr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Adobe Clean"/>
                </a:rPr>
                <a:t>email</a:t>
              </a:r>
              <a:endParaRPr lang="en-US" dirty="0">
                <a:latin typeface="Adobe Clean"/>
              </a:endParaRPr>
            </a:p>
          </p:txBody>
        </p:sp>
        <p:pic>
          <p:nvPicPr>
            <p:cNvPr id="25" name="Picture 2" descr="http://icons.iconarchive.com/icons/dapino/people/512/brown-man-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900" y="2049128"/>
              <a:ext cx="1600200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220930" y="3264408"/>
            <a:ext cx="2362200" cy="2590800"/>
            <a:chOff x="2952972" y="3294125"/>
            <a:chExt cx="2362200" cy="2590800"/>
          </a:xfrm>
        </p:grpSpPr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2952972" y="4970525"/>
              <a:ext cx="2362200" cy="914400"/>
            </a:xfrm>
            <a:prstGeom prst="rect">
              <a:avLst/>
            </a:prstGeom>
          </p:spPr>
          <p:txBody>
            <a:bodyPr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Adobe Clean"/>
                </a:rPr>
                <a:t>Name</a:t>
              </a:r>
              <a:br>
                <a:rPr lang="en-US">
                  <a:latin typeface="Adobe Clean"/>
                </a:rPr>
              </a:br>
              <a:r>
                <a:rPr lang="en-US">
                  <a:latin typeface="Adobe Clean"/>
                </a:rPr>
                <a:t>Position </a:t>
              </a:r>
            </a:p>
            <a:p>
              <a:pPr marL="0" indent="0" algn="ctr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Adobe Clean"/>
                </a:rPr>
                <a:t>email</a:t>
              </a:r>
              <a:endParaRPr lang="en-US" dirty="0">
                <a:latin typeface="Adobe Clean"/>
              </a:endParaRPr>
            </a:p>
          </p:txBody>
        </p:sp>
        <p:pic>
          <p:nvPicPr>
            <p:cNvPr id="27" name="Picture 2" descr="http://icons.iconarchive.com/icons/dapino/people/512/brown-man-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0172" y="3294125"/>
              <a:ext cx="1600200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4877392" y="2028041"/>
            <a:ext cx="2362200" cy="2590800"/>
            <a:chOff x="4649828" y="2006955"/>
            <a:chExt cx="2362200" cy="259080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4649828" y="3683355"/>
              <a:ext cx="2362200" cy="914400"/>
            </a:xfrm>
            <a:prstGeom prst="rect">
              <a:avLst/>
            </a:prstGeom>
          </p:spPr>
          <p:txBody>
            <a:bodyPr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Adobe Clean"/>
                </a:rPr>
                <a:t>Name</a:t>
              </a:r>
              <a:br>
                <a:rPr lang="en-US">
                  <a:latin typeface="Adobe Clean"/>
                </a:rPr>
              </a:br>
              <a:r>
                <a:rPr lang="en-US">
                  <a:latin typeface="Adobe Clean"/>
                </a:rPr>
                <a:t>Position </a:t>
              </a:r>
            </a:p>
            <a:p>
              <a:pPr marL="0" indent="0" algn="ctr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Adobe Clean"/>
                </a:rPr>
                <a:t>email</a:t>
              </a:r>
              <a:endParaRPr lang="en-US" dirty="0">
                <a:latin typeface="Adobe Clean"/>
              </a:endParaRPr>
            </a:p>
          </p:txBody>
        </p:sp>
        <p:pic>
          <p:nvPicPr>
            <p:cNvPr id="29" name="Picture 2" descr="http://icons.iconarchive.com/icons/dapino/people/512/brown-man-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7028" y="2006955"/>
              <a:ext cx="1600200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6688622" y="3371629"/>
            <a:ext cx="2362200" cy="2590800"/>
            <a:chOff x="6439788" y="3217925"/>
            <a:chExt cx="2362200" cy="2590800"/>
          </a:xfrm>
        </p:grpSpPr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6439788" y="4894325"/>
              <a:ext cx="2362200" cy="914400"/>
            </a:xfrm>
            <a:prstGeom prst="rect">
              <a:avLst/>
            </a:prstGeom>
          </p:spPr>
          <p:txBody>
            <a:bodyPr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Adobe Clean"/>
                </a:rPr>
                <a:t>Name</a:t>
              </a:r>
              <a:br>
                <a:rPr lang="en-US">
                  <a:latin typeface="Adobe Clean"/>
                </a:rPr>
              </a:br>
              <a:r>
                <a:rPr lang="en-US">
                  <a:latin typeface="Adobe Clean"/>
                </a:rPr>
                <a:t>Position </a:t>
              </a:r>
            </a:p>
            <a:p>
              <a:pPr marL="0" indent="0" algn="ctr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Adobe Clean"/>
                </a:rPr>
                <a:t>email</a:t>
              </a:r>
              <a:endParaRPr lang="en-US" dirty="0">
                <a:latin typeface="Adobe Clean"/>
              </a:endParaRPr>
            </a:p>
          </p:txBody>
        </p:sp>
        <p:pic>
          <p:nvPicPr>
            <p:cNvPr id="31" name="Picture 2" descr="http://icons.iconarchive.com/icons/dapino/people/512/brown-man-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988" y="3217925"/>
              <a:ext cx="1600200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8345084" y="2028041"/>
            <a:ext cx="2362200" cy="2590800"/>
            <a:chOff x="8345084" y="2049128"/>
            <a:chExt cx="2362200" cy="2590800"/>
          </a:xfrm>
        </p:grpSpPr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8345084" y="3725528"/>
              <a:ext cx="2362200" cy="914400"/>
            </a:xfrm>
            <a:prstGeom prst="rect">
              <a:avLst/>
            </a:prstGeom>
          </p:spPr>
          <p:txBody>
            <a:bodyPr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Adobe Clean"/>
                </a:rPr>
                <a:t>Name</a:t>
              </a:r>
              <a:br>
                <a:rPr lang="en-US">
                  <a:latin typeface="Adobe Clean"/>
                </a:rPr>
              </a:br>
              <a:r>
                <a:rPr lang="en-US">
                  <a:latin typeface="Adobe Clean"/>
                </a:rPr>
                <a:t>Position </a:t>
              </a:r>
            </a:p>
            <a:p>
              <a:pPr marL="0" indent="0" algn="ctr">
                <a:buFont typeface="Arial" panose="020B0604020202020204" pitchFamily="34" charset="0"/>
                <a:buNone/>
                <a:defRPr/>
              </a:pPr>
              <a:r>
                <a:rPr lang="en-US">
                  <a:latin typeface="Adobe Clean"/>
                </a:rPr>
                <a:t>email</a:t>
              </a:r>
              <a:endParaRPr lang="en-US" dirty="0">
                <a:latin typeface="Adobe Clean"/>
              </a:endParaRPr>
            </a:p>
          </p:txBody>
        </p:sp>
        <p:pic>
          <p:nvPicPr>
            <p:cNvPr id="33" name="Picture 2" descr="http://icons.iconarchive.com/icons/dapino/people/512/brown-man-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2284" y="2049128"/>
              <a:ext cx="1600200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572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3A63FD7-3195-4879-A778-4FB9D73A0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0770" y="-114741"/>
            <a:ext cx="12330023" cy="697274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E4210A0-FCD1-4EE4-9067-A0C2E90B07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986" t="55619" r="-986" b="746"/>
          <a:stretch/>
        </p:blipFill>
        <p:spPr>
          <a:xfrm>
            <a:off x="-1059157" y="-282084"/>
            <a:ext cx="16699025" cy="728638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3263C4F-FED4-40BE-B588-4B908E3E28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852" y="710212"/>
            <a:ext cx="11370296" cy="557464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C24AA80-45C3-42F9-A830-484B060808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20770" y="293257"/>
            <a:ext cx="2173422" cy="19141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346717-CDC2-4E3E-B396-306B659946A5}"/>
              </a:ext>
            </a:extLst>
          </p:cNvPr>
          <p:cNvCxnSpPr/>
          <p:nvPr/>
        </p:nvCxnSpPr>
        <p:spPr>
          <a:xfrm>
            <a:off x="3473659" y="1661447"/>
            <a:ext cx="0" cy="39163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A6AD4304-2F78-441F-ABB6-033E187E3E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81539" y="1281102"/>
            <a:ext cx="494826" cy="64833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78358" y="3024047"/>
            <a:ext cx="2749895" cy="1284068"/>
            <a:chOff x="678358" y="2795447"/>
            <a:chExt cx="2749895" cy="12840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B8C41F-0E55-42AB-8D7F-C45396B2BEB0}"/>
                </a:ext>
              </a:extLst>
            </p:cNvPr>
            <p:cNvSpPr txBox="1"/>
            <p:nvPr/>
          </p:nvSpPr>
          <p:spPr>
            <a:xfrm>
              <a:off x="729480" y="3371629"/>
              <a:ext cx="2698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Nexa Bold" panose="02000000000000000000" pitchFamily="50" charset="0"/>
                </a:rPr>
                <a:t>Problem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413F69-72AA-47BD-857F-947CFDF9D1B6}"/>
                </a:ext>
              </a:extLst>
            </p:cNvPr>
            <p:cNvCxnSpPr/>
            <p:nvPr/>
          </p:nvCxnSpPr>
          <p:spPr>
            <a:xfrm>
              <a:off x="729480" y="3995524"/>
              <a:ext cx="218818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B9B07F-4525-4036-973C-38C2042852CA}"/>
                </a:ext>
              </a:extLst>
            </p:cNvPr>
            <p:cNvSpPr txBox="1"/>
            <p:nvPr/>
          </p:nvSpPr>
          <p:spPr>
            <a:xfrm>
              <a:off x="678358" y="2795447"/>
              <a:ext cx="2749895" cy="752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700"/>
                </a:lnSpc>
              </a:pPr>
              <a:r>
                <a:rPr lang="en-US" sz="5400" dirty="0">
                  <a:solidFill>
                    <a:srgbClr val="C00000"/>
                  </a:solidFill>
                  <a:latin typeface="Nexa Bold" panose="02000000000000000000" pitchFamily="50" charset="0"/>
                </a:rPr>
                <a:t>The</a:t>
              </a:r>
            </a:p>
          </p:txBody>
        </p:sp>
      </p:grpSp>
      <p:pic>
        <p:nvPicPr>
          <p:cNvPr id="17" name="Picture 16" descr="/Marco/ITIDA_2020/TIEC/TIEC logo 2020_CMYK.pdf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499" y="5073253"/>
            <a:ext cx="952156" cy="65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3590492" y="232978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>
                <a:latin typeface="Adobe Clean"/>
              </a:rPr>
              <a:t>Which problem area are you trying to solve? </a:t>
            </a:r>
          </a:p>
          <a:p>
            <a:endParaRPr lang="en-US" altLang="en-US" sz="2400">
              <a:latin typeface="Adobe Clean"/>
            </a:endParaRPr>
          </a:p>
          <a:p>
            <a:r>
              <a:rPr lang="en-US" altLang="en-US" sz="2400">
                <a:latin typeface="Adobe Clean"/>
              </a:rPr>
              <a:t>Specify, in Numbers, the problem you’re trying to solve</a:t>
            </a:r>
          </a:p>
          <a:p>
            <a:endParaRPr lang="en-US" altLang="en-US" sz="2400">
              <a:latin typeface="Adobe Clean"/>
            </a:endParaRPr>
          </a:p>
          <a:p>
            <a:r>
              <a:rPr lang="en-US" altLang="en-US" sz="2400">
                <a:latin typeface="Adobe Clean"/>
              </a:rPr>
              <a:t>Example: How might we help government primary schools deliver their courses online next semester</a:t>
            </a:r>
            <a:endParaRPr lang="ar-EG" altLang="en-US" sz="2400" dirty="0">
              <a:latin typeface="Adobe Clean"/>
            </a:endParaRPr>
          </a:p>
        </p:txBody>
      </p:sp>
    </p:spTree>
    <p:extLst>
      <p:ext uri="{BB962C8B-B14F-4D97-AF65-F5344CB8AC3E}">
        <p14:creationId xmlns:p14="http://schemas.microsoft.com/office/powerpoint/2010/main" val="173499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A31339D-B367-4F0E-9A01-F17671986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0770" y="-114741"/>
            <a:ext cx="12330023" cy="697274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9892B32-ED86-4ADC-86C8-C4F195E319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44" t="56624" r="19547" b="1622"/>
          <a:stretch/>
        </p:blipFill>
        <p:spPr>
          <a:xfrm>
            <a:off x="-114300" y="-114300"/>
            <a:ext cx="12325350" cy="69723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BE982C-7B60-4874-B9A5-E4555E5C48D2}"/>
              </a:ext>
            </a:extLst>
          </p:cNvPr>
          <p:cNvSpPr/>
          <p:nvPr/>
        </p:nvSpPr>
        <p:spPr>
          <a:xfrm>
            <a:off x="761704" y="621792"/>
            <a:ext cx="10887752" cy="5285232"/>
          </a:xfrm>
          <a:prstGeom prst="roundRect">
            <a:avLst>
              <a:gd name="adj" fmla="val 115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6AD4304-2F78-441F-ABB6-033E187E3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1539" y="1281102"/>
            <a:ext cx="494826" cy="648337"/>
          </a:xfrm>
          <a:prstGeom prst="rect">
            <a:avLst/>
          </a:prstGeom>
        </p:spPr>
      </p:pic>
      <p:pic>
        <p:nvPicPr>
          <p:cNvPr id="17" name="Picture 16" descr="/Marco/ITIDA_2020/TIEC/TIEC logo 2020_CMYK.pdf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874" y="5166786"/>
            <a:ext cx="952156" cy="65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B9B07F-4525-4036-973C-38C2042852CA}"/>
              </a:ext>
            </a:extLst>
          </p:cNvPr>
          <p:cNvSpPr txBox="1"/>
          <p:nvPr/>
        </p:nvSpPr>
        <p:spPr>
          <a:xfrm>
            <a:off x="4467996" y="1281102"/>
            <a:ext cx="3475168" cy="7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5400" dirty="0">
                <a:solidFill>
                  <a:srgbClr val="C00000"/>
                </a:solidFill>
                <a:latin typeface="Nexa Bold" panose="02000000000000000000" pitchFamily="50" charset="0"/>
              </a:rPr>
              <a:t>Personas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123950" y="2332037"/>
            <a:ext cx="1106805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>
                <a:latin typeface="Adobe Clean"/>
              </a:rPr>
              <a:t>Describe at least 2 personas involved in your selected challenge </a:t>
            </a:r>
          </a:p>
          <a:p>
            <a:pPr marL="0" indent="0">
              <a:buNone/>
            </a:pPr>
            <a:endParaRPr lang="en-US" altLang="en-US">
              <a:latin typeface="Adobe Clean"/>
            </a:endParaRPr>
          </a:p>
          <a:p>
            <a:pPr marL="0" indent="0">
              <a:buNone/>
            </a:pPr>
            <a:endParaRPr lang="en-US" altLang="en-US" dirty="0">
              <a:latin typeface="Adobe Clean"/>
            </a:endParaRPr>
          </a:p>
        </p:txBody>
      </p:sp>
    </p:spTree>
    <p:extLst>
      <p:ext uri="{BB962C8B-B14F-4D97-AF65-F5344CB8AC3E}">
        <p14:creationId xmlns:p14="http://schemas.microsoft.com/office/powerpoint/2010/main" val="335469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A31339D-B367-4F0E-9A01-F17671986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0770" y="-114741"/>
            <a:ext cx="12330023" cy="697274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9892B32-ED86-4ADC-86C8-C4F195E319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44" t="56624" r="19547" b="1622"/>
          <a:stretch/>
        </p:blipFill>
        <p:spPr>
          <a:xfrm>
            <a:off x="-114300" y="-114300"/>
            <a:ext cx="12325350" cy="69723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BE982C-7B60-4874-B9A5-E4555E5C48D2}"/>
              </a:ext>
            </a:extLst>
          </p:cNvPr>
          <p:cNvSpPr/>
          <p:nvPr/>
        </p:nvSpPr>
        <p:spPr>
          <a:xfrm>
            <a:off x="761704" y="621792"/>
            <a:ext cx="10887752" cy="5285232"/>
          </a:xfrm>
          <a:prstGeom prst="roundRect">
            <a:avLst>
              <a:gd name="adj" fmla="val 115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6AD4304-2F78-441F-ABB6-033E187E3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1539" y="1281102"/>
            <a:ext cx="494826" cy="648337"/>
          </a:xfrm>
          <a:prstGeom prst="rect">
            <a:avLst/>
          </a:prstGeom>
        </p:spPr>
      </p:pic>
      <p:pic>
        <p:nvPicPr>
          <p:cNvPr id="17" name="Picture 16" descr="/Marco/ITIDA_2020/TIEC/TIEC logo 2020_CMYK.pdf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874" y="5166786"/>
            <a:ext cx="952156" cy="65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B9B07F-4525-4036-973C-38C2042852CA}"/>
              </a:ext>
            </a:extLst>
          </p:cNvPr>
          <p:cNvSpPr txBox="1"/>
          <p:nvPr/>
        </p:nvSpPr>
        <p:spPr>
          <a:xfrm>
            <a:off x="2019300" y="1281102"/>
            <a:ext cx="8202442" cy="7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5400" dirty="0">
                <a:solidFill>
                  <a:srgbClr val="C00000"/>
                </a:solidFill>
                <a:latin typeface="Nexa Bold" panose="02000000000000000000" pitchFamily="50" charset="0"/>
              </a:rPr>
              <a:t>Empathy </a:t>
            </a:r>
            <a:r>
              <a:rPr lang="en-US" sz="5400" dirty="0">
                <a:latin typeface="Nexa Bold" panose="02000000000000000000" pitchFamily="50" charset="0"/>
              </a:rPr>
              <a:t>Field work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89970" y="2117153"/>
            <a:ext cx="1041506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latin typeface="Adobe Clean"/>
              </a:rPr>
              <a:t>Who are you helping with your solution? Who are your stakeholders?</a:t>
            </a:r>
          </a:p>
          <a:p>
            <a:pPr marL="0" indent="0">
              <a:buNone/>
            </a:pPr>
            <a:endParaRPr lang="en-US" altLang="en-US" dirty="0">
              <a:latin typeface="Adobe Clean"/>
            </a:endParaRPr>
          </a:p>
          <a:p>
            <a:pPr marL="0" indent="0">
              <a:buNone/>
            </a:pPr>
            <a:r>
              <a:rPr lang="en-US" altLang="en-US" dirty="0">
                <a:latin typeface="Adobe Clean"/>
              </a:rPr>
              <a:t>Describe the activities that you have done to understand the needs of your users/stakeholders: Interviews, Observations… </a:t>
            </a:r>
          </a:p>
        </p:txBody>
      </p:sp>
    </p:spTree>
    <p:extLst>
      <p:ext uri="{BB962C8B-B14F-4D97-AF65-F5344CB8AC3E}">
        <p14:creationId xmlns:p14="http://schemas.microsoft.com/office/powerpoint/2010/main" val="380324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A31339D-B367-4F0E-9A01-F17671986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0770" y="-114741"/>
            <a:ext cx="12330023" cy="697274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9892B32-ED86-4ADC-86C8-C4F195E319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44" t="56624" r="19547" b="1622"/>
          <a:stretch/>
        </p:blipFill>
        <p:spPr>
          <a:xfrm>
            <a:off x="-114300" y="-114300"/>
            <a:ext cx="12325350" cy="69723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BE982C-7B60-4874-B9A5-E4555E5C48D2}"/>
              </a:ext>
            </a:extLst>
          </p:cNvPr>
          <p:cNvSpPr/>
          <p:nvPr/>
        </p:nvSpPr>
        <p:spPr>
          <a:xfrm>
            <a:off x="761704" y="621792"/>
            <a:ext cx="10887752" cy="5285232"/>
          </a:xfrm>
          <a:prstGeom prst="roundRect">
            <a:avLst>
              <a:gd name="adj" fmla="val 115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6AD4304-2F78-441F-ABB6-033E187E3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1539" y="1281102"/>
            <a:ext cx="494826" cy="648337"/>
          </a:xfrm>
          <a:prstGeom prst="rect">
            <a:avLst/>
          </a:prstGeom>
        </p:spPr>
      </p:pic>
      <p:pic>
        <p:nvPicPr>
          <p:cNvPr id="17" name="Picture 16" descr="/Marco/ITIDA_2020/TIEC/TIEC logo 2020_CMYK.pdf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874" y="5166786"/>
            <a:ext cx="952156" cy="65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B9B07F-4525-4036-973C-38C2042852CA}"/>
              </a:ext>
            </a:extLst>
          </p:cNvPr>
          <p:cNvSpPr txBox="1"/>
          <p:nvPr/>
        </p:nvSpPr>
        <p:spPr>
          <a:xfrm>
            <a:off x="2019300" y="1281102"/>
            <a:ext cx="8202442" cy="7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5400" dirty="0">
                <a:solidFill>
                  <a:srgbClr val="C00000"/>
                </a:solidFill>
                <a:latin typeface="Nexa Bold" panose="02000000000000000000" pitchFamily="50" charset="0"/>
              </a:rPr>
              <a:t>Empathy </a:t>
            </a:r>
            <a:r>
              <a:rPr lang="en-US" sz="5400" dirty="0">
                <a:latin typeface="Nexa Bold" panose="02000000000000000000" pitchFamily="50" charset="0"/>
              </a:rPr>
              <a:t>Map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89970" y="2117153"/>
            <a:ext cx="1041506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Here put your empathy map</a:t>
            </a:r>
            <a:endParaRPr lang="ar-EG" altLang="en-US" dirty="0"/>
          </a:p>
        </p:txBody>
      </p:sp>
    </p:spTree>
    <p:extLst>
      <p:ext uri="{BB962C8B-B14F-4D97-AF65-F5344CB8AC3E}">
        <p14:creationId xmlns:p14="http://schemas.microsoft.com/office/powerpoint/2010/main" val="228752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A31339D-B367-4F0E-9A01-F17671986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0770" y="-114741"/>
            <a:ext cx="12330023" cy="697274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9892B32-ED86-4ADC-86C8-C4F195E319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44" t="56624" r="19547" b="1622"/>
          <a:stretch/>
        </p:blipFill>
        <p:spPr>
          <a:xfrm>
            <a:off x="-114300" y="-114300"/>
            <a:ext cx="12325350" cy="69723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BE982C-7B60-4874-B9A5-E4555E5C48D2}"/>
              </a:ext>
            </a:extLst>
          </p:cNvPr>
          <p:cNvSpPr/>
          <p:nvPr/>
        </p:nvSpPr>
        <p:spPr>
          <a:xfrm>
            <a:off x="761704" y="621792"/>
            <a:ext cx="10887752" cy="5285232"/>
          </a:xfrm>
          <a:prstGeom prst="roundRect">
            <a:avLst>
              <a:gd name="adj" fmla="val 115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6AD4304-2F78-441F-ABB6-033E187E3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1539" y="1281102"/>
            <a:ext cx="494826" cy="648337"/>
          </a:xfrm>
          <a:prstGeom prst="rect">
            <a:avLst/>
          </a:prstGeom>
        </p:spPr>
      </p:pic>
      <p:pic>
        <p:nvPicPr>
          <p:cNvPr id="17" name="Picture 16" descr="/Marco/ITIDA_2020/TIEC/TIEC logo 2020_CMYK.pdf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874" y="5166786"/>
            <a:ext cx="952156" cy="65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B9B07F-4525-4036-973C-38C2042852CA}"/>
              </a:ext>
            </a:extLst>
          </p:cNvPr>
          <p:cNvSpPr txBox="1"/>
          <p:nvPr/>
        </p:nvSpPr>
        <p:spPr>
          <a:xfrm>
            <a:off x="2019300" y="1281102"/>
            <a:ext cx="8202442" cy="7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5400" dirty="0">
                <a:solidFill>
                  <a:srgbClr val="C00000"/>
                </a:solidFill>
                <a:latin typeface="Nexa Bold" panose="02000000000000000000" pitchFamily="50" charset="0"/>
              </a:rPr>
              <a:t>Problem </a:t>
            </a:r>
            <a:r>
              <a:rPr lang="en-US" sz="5400" dirty="0">
                <a:latin typeface="Nexa Bold" panose="02000000000000000000" pitchFamily="50" charset="0"/>
              </a:rPr>
              <a:t>Definition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89970" y="2117153"/>
            <a:ext cx="1041506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Adobe Clean"/>
              </a:rPr>
              <a:t>What is your POV</a:t>
            </a:r>
          </a:p>
          <a:p>
            <a:pPr lvl="1"/>
            <a:r>
              <a:rPr lang="en-US" altLang="en-US" dirty="0">
                <a:latin typeface="Adobe Clean"/>
              </a:rPr>
              <a:t>User</a:t>
            </a:r>
          </a:p>
          <a:p>
            <a:pPr lvl="1"/>
            <a:r>
              <a:rPr lang="en-US" altLang="en-US" dirty="0">
                <a:latin typeface="Adobe Clean"/>
              </a:rPr>
              <a:t>Problem</a:t>
            </a:r>
          </a:p>
          <a:p>
            <a:pPr lvl="1"/>
            <a:r>
              <a:rPr lang="en-US" altLang="en-US" dirty="0">
                <a:latin typeface="Adobe Clean"/>
              </a:rPr>
              <a:t>Insights</a:t>
            </a:r>
          </a:p>
          <a:p>
            <a:r>
              <a:rPr lang="en-US" altLang="en-US" dirty="0">
                <a:latin typeface="Adobe Clean"/>
              </a:rPr>
              <a:t>You can focus on one persona and one main problem </a:t>
            </a:r>
          </a:p>
          <a:p>
            <a:r>
              <a:rPr lang="en-US" altLang="en-US" dirty="0">
                <a:latin typeface="Adobe Clean"/>
              </a:rPr>
              <a:t>You can give more details on your user persona </a:t>
            </a:r>
            <a:endParaRPr lang="ar-EG" altLang="en-US" dirty="0">
              <a:latin typeface="Adobe Clean"/>
            </a:endParaRPr>
          </a:p>
        </p:txBody>
      </p:sp>
    </p:spTree>
    <p:extLst>
      <p:ext uri="{BB962C8B-B14F-4D97-AF65-F5344CB8AC3E}">
        <p14:creationId xmlns:p14="http://schemas.microsoft.com/office/powerpoint/2010/main" val="85540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A31339D-B367-4F0E-9A01-F17671986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0770" y="-114741"/>
            <a:ext cx="12330023" cy="697274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9892B32-ED86-4ADC-86C8-C4F195E319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44" t="56624" r="19547" b="1622"/>
          <a:stretch/>
        </p:blipFill>
        <p:spPr>
          <a:xfrm>
            <a:off x="-114300" y="-114300"/>
            <a:ext cx="12325350" cy="69723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BE982C-7B60-4874-B9A5-E4555E5C48D2}"/>
              </a:ext>
            </a:extLst>
          </p:cNvPr>
          <p:cNvSpPr/>
          <p:nvPr/>
        </p:nvSpPr>
        <p:spPr>
          <a:xfrm>
            <a:off x="761704" y="621792"/>
            <a:ext cx="10887752" cy="5285232"/>
          </a:xfrm>
          <a:prstGeom prst="roundRect">
            <a:avLst>
              <a:gd name="adj" fmla="val 115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6AD4304-2F78-441F-ABB6-033E187E3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1539" y="1281102"/>
            <a:ext cx="494826" cy="648337"/>
          </a:xfrm>
          <a:prstGeom prst="rect">
            <a:avLst/>
          </a:prstGeom>
        </p:spPr>
      </p:pic>
      <p:pic>
        <p:nvPicPr>
          <p:cNvPr id="17" name="Picture 16" descr="/Marco/ITIDA_2020/TIEC/TIEC logo 2020_CMYK.pdf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874" y="5166786"/>
            <a:ext cx="952156" cy="65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B9B07F-4525-4036-973C-38C2042852CA}"/>
              </a:ext>
            </a:extLst>
          </p:cNvPr>
          <p:cNvSpPr txBox="1"/>
          <p:nvPr/>
        </p:nvSpPr>
        <p:spPr>
          <a:xfrm>
            <a:off x="2019300" y="1281102"/>
            <a:ext cx="8202442" cy="7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5400" dirty="0">
                <a:solidFill>
                  <a:srgbClr val="C00000"/>
                </a:solidFill>
                <a:latin typeface="Nexa Bold" panose="02000000000000000000" pitchFamily="50" charset="0"/>
              </a:rPr>
              <a:t>How </a:t>
            </a:r>
            <a:r>
              <a:rPr lang="en-US" sz="5400" dirty="0">
                <a:latin typeface="Nexa Bold" panose="02000000000000000000" pitchFamily="50" charset="0"/>
              </a:rPr>
              <a:t>Might We …?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89970" y="2117153"/>
            <a:ext cx="1041506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Adobe Clean"/>
              </a:rPr>
              <a:t>You can use ”How Might We” sentence</a:t>
            </a:r>
          </a:p>
          <a:p>
            <a:endParaRPr lang="en-US" altLang="en-US" dirty="0">
              <a:latin typeface="Adobe Clean"/>
            </a:endParaRPr>
          </a:p>
        </p:txBody>
      </p:sp>
    </p:spTree>
    <p:extLst>
      <p:ext uri="{BB962C8B-B14F-4D97-AF65-F5344CB8AC3E}">
        <p14:creationId xmlns:p14="http://schemas.microsoft.com/office/powerpoint/2010/main" val="75086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A31339D-B367-4F0E-9A01-F17671986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0770" y="-114741"/>
            <a:ext cx="12330023" cy="697274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9892B32-ED86-4ADC-86C8-C4F195E319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44" t="56624" r="19547" b="1622"/>
          <a:stretch/>
        </p:blipFill>
        <p:spPr>
          <a:xfrm>
            <a:off x="-114300" y="-114300"/>
            <a:ext cx="12325350" cy="69723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BE982C-7B60-4874-B9A5-E4555E5C48D2}"/>
              </a:ext>
            </a:extLst>
          </p:cNvPr>
          <p:cNvSpPr/>
          <p:nvPr/>
        </p:nvSpPr>
        <p:spPr>
          <a:xfrm>
            <a:off x="761704" y="621792"/>
            <a:ext cx="10887752" cy="5285232"/>
          </a:xfrm>
          <a:prstGeom prst="roundRect">
            <a:avLst>
              <a:gd name="adj" fmla="val 115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6AD4304-2F78-441F-ABB6-033E187E3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1539" y="1281102"/>
            <a:ext cx="494826" cy="648337"/>
          </a:xfrm>
          <a:prstGeom prst="rect">
            <a:avLst/>
          </a:prstGeom>
        </p:spPr>
      </p:pic>
      <p:pic>
        <p:nvPicPr>
          <p:cNvPr id="17" name="Picture 16" descr="/Marco/ITIDA_2020/TIEC/TIEC logo 2020_CMYK.pdf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874" y="5166786"/>
            <a:ext cx="952156" cy="65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B9B07F-4525-4036-973C-38C2042852CA}"/>
              </a:ext>
            </a:extLst>
          </p:cNvPr>
          <p:cNvSpPr txBox="1"/>
          <p:nvPr/>
        </p:nvSpPr>
        <p:spPr>
          <a:xfrm>
            <a:off x="2019300" y="1281102"/>
            <a:ext cx="8202442" cy="7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5400" dirty="0">
                <a:solidFill>
                  <a:srgbClr val="C00000"/>
                </a:solidFill>
                <a:latin typeface="Nexa Bold" panose="02000000000000000000" pitchFamily="50" charset="0"/>
              </a:rPr>
              <a:t>Selected </a:t>
            </a:r>
            <a:r>
              <a:rPr lang="en-US" sz="5400" dirty="0">
                <a:latin typeface="Nexa Bold" panose="02000000000000000000" pitchFamily="50" charset="0"/>
              </a:rPr>
              <a:t>Idea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89970" y="2117153"/>
            <a:ext cx="1041506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Adobe Clean"/>
              </a:rPr>
              <a:t>Outputs from brainstorming, SCAMPER, Market research … </a:t>
            </a:r>
          </a:p>
          <a:p>
            <a:endParaRPr lang="en-US" altLang="en-US" dirty="0">
              <a:latin typeface="Adobe Clean"/>
            </a:endParaRPr>
          </a:p>
          <a:p>
            <a:r>
              <a:rPr lang="en-US" altLang="en-US" dirty="0"/>
              <a:t>What is your selected idea(s) and how does it work? What is the core functionality of your idea? </a:t>
            </a:r>
          </a:p>
          <a:p>
            <a:endParaRPr lang="en-US" altLang="en-US" dirty="0"/>
          </a:p>
          <a:p>
            <a:r>
              <a:rPr lang="en-US" altLang="en-US" dirty="0"/>
              <a:t>You can test multiple ideas to see which one serves the customer needs better</a:t>
            </a:r>
          </a:p>
          <a:p>
            <a:endParaRPr lang="en-US" altLang="en-US" dirty="0">
              <a:latin typeface="Adobe Clean"/>
            </a:endParaRPr>
          </a:p>
        </p:txBody>
      </p:sp>
    </p:spTree>
    <p:extLst>
      <p:ext uri="{BB962C8B-B14F-4D97-AF65-F5344CB8AC3E}">
        <p14:creationId xmlns:p14="http://schemas.microsoft.com/office/powerpoint/2010/main" val="142198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13288</TotalTime>
  <Words>537</Words>
  <Application>Microsoft Office PowerPoint</Application>
  <PresentationFormat>Widescreen</PresentationFormat>
  <Paragraphs>117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Adobe Clean</vt:lpstr>
      <vt:lpstr>Arial</vt:lpstr>
      <vt:lpstr>Bebas</vt:lpstr>
      <vt:lpstr>Calibri</vt:lpstr>
      <vt:lpstr>Calibri Light</vt:lpstr>
      <vt:lpstr>Nexa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Valine Peter</dc:creator>
  <cp:lastModifiedBy>Jolie el Kholy - Aspire</cp:lastModifiedBy>
  <cp:revision>375</cp:revision>
  <dcterms:created xsi:type="dcterms:W3CDTF">2020-03-01T12:36:59Z</dcterms:created>
  <dcterms:modified xsi:type="dcterms:W3CDTF">2021-02-11T00:19:37Z</dcterms:modified>
</cp:coreProperties>
</file>