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7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2FE9-1805-4FF7-BE25-CD1EFE9157C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CF59-7062-4F10-A030-34BBA421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9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Dv4f4s2SB8" TargetMode="External"/><Relationship Id="rId2" Type="http://schemas.openxmlformats.org/officeDocument/2006/relationships/hyperlink" Target="https://github.com/ageron/handson-ml3/blob/main/math_linear_algebra.ipyn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720-3C2F-B28B-8D57-DECE4A89D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Algorithms in 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A3E5-62AC-C6F2-D468-5CB821D86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Qusai Al-Buqaeen/ ShAI</a:t>
            </a:r>
          </a:p>
          <a:p>
            <a:r>
              <a:rPr lang="en-US" dirty="0"/>
              <a:t>Date: 29/10/2022</a:t>
            </a:r>
          </a:p>
        </p:txBody>
      </p:sp>
    </p:spTree>
    <p:extLst>
      <p:ext uri="{BB962C8B-B14F-4D97-AF65-F5344CB8AC3E}">
        <p14:creationId xmlns:p14="http://schemas.microsoft.com/office/powerpoint/2010/main" val="425241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70F0-9310-FCFE-FB5B-2479883B6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036" y="261751"/>
            <a:ext cx="8791575" cy="975378"/>
          </a:xfrm>
        </p:spPr>
        <p:txBody>
          <a:bodyPr/>
          <a:lstStyle/>
          <a:p>
            <a:r>
              <a:rPr lang="en-US" dirty="0"/>
              <a:t>Types of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EBE05-C5D2-BCDC-A091-25135B96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613" y="1237128"/>
            <a:ext cx="8791575" cy="2958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Batch gradient Descent (full gradient descent)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Mini-Batch Gradient Descent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Descent</a:t>
            </a:r>
          </a:p>
          <a:p>
            <a:r>
              <a:rPr lang="en-US" dirty="0"/>
              <a:t>We will explain each type and its advantages and disadvantages. </a:t>
            </a:r>
          </a:p>
        </p:txBody>
      </p:sp>
    </p:spTree>
    <p:extLst>
      <p:ext uri="{BB962C8B-B14F-4D97-AF65-F5344CB8AC3E}">
        <p14:creationId xmlns:p14="http://schemas.microsoft.com/office/powerpoint/2010/main" val="39887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F525-6078-1E4F-5EF8-1DE185862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001" y="164073"/>
            <a:ext cx="8791575" cy="697472"/>
          </a:xfrm>
        </p:spPr>
        <p:txBody>
          <a:bodyPr>
            <a:normAutofit fontScale="90000"/>
          </a:bodyPr>
          <a:lstStyle/>
          <a:p>
            <a:r>
              <a:rPr lang="en-US" dirty="0"/>
              <a:t>Batch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44FB-9479-C9D5-BAD0-4EBCF816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021976"/>
            <a:ext cx="8791575" cy="42358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batch gradient descent uses the </a:t>
            </a:r>
            <a:r>
              <a:rPr lang="en-US" b="1" dirty="0"/>
              <a:t>whole</a:t>
            </a:r>
            <a:r>
              <a:rPr lang="en-US" dirty="0"/>
              <a:t> training dataset X at </a:t>
            </a:r>
            <a:r>
              <a:rPr lang="en-US" b="1" dirty="0"/>
              <a:t>every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so basically GD works by computing the gradient of the cost function with respect to each parameter </a:t>
            </a:r>
            <a:r>
              <a:rPr lang="el-GR" sz="1800" b="0" u="none" strike="noStrike" baseline="0" dirty="0">
                <a:latin typeface="+mj-lt"/>
              </a:rPr>
              <a:t>θ</a:t>
            </a:r>
            <a:r>
              <a:rPr lang="en-US" sz="1800" b="0" u="none" strike="noStrike" baseline="0" dirty="0">
                <a:latin typeface="+mj-lt"/>
              </a:rPr>
              <a:t> (partial derivative). In other words how much the cost function will change if </a:t>
            </a:r>
            <a:r>
              <a:rPr lang="el-GR" sz="1800" b="0" u="none" strike="noStrike" baseline="0" dirty="0">
                <a:latin typeface="+mj-lt"/>
              </a:rPr>
              <a:t>θ</a:t>
            </a:r>
            <a:r>
              <a:rPr lang="en-US" sz="1800" b="0" u="none" strike="noStrike" baseline="0" dirty="0">
                <a:latin typeface="+mj-lt"/>
              </a:rPr>
              <a:t> changes. </a:t>
            </a:r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Resulting in the following equation, where the learning rate (step size) comes into play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1BF54-2738-D6E8-3DAB-873AB1731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62" y="4199494"/>
            <a:ext cx="3048264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5DFD-FA54-6B57-6720-E48941662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306" y="1081134"/>
            <a:ext cx="8791575" cy="1038131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the learning rate important?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EA46D-32CE-1772-15B6-C5AB9CB4E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355" y="1549323"/>
            <a:ext cx="3986045" cy="453771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 the left the learning rate is too small, GD will reach the optimal solution but it will take a long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middle graph shows the best learning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right graph, the learning rate is too big, the algorithm diverges and misses the optimal solution. </a:t>
            </a:r>
          </a:p>
          <a:p>
            <a:r>
              <a:rPr lang="en-US" dirty="0"/>
              <a:t>To find the </a:t>
            </a:r>
            <a:r>
              <a:rPr lang="en-US" b="1" dirty="0"/>
              <a:t>optimal learning rate </a:t>
            </a:r>
            <a:r>
              <a:rPr lang="en-US" dirty="0"/>
              <a:t>we can use </a:t>
            </a:r>
            <a:r>
              <a:rPr lang="en-US" b="1" dirty="0"/>
              <a:t>grid search </a:t>
            </a:r>
            <a:r>
              <a:rPr lang="en-US" dirty="0"/>
              <a:t>with </a:t>
            </a:r>
            <a:r>
              <a:rPr lang="en-US" b="1" dirty="0"/>
              <a:t>high</a:t>
            </a:r>
            <a:r>
              <a:rPr lang="en-US" dirty="0"/>
              <a:t> number of epochs, and when the change in </a:t>
            </a:r>
            <a:r>
              <a:rPr lang="en-US" b="1" dirty="0"/>
              <a:t>gradient</a:t>
            </a:r>
            <a:r>
              <a:rPr lang="en-US" dirty="0"/>
              <a:t> becomes too </a:t>
            </a:r>
            <a:r>
              <a:rPr lang="en-US" b="1" dirty="0"/>
              <a:t>small </a:t>
            </a:r>
            <a:r>
              <a:rPr lang="en-US" dirty="0"/>
              <a:t>we </a:t>
            </a:r>
            <a:r>
              <a:rPr lang="en-US" b="1" dirty="0"/>
              <a:t>interrupt</a:t>
            </a:r>
            <a:r>
              <a:rPr lang="en-US" dirty="0"/>
              <a:t> the search.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C383E-2CF0-AE30-18E0-C09010E10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7" y="1549324"/>
            <a:ext cx="5182049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6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F032-05B9-F76A-9048-28D607AC0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295" y="270716"/>
            <a:ext cx="8791575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239EF-2A28-E7DF-B3A9-B3EC3E47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294" y="921590"/>
            <a:ext cx="5555318" cy="539852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descent picks </a:t>
            </a:r>
            <a:r>
              <a:rPr lang="en-US" b="1" dirty="0"/>
              <a:t>a random single </a:t>
            </a:r>
            <a:r>
              <a:rPr lang="en-US" dirty="0"/>
              <a:t>instance in the training dataset </a:t>
            </a:r>
            <a:r>
              <a:rPr lang="en-US" b="1" dirty="0"/>
              <a:t>at each step</a:t>
            </a:r>
            <a:r>
              <a:rPr lang="en-US" dirty="0"/>
              <a:t>, and computes the </a:t>
            </a:r>
            <a:r>
              <a:rPr lang="en-US" b="1" dirty="0"/>
              <a:t>gradient</a:t>
            </a:r>
            <a:r>
              <a:rPr lang="en-US" dirty="0"/>
              <a:t> with respect to that instance only.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sGD</a:t>
            </a:r>
            <a:r>
              <a:rPr lang="en-US" dirty="0"/>
              <a:t> is </a:t>
            </a:r>
            <a:r>
              <a:rPr lang="en-US" b="1" dirty="0"/>
              <a:t>faster </a:t>
            </a:r>
            <a:r>
              <a:rPr lang="en-US" dirty="0"/>
              <a:t>than batch </a:t>
            </a:r>
            <a:r>
              <a:rPr lang="en-US" dirty="0" err="1"/>
              <a:t>gD</a:t>
            </a:r>
            <a:r>
              <a:rPr lang="en-US" dirty="0"/>
              <a:t>, but Batch gradient descent is more likely to find the optimal solution.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SGD is very close to the minimum it will continue bouncing around, </a:t>
            </a:r>
            <a:r>
              <a:rPr lang="en-US" b="1" dirty="0"/>
              <a:t>and never settling down </a:t>
            </a:r>
            <a:r>
              <a:rPr lang="en-US" dirty="0"/>
              <a:t>due to its</a:t>
            </a:r>
            <a:r>
              <a:rPr lang="en-US" b="1" dirty="0"/>
              <a:t> stochastic </a:t>
            </a:r>
            <a:r>
              <a:rPr lang="en-US" dirty="0"/>
              <a:t>nature.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sGD</a:t>
            </a:r>
            <a:r>
              <a:rPr lang="en-US" dirty="0"/>
              <a:t> is better to use when </a:t>
            </a:r>
            <a:r>
              <a:rPr lang="en-US" b="1" dirty="0"/>
              <a:t>the cost function </a:t>
            </a:r>
            <a:r>
              <a:rPr lang="en-US" dirty="0"/>
              <a:t>is </a:t>
            </a:r>
            <a:r>
              <a:rPr lang="en-US" b="1" dirty="0"/>
              <a:t>very irregular </a:t>
            </a:r>
            <a:r>
              <a:rPr lang="en-US" dirty="0"/>
              <a:t>like the one on the right.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it is good to start with a high learning rate </a:t>
            </a:r>
            <a:r>
              <a:rPr lang="en-US" b="1" dirty="0"/>
              <a:t>to escape the local minimum</a:t>
            </a:r>
            <a:r>
              <a:rPr lang="en-US" dirty="0"/>
              <a:t>, and then use a </a:t>
            </a:r>
            <a:r>
              <a:rPr lang="en-US" b="1" dirty="0"/>
              <a:t>lower learning rate </a:t>
            </a:r>
            <a:r>
              <a:rPr lang="en-US" dirty="0"/>
              <a:t>to settle at </a:t>
            </a:r>
            <a:r>
              <a:rPr lang="en-US" b="1" dirty="0"/>
              <a:t>the global minimum.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important to </a:t>
            </a:r>
            <a:r>
              <a:rPr lang="en-US" b="1" dirty="0"/>
              <a:t>shuffle the data </a:t>
            </a:r>
            <a:r>
              <a:rPr lang="en-US" dirty="0"/>
              <a:t>before using SGD to make sure that the data is independent and identically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perform linear regression with </a:t>
            </a:r>
            <a:r>
              <a:rPr lang="en-US" dirty="0" err="1"/>
              <a:t>Sgd</a:t>
            </a:r>
            <a:r>
              <a:rPr lang="en-US" dirty="0"/>
              <a:t> we use </a:t>
            </a:r>
            <a:r>
              <a:rPr lang="en-US" b="1" dirty="0" err="1"/>
              <a:t>SGDregressor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2502E-136E-B99B-0AA8-BD270B99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52" y="1041677"/>
            <a:ext cx="4054307" cy="52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2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21EA-2D8F-F736-C7E0-15185CE09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batch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2867-448D-FB31-BAD5-6D1C51293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 batch gradient descent computes the gradient using mini batches from the training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 batch gradient descent is </a:t>
            </a:r>
            <a:r>
              <a:rPr lang="en-US" b="1" dirty="0"/>
              <a:t>less erratic </a:t>
            </a:r>
            <a:r>
              <a:rPr lang="en-US" dirty="0"/>
              <a:t>compared to SGD, which makes it </a:t>
            </a:r>
            <a:r>
              <a:rPr lang="en-US" b="1" dirty="0"/>
              <a:t>hard</a:t>
            </a:r>
            <a:r>
              <a:rPr lang="en-US" dirty="0"/>
              <a:t> for mini batch to escape the local minima </a:t>
            </a:r>
          </a:p>
        </p:txBody>
      </p:sp>
    </p:spTree>
    <p:extLst>
      <p:ext uri="{BB962C8B-B14F-4D97-AF65-F5344CB8AC3E}">
        <p14:creationId xmlns:p14="http://schemas.microsoft.com/office/powerpoint/2010/main" val="104233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117E-011E-C092-E07D-4D76345CA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177" y="354064"/>
            <a:ext cx="8791575" cy="957449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the three types of GD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5CA-F871-108C-838B-93EF2F9AC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706" y="1235355"/>
            <a:ext cx="8791575" cy="165576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see that the batch gradient descent is slower with larger datasets that have more features compered to the SGC and the min batch GD.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batch gradient descent reaches the optimal solution while min batch and SGD keep bouncing around the optimal solution.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BB100-DEFC-8FBB-8B4E-2C9CFD32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6" y="3065930"/>
            <a:ext cx="4308322" cy="3693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0CD2-C277-6F84-62AF-ED8033C0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5929"/>
            <a:ext cx="5866822" cy="36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3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D8CE-759B-7564-C05F-E03FD0CC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15539"/>
            <a:ext cx="8791575" cy="1190532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FB886-4E63-9A95-086E-14D089643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672" y="1685767"/>
            <a:ext cx="4040282" cy="485669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used to estimate the probability if an instance belongs to a certain class. If the probability is greater than a certain threshold (usually 0.5) then the instance is assigned to the positive class (1), if the probability is less than 0.5 it is assigned to the negative class (0).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Just like linear regression, the logistic regression computes the weighted sum of the input features plus the bias term, and it outputs the logistic of these terms using a sigmoid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ED42D-FBAC-DC3C-7C4C-FB93EB9A5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57" y="5357520"/>
            <a:ext cx="1928027" cy="266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AA05D-08DB-5C70-4915-430B11198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768"/>
            <a:ext cx="5997460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0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FBFD-B34E-524B-1E26-128D8FD1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753" y="225892"/>
            <a:ext cx="8791575" cy="1307072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0938F-96C7-F2BE-C9D3-05088922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354" y="1541930"/>
            <a:ext cx="8791575" cy="4706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Once the logistic regression model is trained and has outputted the probability of the instance, then it can make its prediction </a:t>
            </a:r>
            <a:r>
              <a:rPr lang="cy-GB" sz="1800" b="0" u="none" strike="noStrike" baseline="0" dirty="0">
                <a:latin typeface="+mj-lt"/>
              </a:rPr>
              <a:t>ŷ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y-GB" sz="1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y-GB" sz="1800" b="0" u="none" strike="noStrike" baseline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y-GB" sz="1800" b="0" u="none" strike="noStrike" baseline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can use </a:t>
            </a:r>
            <a:r>
              <a:rPr lang="en-US" dirty="0" err="1">
                <a:latin typeface="+mj-lt"/>
              </a:rPr>
              <a:t>gD</a:t>
            </a:r>
            <a:r>
              <a:rPr lang="en-US" dirty="0">
                <a:latin typeface="+mj-lt"/>
              </a:rPr>
              <a:t> to optimize the cost function of the logistic regression model, which is the log loss. The logistic regression also has a convex cost function, so its optimization is easy with batch gradient descent.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38F1E-F86B-CB5E-6372-EB53DE63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64" y="2628014"/>
            <a:ext cx="4219577" cy="1267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67375-F2BD-0E55-8D66-C9CDAFC7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88" y="5687192"/>
            <a:ext cx="5558118" cy="9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0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1179-7167-807E-9156-325724F2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612" y="84278"/>
            <a:ext cx="8791575" cy="1235355"/>
          </a:xfrm>
        </p:spPr>
        <p:txBody>
          <a:bodyPr/>
          <a:lstStyle/>
          <a:p>
            <a:r>
              <a:rPr lang="en-US" dirty="0"/>
              <a:t>Decision boundaries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D06E2-A720-15AE-CB56-616EA1FC8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13" y="1319633"/>
            <a:ext cx="4954682" cy="4473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B0B0D-D390-881D-B13B-AF13E528E70E}"/>
              </a:ext>
            </a:extLst>
          </p:cNvPr>
          <p:cNvSpPr txBox="1"/>
          <p:nvPr/>
        </p:nvSpPr>
        <p:spPr>
          <a:xfrm>
            <a:off x="7404847" y="1319633"/>
            <a:ext cx="37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can be optimized using Gradient descent to find the optimal decision boundary which separates the two classes. </a:t>
            </a:r>
          </a:p>
        </p:txBody>
      </p:sp>
    </p:spTree>
    <p:extLst>
      <p:ext uri="{BB962C8B-B14F-4D97-AF65-F5344CB8AC3E}">
        <p14:creationId xmlns:p14="http://schemas.microsoft.com/office/powerpoint/2010/main" val="290618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6B42-0DAA-21B3-0ADD-2FE3A9FA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Resources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4AE02-1C28-981B-39DB-CCBE7227B92F}"/>
              </a:ext>
            </a:extLst>
          </p:cNvPr>
          <p:cNvSpPr txBox="1"/>
          <p:nvPr/>
        </p:nvSpPr>
        <p:spPr>
          <a:xfrm>
            <a:off x="1371600" y="2635624"/>
            <a:ext cx="887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https://github.com/ageron/handson-ml3/blob/main/math_linear_algebra.ipynb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Chapter 4 from the book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https://www.youtube.com/watch?v=sDv4f4s2SB8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https://towardsdatascience.com/gradient-descent-algorithm-and-its-variants-10f652806a3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0D0B-83A7-74B1-C968-CED7BABCF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we going to learn today?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29C03-E3EB-0F09-49E6-3E9517E43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Understanding what's under the Hood of ML algorithms.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Regression, How does it learn?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Gradient Descent and its types.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Logistic Regression, the Sigmoid function, and how does it learn? </a:t>
            </a:r>
          </a:p>
        </p:txBody>
      </p:sp>
    </p:spTree>
    <p:extLst>
      <p:ext uri="{BB962C8B-B14F-4D97-AF65-F5344CB8AC3E}">
        <p14:creationId xmlns:p14="http://schemas.microsoft.com/office/powerpoint/2010/main" val="224152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95A-AA9B-C7FD-5174-FE9151039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2458"/>
            <a:ext cx="8791575" cy="2387600"/>
          </a:xfrm>
        </p:spPr>
        <p:txBody>
          <a:bodyPr/>
          <a:lstStyle/>
          <a:p>
            <a:r>
              <a:rPr lang="en-US" dirty="0"/>
              <a:t>What have we learned so far concerning ML?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7383A-41E1-C76A-CDEC-8C825C663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597990"/>
            <a:ext cx="8791575" cy="38745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learned about the basic concepts of ML, regression, classification, supervised ml, unsupervised ml, etc.…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so far we have been treating the ML algorithms like a black box, but today we will actually discover what’s under the hood.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these algorithms learn? And how can we optimize the model to best fit our objective?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This lecture includes a lot of concepts of </a:t>
            </a:r>
            <a:r>
              <a:rPr lang="en-US" b="1" dirty="0"/>
              <a:t>linear algebra </a:t>
            </a:r>
            <a:r>
              <a:rPr lang="en-US" dirty="0"/>
              <a:t>and </a:t>
            </a:r>
            <a:r>
              <a:rPr lang="en-US" b="1" dirty="0"/>
              <a:t>calculus</a:t>
            </a:r>
            <a:r>
              <a:rPr lang="en-US" dirty="0"/>
              <a:t>, but don’t worry we will be concerned about the general idea. </a:t>
            </a:r>
          </a:p>
        </p:txBody>
      </p:sp>
    </p:spTree>
    <p:extLst>
      <p:ext uri="{BB962C8B-B14F-4D97-AF65-F5344CB8AC3E}">
        <p14:creationId xmlns:p14="http://schemas.microsoft.com/office/powerpoint/2010/main" val="12034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2467-35C4-92E5-B0F3-9620EF99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338F4-3F08-2DD2-0499-E41DDC017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7539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equation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: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NewRomanPS-ItalicMT"/>
              </a:rPr>
              <a:t>ŷ </a:t>
            </a:r>
            <a:r>
              <a:rPr lang="en-US" sz="1800" b="0" i="0" u="none" strike="noStrike" baseline="0" dirty="0">
                <a:latin typeface="TimesNewRomanPSMT"/>
              </a:rPr>
              <a:t>is the predicted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NewRomanPS-ItalicMT"/>
              </a:rPr>
              <a:t>n </a:t>
            </a:r>
            <a:r>
              <a:rPr lang="en-US" sz="1800" b="0" i="0" u="none" strike="noStrike" baseline="0" dirty="0">
                <a:latin typeface="TimesNewRomanPSMT"/>
              </a:rPr>
              <a:t>is the number of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NewRomanPS-ItalicMT"/>
              </a:rPr>
              <a:t>x </a:t>
            </a:r>
            <a:r>
              <a:rPr lang="en-US" sz="1800" b="0" i="0" u="none" strike="noStrike" baseline="0" dirty="0">
                <a:latin typeface="TimesNewRomanPSMT"/>
              </a:rPr>
              <a:t>is the </a:t>
            </a:r>
            <a:r>
              <a:rPr lang="en-US" sz="1800" b="0" i="1" u="none" strike="noStrike" baseline="0" dirty="0" err="1">
                <a:latin typeface="TimesNewRomanPS-ItalicMT"/>
              </a:rPr>
              <a:t>i</a:t>
            </a:r>
            <a:r>
              <a:rPr lang="en-US" sz="1800" b="0" i="1" u="none" strike="noStrike" baseline="0" dirty="0">
                <a:latin typeface="TimesNewRomanPS-Italic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feature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NewRomanPS-Italic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is the </a:t>
            </a:r>
            <a:r>
              <a:rPr lang="en-US" sz="1800" b="0" i="1" u="none" strike="noStrike" baseline="0" dirty="0">
                <a:latin typeface="TimesNewRomanPS-ItalicMT"/>
              </a:rPr>
              <a:t>j </a:t>
            </a:r>
            <a:r>
              <a:rPr lang="en-US" sz="1800" b="0" i="0" u="none" strike="noStrike" baseline="0" dirty="0">
                <a:latin typeface="TimesNewRomanPSMT"/>
              </a:rPr>
              <a:t>model parameter, including the bias term </a:t>
            </a:r>
            <a:r>
              <a:rPr lang="en-US" sz="1800" b="0" i="1" u="none" strike="noStrike" baseline="0" dirty="0">
                <a:latin typeface="TimesNewRomanPS-Italic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and the feature weights </a:t>
            </a:r>
            <a:r>
              <a:rPr lang="en-US" sz="1800" b="0" i="1" u="none" strike="noStrike" baseline="0" dirty="0">
                <a:latin typeface="TimesNewRomanPS-Italic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, </a:t>
            </a:r>
            <a:r>
              <a:rPr lang="en-US" sz="1800" b="0" i="1" u="none" strike="noStrike" baseline="0" dirty="0">
                <a:latin typeface="TimesNewRomanPS-Italic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, </a:t>
            </a:r>
            <a:r>
              <a:rPr lang="en-US" sz="1800" b="0" i="0" u="none" strike="noStrike" baseline="0" dirty="0">
                <a:latin typeface="CambriaMath"/>
              </a:rPr>
              <a:t>⋯</a:t>
            </a:r>
            <a:r>
              <a:rPr lang="en-US" sz="1800" b="0" i="0" u="none" strike="noStrike" baseline="0" dirty="0">
                <a:latin typeface="TimesNewRomanPSMT"/>
              </a:rPr>
              <a:t>, </a:t>
            </a:r>
            <a:r>
              <a:rPr lang="en-US" sz="1800" b="0" i="1" u="none" strike="noStrike" baseline="0" dirty="0">
                <a:latin typeface="TimesNewRomanPS-Italic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1526C-E741-5E92-5568-3C3DDB69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4" y="3602038"/>
            <a:ext cx="4016088" cy="4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7F91-FDE1-BCBD-CF4C-841313C0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965" y="118316"/>
            <a:ext cx="8791575" cy="2387600"/>
          </a:xfrm>
        </p:spPr>
        <p:txBody>
          <a:bodyPr/>
          <a:lstStyle/>
          <a:p>
            <a:r>
              <a:rPr lang="en-US" dirty="0"/>
              <a:t>Linear regression (vectorized form)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42A0E-0654-3D54-AD15-BBBF96A47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8495" y="2409732"/>
            <a:ext cx="8791575" cy="43299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is the vectorized form of the Linear regression </a:t>
            </a:r>
          </a:p>
          <a:p>
            <a:r>
              <a:rPr lang="en-US" dirty="0"/>
              <a:t>Where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NewRomanPS-ItalicMT"/>
              </a:rPr>
              <a:t>h </a:t>
            </a:r>
            <a:r>
              <a:rPr lang="en-US" sz="1800" b="0" i="0" u="none" strike="noStrike" baseline="0" dirty="0">
                <a:latin typeface="TimesNewRomanPSMT"/>
              </a:rPr>
              <a:t>is the hypothesis function, using </a:t>
            </a:r>
            <a:r>
              <a:rPr lang="en-US" sz="1800" b="1" i="0" u="none" strike="noStrike" baseline="0" dirty="0">
                <a:latin typeface="TimesNewRomanPSMT"/>
              </a:rPr>
              <a:t>the model parameters </a:t>
            </a:r>
            <a:r>
              <a:rPr lang="en-US" sz="1800" b="1" i="0" u="none" strike="noStrike" baseline="0" dirty="0">
                <a:latin typeface="TimesNewRomanPS-BoldMT"/>
              </a:rPr>
              <a:t>θ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NewRomanPS-Bold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is the </a:t>
            </a:r>
            <a:r>
              <a:rPr lang="en-US" sz="1800" b="1" i="0" u="none" strike="noStrike" baseline="0" dirty="0">
                <a:latin typeface="TimesNewRomanPSMT"/>
              </a:rPr>
              <a:t>model’s </a:t>
            </a:r>
            <a:r>
              <a:rPr lang="en-US" sz="1800" b="1" i="1" u="none" strike="noStrike" baseline="0" dirty="0">
                <a:latin typeface="TimesNewRomanPS-ItalicMT"/>
              </a:rPr>
              <a:t>parameter </a:t>
            </a:r>
            <a:r>
              <a:rPr lang="en-US" sz="1800" b="0" i="1" u="none" strike="noStrike" baseline="0" dirty="0">
                <a:latin typeface="TimesNewRomanPS-ItalicMT"/>
              </a:rPr>
              <a:t>vector</a:t>
            </a:r>
            <a:r>
              <a:rPr lang="en-US" sz="1800" b="0" i="0" u="none" strike="noStrike" baseline="0" dirty="0">
                <a:latin typeface="TimesNewRomanPSMT"/>
              </a:rPr>
              <a:t>, containing the bias term </a:t>
            </a:r>
            <a:r>
              <a:rPr lang="en-US" sz="1800" b="0" i="1" u="none" strike="noStrike" baseline="0" dirty="0">
                <a:latin typeface="TimesNewRomanPS-Italic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and the feature weights </a:t>
            </a:r>
            <a:r>
              <a:rPr lang="en-US" sz="1800" b="0" i="1" u="none" strike="noStrike" baseline="0" dirty="0">
                <a:latin typeface="TimesNewRomanPS-Italic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to </a:t>
            </a:r>
            <a:r>
              <a:rPr lang="en-US" sz="1800" b="0" i="1" u="none" strike="noStrike" baseline="0" dirty="0">
                <a:latin typeface="TimesNewRomanPS-Italic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NewRomanPS-BoldMT"/>
              </a:rPr>
              <a:t>x </a:t>
            </a:r>
            <a:r>
              <a:rPr lang="en-US" sz="1800" b="0" i="0" u="none" strike="noStrike" baseline="0" dirty="0">
                <a:latin typeface="TimesNewRomanPSMT"/>
              </a:rPr>
              <a:t>is the instance’s </a:t>
            </a:r>
            <a:r>
              <a:rPr lang="en-US" sz="1800" b="0" i="1" u="none" strike="noStrike" baseline="0" dirty="0">
                <a:latin typeface="TimesNewRomanPS-ItalicMT"/>
              </a:rPr>
              <a:t>feature vector</a:t>
            </a:r>
            <a:r>
              <a:rPr lang="en-US" sz="1800" b="0" i="0" u="none" strike="noStrike" baseline="0" dirty="0">
                <a:latin typeface="TimesNewRomanPSMT"/>
              </a:rPr>
              <a:t>, containing </a:t>
            </a:r>
            <a:r>
              <a:rPr lang="en-US" sz="1800" b="0" i="1" u="none" strike="noStrike" baseline="0" dirty="0">
                <a:latin typeface="TimesNewRomanPS-ItalicMT"/>
              </a:rPr>
              <a:t>x </a:t>
            </a:r>
            <a:r>
              <a:rPr lang="en-US" sz="1800" b="0" i="0" u="none" strike="noStrike" baseline="0" dirty="0">
                <a:latin typeface="TimesNewRomanPSMT"/>
              </a:rPr>
              <a:t>to </a:t>
            </a:r>
            <a:r>
              <a:rPr lang="en-US" sz="1800" b="0" i="1" u="none" strike="noStrike" baseline="0" dirty="0">
                <a:latin typeface="TimesNewRomanPS-ItalicMT"/>
              </a:rPr>
              <a:t>x </a:t>
            </a:r>
            <a:r>
              <a:rPr lang="en-US" sz="1800" b="0" i="0" u="none" strike="noStrike" baseline="0" dirty="0">
                <a:latin typeface="TimesNewRomanPSMT"/>
              </a:rPr>
              <a:t>, with </a:t>
            </a:r>
            <a:r>
              <a:rPr lang="en-US" sz="1800" b="0" i="1" u="none" strike="noStrike" baseline="0" dirty="0">
                <a:latin typeface="TimesNewRomanPS-ItalicMT"/>
              </a:rPr>
              <a:t>x </a:t>
            </a:r>
            <a:r>
              <a:rPr lang="en-US" sz="1800" b="0" i="0" u="none" strike="noStrike" baseline="0" dirty="0">
                <a:latin typeface="TimesNewRomanPSMT"/>
              </a:rPr>
              <a:t>always equal to 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NewRomanPS-Bold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· </a:t>
            </a:r>
            <a:r>
              <a:rPr lang="en-US" sz="1800" b="1" i="0" u="none" strike="noStrike" baseline="0" dirty="0">
                <a:latin typeface="TimesNewRomanPS-BoldMT"/>
              </a:rPr>
              <a:t>x </a:t>
            </a:r>
            <a:r>
              <a:rPr lang="en-US" sz="1800" b="0" i="0" u="none" strike="noStrike" baseline="0" dirty="0">
                <a:latin typeface="TimesNewRomanPSMT"/>
              </a:rPr>
              <a:t>is the </a:t>
            </a:r>
            <a:r>
              <a:rPr lang="en-US" sz="1800" b="1" i="0" u="none" strike="noStrike" baseline="0" dirty="0">
                <a:latin typeface="TimesNewRomanPSMT"/>
              </a:rPr>
              <a:t>dot product </a:t>
            </a:r>
            <a:r>
              <a:rPr lang="en-US" sz="1800" b="0" i="0" u="none" strike="noStrike" baseline="0" dirty="0">
                <a:latin typeface="TimesNewRomanPSMT"/>
              </a:rPr>
              <a:t>of the vectors </a:t>
            </a:r>
            <a:r>
              <a:rPr lang="en-US" sz="1800" b="1" i="0" u="none" strike="noStrike" baseline="0" dirty="0">
                <a:latin typeface="TimesNewRomanPS-BoldMT"/>
              </a:rPr>
              <a:t>θ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US" sz="1800" b="1" i="0" u="none" strike="noStrike" baseline="0" dirty="0">
                <a:latin typeface="TimesNewRomanPS-BoldMT"/>
              </a:rPr>
              <a:t>x</a:t>
            </a:r>
            <a:r>
              <a:rPr lang="en-US" sz="1800" b="0" i="0" u="none" strike="noStrike" baseline="0" dirty="0">
                <a:latin typeface="TimesNewRomanPSMT"/>
              </a:rPr>
              <a:t>, which is equal to </a:t>
            </a:r>
            <a:r>
              <a:rPr lang="en-US" sz="1800" b="0" i="1" u="none" strike="noStrike" baseline="0" dirty="0">
                <a:latin typeface="TimesNewRomanPS-ItalicMT"/>
              </a:rPr>
              <a:t>θ x </a:t>
            </a:r>
            <a:r>
              <a:rPr lang="en-US" sz="1800" b="0" i="0" u="none" strike="noStrike" baseline="0" dirty="0">
                <a:latin typeface="TimesNewRomanPSMT"/>
              </a:rPr>
              <a:t>+ </a:t>
            </a:r>
            <a:r>
              <a:rPr lang="en-US" sz="1800" b="0" i="1" u="none" strike="noStrike" baseline="0" dirty="0">
                <a:latin typeface="TimesNewRomanPS-ItalicMT"/>
              </a:rPr>
              <a:t>θ x </a:t>
            </a:r>
            <a:r>
              <a:rPr lang="en-US" sz="1800" b="0" i="0" u="none" strike="noStrike" baseline="0" dirty="0">
                <a:latin typeface="TimesNewRomanPSMT"/>
              </a:rPr>
              <a:t>+ </a:t>
            </a:r>
            <a:r>
              <a:rPr lang="en-US" sz="1800" b="0" i="1" u="none" strike="noStrike" baseline="0" dirty="0">
                <a:latin typeface="TimesNewRomanPS-ItalicMT"/>
              </a:rPr>
              <a:t>θ x </a:t>
            </a:r>
            <a:r>
              <a:rPr lang="en-US" sz="1800" b="0" i="0" u="none" strike="noStrike" baseline="0" dirty="0">
                <a:latin typeface="TimesNewRomanPSMT"/>
              </a:rPr>
              <a:t>+ ... + </a:t>
            </a:r>
            <a:r>
              <a:rPr lang="en-US" sz="1800" b="0" i="1" u="none" strike="noStrike" baseline="0" dirty="0">
                <a:latin typeface="TimesNewRomanPS-ItalicMT"/>
              </a:rPr>
              <a:t>θ x 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</a:p>
          <a:p>
            <a:pPr algn="l"/>
            <a:r>
              <a:rPr lang="en-US" dirty="0"/>
              <a:t>Note: </a:t>
            </a:r>
            <a:r>
              <a:rPr lang="en-US" sz="1800" b="0" u="none" strike="noStrike" baseline="0" dirty="0">
                <a:latin typeface="TimesNewRomanPSMT"/>
              </a:rPr>
              <a:t>In Machine Learning, vectors are often represented as </a:t>
            </a:r>
            <a:r>
              <a:rPr lang="en-US" sz="1800" b="1" u="none" strike="noStrike" baseline="0" dirty="0">
                <a:latin typeface="TimesNewRomanPS-ItalicMT"/>
              </a:rPr>
              <a:t>column vectors</a:t>
            </a:r>
            <a:r>
              <a:rPr lang="en-US" sz="1800" b="0" u="none" strike="noStrike" baseline="0" dirty="0">
                <a:latin typeface="TimesNewRomanPSMT"/>
              </a:rPr>
              <a:t>, which are 2D arrays with a </a:t>
            </a:r>
            <a:r>
              <a:rPr lang="en-US" sz="1800" b="1" u="none" strike="noStrike" baseline="0" dirty="0">
                <a:latin typeface="TimesNewRomanPSMT"/>
              </a:rPr>
              <a:t>single column</a:t>
            </a:r>
            <a:r>
              <a:rPr lang="en-US" sz="1800" b="0" u="none" strike="noStrike" baseline="0" dirty="0">
                <a:latin typeface="TimesNewRomanPSMT"/>
              </a:rPr>
              <a:t>. If </a:t>
            </a:r>
            <a:r>
              <a:rPr lang="en-US" sz="1800" b="1" u="none" strike="noStrike" baseline="0" dirty="0">
                <a:latin typeface="TimesNewRomanPS-BoldMT"/>
              </a:rPr>
              <a:t>θ </a:t>
            </a:r>
            <a:r>
              <a:rPr lang="en-US" sz="1800" b="0" u="none" strike="noStrike" baseline="0" dirty="0">
                <a:latin typeface="TimesNewRomanPSMT"/>
              </a:rPr>
              <a:t>and </a:t>
            </a:r>
            <a:r>
              <a:rPr lang="en-US" sz="1800" b="1" u="none" strike="noStrike" baseline="0" dirty="0">
                <a:latin typeface="TimesNewRomanPS-BoldMT"/>
              </a:rPr>
              <a:t>x </a:t>
            </a:r>
            <a:r>
              <a:rPr lang="en-US" sz="1800" b="0" u="none" strike="noStrike" baseline="0" dirty="0">
                <a:latin typeface="TimesNewRomanPSMT"/>
              </a:rPr>
              <a:t>are column</a:t>
            </a:r>
          </a:p>
          <a:p>
            <a:pPr algn="l"/>
            <a:r>
              <a:rPr lang="en-US" sz="1800" b="0" u="none" strike="noStrike" baseline="0" dirty="0">
                <a:latin typeface="TimesNewRomanPSMT"/>
              </a:rPr>
              <a:t>vectors, then the </a:t>
            </a:r>
            <a:r>
              <a:rPr lang="en-US" sz="1800" b="1" u="none" strike="noStrike" baseline="0" dirty="0">
                <a:latin typeface="TimesNewRomanPSMT"/>
              </a:rPr>
              <a:t>prediction is </a:t>
            </a:r>
            <a:r>
              <a:rPr lang="en-US" sz="1800" b="1" u="none" strike="noStrike" baseline="0" dirty="0">
                <a:latin typeface="T3Font_1"/>
              </a:rPr>
              <a:t>ˆ</a:t>
            </a:r>
            <a:r>
              <a:rPr lang="en-US" sz="1800" b="1" u="none" strike="noStrike" baseline="0" dirty="0">
                <a:latin typeface="T3Font_5"/>
              </a:rPr>
              <a:t>y </a:t>
            </a:r>
            <a:r>
              <a:rPr lang="en-US" sz="1800" b="1" u="none" strike="noStrike" baseline="0" dirty="0">
                <a:latin typeface="T3Font_1"/>
              </a:rPr>
              <a:t>= </a:t>
            </a:r>
            <a:r>
              <a:rPr lang="en-US" sz="1800" b="1" u="none" strike="noStrike" baseline="0" dirty="0">
                <a:latin typeface="CambriaMath"/>
              </a:rPr>
              <a:t>𝛉</a:t>
            </a:r>
            <a:r>
              <a:rPr lang="en-US" sz="1800" b="1" u="none" strike="noStrike" baseline="0" dirty="0">
                <a:latin typeface="T3Font_3"/>
              </a:rPr>
              <a:t>⊺</a:t>
            </a:r>
            <a:r>
              <a:rPr lang="en-US" sz="1800" b="1" u="none" strike="noStrike" baseline="0" dirty="0">
                <a:latin typeface="T3Font_2"/>
              </a:rPr>
              <a:t>x</a:t>
            </a:r>
            <a:r>
              <a:rPr lang="en-US" sz="1800" b="0" u="none" strike="noStrike" baseline="0" dirty="0">
                <a:latin typeface="TimesNewRomanPSMT"/>
              </a:rPr>
              <a:t>, where </a:t>
            </a:r>
            <a:r>
              <a:rPr lang="en-US" sz="1800" b="0" u="none" strike="noStrike" baseline="0" dirty="0">
                <a:latin typeface="CambriaMath"/>
              </a:rPr>
              <a:t>𝛉</a:t>
            </a:r>
            <a:r>
              <a:rPr lang="en-US" sz="1800" b="0" u="none" strike="noStrike" baseline="0" dirty="0">
                <a:latin typeface="T3Font_3"/>
              </a:rPr>
              <a:t>⊺ </a:t>
            </a:r>
            <a:r>
              <a:rPr lang="en-US" sz="1800" b="0" u="none" strike="noStrike" baseline="0" dirty="0">
                <a:latin typeface="TimesNewRomanPSMT"/>
              </a:rPr>
              <a:t>is the </a:t>
            </a:r>
            <a:r>
              <a:rPr lang="en-US" sz="1800" b="0" u="none" strike="noStrike" baseline="0" dirty="0">
                <a:latin typeface="TimesNewRomanPS-ItalicMT"/>
              </a:rPr>
              <a:t>transpose </a:t>
            </a:r>
            <a:r>
              <a:rPr lang="en-US" sz="1800" b="0" u="none" strike="noStrike" baseline="0" dirty="0">
                <a:latin typeface="TimesNewRomanPSMT"/>
              </a:rPr>
              <a:t>of </a:t>
            </a:r>
            <a:r>
              <a:rPr lang="en-US" sz="1800" b="1" u="none" strike="noStrike" baseline="0" dirty="0">
                <a:latin typeface="TimesNewRomanPS-BoldMT"/>
              </a:rPr>
              <a:t>θ </a:t>
            </a:r>
            <a:r>
              <a:rPr lang="en-US" sz="1800" b="0" u="none" strike="noStrike" baseline="0" dirty="0">
                <a:latin typeface="TimesNewRomanPSMT"/>
              </a:rPr>
              <a:t>(a row vector instead of a column vector) and </a:t>
            </a:r>
            <a:r>
              <a:rPr lang="en-US" sz="1800" b="0" u="none" strike="noStrike" baseline="0" dirty="0">
                <a:latin typeface="CambriaMath"/>
              </a:rPr>
              <a:t>𝛉</a:t>
            </a:r>
            <a:r>
              <a:rPr lang="en-US" sz="1800" b="0" u="none" strike="noStrike" baseline="0" dirty="0">
                <a:latin typeface="T3Font_3"/>
              </a:rPr>
              <a:t>⊺.</a:t>
            </a:r>
            <a:r>
              <a:rPr lang="en-US" sz="1800" b="0" u="none" strike="noStrike" baseline="0" dirty="0">
                <a:latin typeface="T3Font_2"/>
              </a:rPr>
              <a:t>x </a:t>
            </a:r>
            <a:r>
              <a:rPr lang="en-US" sz="1800" b="0" u="none" strike="noStrike" baseline="0" dirty="0">
                <a:latin typeface="TimesNewRomanPSMT"/>
              </a:rPr>
              <a:t>is the matrix</a:t>
            </a:r>
          </a:p>
          <a:p>
            <a:pPr algn="l"/>
            <a:r>
              <a:rPr lang="en-US" sz="1800" b="0" u="none" strike="noStrike" baseline="0" dirty="0">
                <a:latin typeface="TimesNewRomanPSMT"/>
              </a:rPr>
              <a:t>multiplication of </a:t>
            </a:r>
            <a:r>
              <a:rPr lang="en-US" sz="1800" b="0" u="none" strike="noStrike" baseline="0" dirty="0">
                <a:latin typeface="CambriaMath"/>
              </a:rPr>
              <a:t>𝛉</a:t>
            </a:r>
            <a:r>
              <a:rPr lang="en-US" sz="1800" b="0" u="none" strike="noStrike" baseline="0" dirty="0">
                <a:latin typeface="T3Font_3"/>
              </a:rPr>
              <a:t>⊺ </a:t>
            </a:r>
            <a:r>
              <a:rPr lang="en-US" sz="1800" b="0" u="none" strike="noStrike" baseline="0" dirty="0">
                <a:latin typeface="TimesNewRomanPSMT"/>
              </a:rPr>
              <a:t>and </a:t>
            </a:r>
            <a:r>
              <a:rPr lang="en-US" sz="1800" b="1" u="none" strike="noStrike" baseline="0" dirty="0">
                <a:latin typeface="TimesNewRomanPS-BoldMT"/>
              </a:rPr>
              <a:t>x</a:t>
            </a:r>
            <a:r>
              <a:rPr lang="en-US" sz="1800" b="0" u="none" strike="noStrike" baseline="0" dirty="0">
                <a:latin typeface="TimesNewRomanPSMT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A403E-6845-0154-FD6C-F421C4EC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86" y="2505916"/>
            <a:ext cx="2415749" cy="3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8812-C4AC-B9D2-5BBA-14BB360A6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718" y="109351"/>
            <a:ext cx="8791575" cy="1490849"/>
          </a:xfrm>
        </p:spPr>
        <p:txBody>
          <a:bodyPr/>
          <a:lstStyle/>
          <a:p>
            <a:r>
              <a:rPr lang="en-US" dirty="0"/>
              <a:t>How do we train the linear regression?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E6CA1-7614-D1E8-ADBF-71AC12CE0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718" y="1844955"/>
            <a:ext cx="8791575" cy="29690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training the model means that we need to set the parameters so that the models </a:t>
            </a:r>
            <a:r>
              <a:rPr lang="en-US" b="1" dirty="0"/>
              <a:t>best fits the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Therefore we need a performance measure, and we will </a:t>
            </a:r>
            <a:r>
              <a:rPr lang="en-US" b="1" dirty="0"/>
              <a:t>optimize</a:t>
            </a:r>
            <a:r>
              <a:rPr lang="en-US" dirty="0"/>
              <a:t> the </a:t>
            </a:r>
            <a:r>
              <a:rPr lang="en-US" b="1" dirty="0"/>
              <a:t>Mean squared error (MSE), </a:t>
            </a:r>
            <a:r>
              <a:rPr lang="en-US" dirty="0"/>
              <a:t>to try and </a:t>
            </a:r>
            <a:r>
              <a:rPr lang="en-US" b="1" dirty="0"/>
              <a:t>minimize</a:t>
            </a:r>
            <a:r>
              <a:rPr lang="en-US" dirty="0"/>
              <a:t> its value</a:t>
            </a:r>
            <a:r>
              <a:rPr lang="en-US" b="1" dirty="0"/>
              <a:t>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3DFCF-23DB-DD0B-68E1-D4B0E18A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81" y="3592791"/>
            <a:ext cx="458763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D0B1-C2B3-B9CA-87CD-D7489F85D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97224"/>
            <a:ext cx="8791575" cy="2387600"/>
          </a:xfrm>
        </p:spPr>
        <p:txBody>
          <a:bodyPr/>
          <a:lstStyle/>
          <a:p>
            <a:r>
              <a:rPr lang="en-US" dirty="0"/>
              <a:t>Methods to train and optimize linear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0A677-75AF-DB3D-DFC9-527E7A6E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743808"/>
            <a:ext cx="8791575" cy="30587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 form ( normal equation)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descent: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Mini-Batch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8604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0278-5877-B330-FC8C-26DAC0C80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436" y="151513"/>
            <a:ext cx="8791575" cy="136982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72A9F-61BE-51D3-4E7B-F272FD7A3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435" y="965527"/>
            <a:ext cx="8791575" cy="1655762"/>
          </a:xfrm>
        </p:spPr>
        <p:txBody>
          <a:bodyPr/>
          <a:lstStyle/>
          <a:p>
            <a:r>
              <a:rPr lang="en-US" dirty="0"/>
              <a:t>Gradient descent is an </a:t>
            </a:r>
            <a:r>
              <a:rPr lang="en-US" b="1" dirty="0"/>
              <a:t>optimization algorithm </a:t>
            </a:r>
            <a:r>
              <a:rPr lang="en-US" dirty="0"/>
              <a:t>used to find optimal solutions for a wide range of problems. It </a:t>
            </a:r>
            <a:r>
              <a:rPr lang="en-US" b="1" dirty="0"/>
              <a:t>iteratively </a:t>
            </a:r>
            <a:r>
              <a:rPr lang="en-US" dirty="0"/>
              <a:t>tweaks the parameters to </a:t>
            </a:r>
            <a:r>
              <a:rPr lang="en-US" b="1" dirty="0"/>
              <a:t>minimize</a:t>
            </a:r>
            <a:r>
              <a:rPr lang="en-US" dirty="0"/>
              <a:t> a cost function.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78971-95AC-721B-E58F-E2D427C8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61" y="2621289"/>
            <a:ext cx="4258251" cy="3672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3A013-907C-FD4D-118B-693539E31D65}"/>
              </a:ext>
            </a:extLst>
          </p:cNvPr>
          <p:cNvSpPr txBox="1"/>
          <p:nvPr/>
        </p:nvSpPr>
        <p:spPr>
          <a:xfrm>
            <a:off x="6523222" y="2621289"/>
            <a:ext cx="4984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 measures the </a:t>
            </a:r>
            <a:r>
              <a:rPr lang="en-US" b="1" dirty="0"/>
              <a:t>local gradient of the cost function with respect to the parameter vector </a:t>
            </a:r>
            <a:r>
              <a:rPr lang="en-US" sz="1800" b="1" i="0" u="none" strike="noStrike" baseline="0" dirty="0">
                <a:latin typeface="CambriaMath"/>
              </a:rPr>
              <a:t>𝛉</a:t>
            </a:r>
            <a:r>
              <a:rPr lang="en-US" dirty="0">
                <a:latin typeface="T3Font_1"/>
              </a:rPr>
              <a:t>, and it goes in the direction of the descending gradient, once the gradient is </a:t>
            </a:r>
            <a:r>
              <a:rPr lang="en-US" b="1" dirty="0">
                <a:latin typeface="T3Font_1"/>
              </a:rPr>
              <a:t>zero</a:t>
            </a:r>
            <a:r>
              <a:rPr lang="en-US" dirty="0">
                <a:latin typeface="T3Font_1"/>
              </a:rPr>
              <a:t> you have reached the </a:t>
            </a:r>
            <a:r>
              <a:rPr lang="en-US" b="1" dirty="0">
                <a:latin typeface="T3Font_1"/>
              </a:rPr>
              <a:t>optimal solution for </a:t>
            </a:r>
            <a:r>
              <a:rPr lang="en-US" sz="1800" b="1" i="0" u="none" strike="noStrike" baseline="0" dirty="0">
                <a:latin typeface="CambriaMath"/>
              </a:rPr>
              <a:t>𝛉</a:t>
            </a:r>
            <a:r>
              <a:rPr lang="en-US" dirty="0">
                <a:latin typeface="T3Font_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3Font_1"/>
              </a:rPr>
              <a:t>In practice we start by assigning a random value for </a:t>
            </a:r>
            <a:r>
              <a:rPr lang="en-US" sz="1800" b="0" i="0" u="none" strike="noStrike" baseline="0" dirty="0">
                <a:latin typeface="CambriaMath"/>
              </a:rPr>
              <a:t>𝛉</a:t>
            </a:r>
            <a:r>
              <a:rPr lang="en-US" dirty="0">
                <a:latin typeface="T3Font_1"/>
              </a:rPr>
              <a:t> then the GD will optimize the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3Font_1"/>
              </a:rPr>
              <a:t>One important thing about the GD is the </a:t>
            </a:r>
            <a:r>
              <a:rPr lang="en-US" b="1" dirty="0">
                <a:latin typeface="T3Font_1"/>
              </a:rPr>
              <a:t>learning rate or the STEP SIZE. </a:t>
            </a:r>
            <a:r>
              <a:rPr lang="en-US" dirty="0">
                <a:latin typeface="T3Font_1"/>
              </a:rPr>
              <a:t>IF THE LEARNING RATE IS TOO SMALL THEN IT WILL TAKE THE ALGORITHM A LONG TIME TO CONVERGE. ON THE OTHER HAND IF IT IS TOO BIG WE MIGHT MISS THE OPTIMAL SOLUTION.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974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26AD-4331-D056-687A-92C8962C7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30692"/>
            <a:ext cx="8791575" cy="1405683"/>
          </a:xfrm>
        </p:spPr>
        <p:txBody>
          <a:bodyPr>
            <a:normAutofit fontScale="90000"/>
          </a:bodyPr>
          <a:lstStyle/>
          <a:p>
            <a:r>
              <a:rPr lang="en-US" dirty="0"/>
              <a:t>Things to consider when using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89FE0-568D-4B98-08A0-DE929316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017058"/>
            <a:ext cx="5815295" cy="4383741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using gradient descent you should ensure all features have the same scale, this can be done using Scikit learn’s standard scaler.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the number of </a:t>
            </a:r>
            <a:r>
              <a:rPr lang="en-US" b="1" dirty="0"/>
              <a:t>parameters</a:t>
            </a:r>
            <a:r>
              <a:rPr lang="en-US" dirty="0"/>
              <a:t> of the model </a:t>
            </a:r>
            <a:r>
              <a:rPr lang="en-US" b="1" dirty="0"/>
              <a:t>increase</a:t>
            </a:r>
            <a:r>
              <a:rPr lang="en-US" dirty="0"/>
              <a:t> the </a:t>
            </a:r>
            <a:r>
              <a:rPr lang="en-US" b="1" dirty="0"/>
              <a:t>time</a:t>
            </a:r>
            <a:r>
              <a:rPr lang="en-US" dirty="0"/>
              <a:t> for the gradient descent to find the optimal parameter will </a:t>
            </a:r>
            <a:r>
              <a:rPr lang="en-US" b="1" dirty="0"/>
              <a:t>increase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Luckily, for the linear regression, the cost function has a </a:t>
            </a:r>
            <a:r>
              <a:rPr lang="en-US" b="1" dirty="0"/>
              <a:t>convex shape</a:t>
            </a:r>
            <a:r>
              <a:rPr lang="en-US" dirty="0"/>
              <a:t>, and the </a:t>
            </a:r>
            <a:r>
              <a:rPr lang="en-US" b="1" dirty="0"/>
              <a:t>optimal solution is at the bottom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other cost functions might have a local and a global minimum which makes it harder for the gradient descent to find the optimal solution.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D0363-1113-0D9E-0669-7BA9309E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8" y="2017058"/>
            <a:ext cx="4054307" cy="40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4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419</TotalTime>
  <Words>1393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CambriaMath</vt:lpstr>
      <vt:lpstr>T3Font_1</vt:lpstr>
      <vt:lpstr>T3Font_2</vt:lpstr>
      <vt:lpstr>T3Font_3</vt:lpstr>
      <vt:lpstr>T3Font_5</vt:lpstr>
      <vt:lpstr>Times New Roman</vt:lpstr>
      <vt:lpstr>TimesNewRomanPS-BoldMT</vt:lpstr>
      <vt:lpstr>TimesNewRomanPS-ItalicMT</vt:lpstr>
      <vt:lpstr>TimesNewRomanPSMT</vt:lpstr>
      <vt:lpstr>Tw Cen MT</vt:lpstr>
      <vt:lpstr>Circuit</vt:lpstr>
      <vt:lpstr>Machine Learning Algorithms in Depth</vt:lpstr>
      <vt:lpstr>What are we going to learn today? </vt:lpstr>
      <vt:lpstr>What have we learned so far concerning ML? </vt:lpstr>
      <vt:lpstr>Linear regression </vt:lpstr>
      <vt:lpstr>Linear regression (vectorized form)</vt:lpstr>
      <vt:lpstr>How do we train the linear regression? </vt:lpstr>
      <vt:lpstr>Methods to train and optimize linear regression </vt:lpstr>
      <vt:lpstr>What is Gradient descent </vt:lpstr>
      <vt:lpstr>Things to consider when using gradient descent</vt:lpstr>
      <vt:lpstr>Types of Gradient Descent</vt:lpstr>
      <vt:lpstr>Batch Gradient Descent</vt:lpstr>
      <vt:lpstr>Why is the learning rate important?  </vt:lpstr>
      <vt:lpstr>Stochastic gradient descent</vt:lpstr>
      <vt:lpstr>Mini batch gradient descent</vt:lpstr>
      <vt:lpstr>Difference between the three types of GD</vt:lpstr>
      <vt:lpstr>Logistic regression </vt:lpstr>
      <vt:lpstr>Logistic regression </vt:lpstr>
      <vt:lpstr>Decision boundaries 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 in Depth</dc:title>
  <dc:creator>Qusai Baqaeen</dc:creator>
  <cp:lastModifiedBy>Qusai Baqaeen</cp:lastModifiedBy>
  <cp:revision>1</cp:revision>
  <dcterms:created xsi:type="dcterms:W3CDTF">2022-10-29T10:51:27Z</dcterms:created>
  <dcterms:modified xsi:type="dcterms:W3CDTF">2022-10-29T17:50:56Z</dcterms:modified>
</cp:coreProperties>
</file>