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2" roundtripDataSignature="AMtx7mjuRNDh8w75bNjLNeK5I56tAKjR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4: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4: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5: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manifold hypothesis </a:t>
            </a:r>
            <a:r>
              <a:rPr lang="en-US"/>
              <a:t>is the hypothesis that many high-dimensional data sets that occur in the real world actually lie along low-dimensional latent manifolds inside that high-dimensional space. </a:t>
            </a:r>
            <a:endParaRPr/>
          </a:p>
          <a:p>
            <a:pPr indent="0" lvl="0" marL="0" rtl="0" algn="l">
              <a:spcBef>
                <a:spcPts val="0"/>
              </a:spcBef>
              <a:spcAft>
                <a:spcPts val="0"/>
              </a:spcAft>
              <a:buNone/>
            </a:pPr>
            <a:r>
              <a:rPr lang="en-US"/>
              <a:t>	As a consequence of the manifold hypothesis, many data sets that appear to initially require many variables to describe, can actually be described by a comparatively small number of variables, likened to the local coordinate system of the underlying manifold.</a:t>
            </a:r>
            <a:endParaRPr/>
          </a:p>
        </p:txBody>
      </p:sp>
      <p:sp>
        <p:nvSpPr>
          <p:cNvPr id="156" name="Google Shape;156;p15: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2: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Dimensionality reduction</a:t>
            </a:r>
            <a:r>
              <a:rPr i="1" lang="en-US"/>
              <a:t> </a:t>
            </a:r>
            <a:r>
              <a:rPr lang="en-US"/>
              <a:t>simply refers to the process of reducing the number of attributes in a dataset while keeping as much of the variation in the original dataset as possible</a:t>
            </a:r>
            <a:r>
              <a:rPr b="0" i="0" lang="en-US">
                <a:solidFill>
                  <a:srgbClr val="292929"/>
                </a:solidFill>
                <a:latin typeface="Arial"/>
                <a:ea typeface="Arial"/>
                <a:cs typeface="Arial"/>
                <a:sym typeface="Arial"/>
              </a:rPr>
              <a:t>.</a:t>
            </a:r>
            <a:endParaRPr/>
          </a:p>
          <a:p>
            <a:pPr indent="0" lvl="0" marL="0" rtl="0" algn="l">
              <a:spcBef>
                <a:spcPts val="0"/>
              </a:spcBef>
              <a:spcAft>
                <a:spcPts val="0"/>
              </a:spcAft>
              <a:buNone/>
            </a:pPr>
            <a:r>
              <a:t/>
            </a:r>
            <a:endParaRPr b="0" i="0">
              <a:solidFill>
                <a:srgbClr val="292929"/>
              </a:solidFill>
              <a:latin typeface="Arial"/>
              <a:ea typeface="Arial"/>
              <a:cs typeface="Arial"/>
              <a:sym typeface="Arial"/>
            </a:endParaRPr>
          </a:p>
          <a:p>
            <a:pPr indent="0" lvl="0" marL="0" rtl="0" algn="l">
              <a:spcBef>
                <a:spcPts val="0"/>
              </a:spcBef>
              <a:spcAft>
                <a:spcPts val="0"/>
              </a:spcAft>
              <a:buNone/>
            </a:pPr>
            <a:r>
              <a:t/>
            </a:r>
            <a:endParaRPr/>
          </a:p>
        </p:txBody>
      </p:sp>
      <p:sp>
        <p:nvSpPr>
          <p:cNvPr id="61" name="Google Shape;61;p2: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6: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292929"/>
                </a:solidFill>
                <a:latin typeface="Arial"/>
                <a:ea typeface="Arial"/>
                <a:cs typeface="Arial"/>
                <a:sym typeface="Arial"/>
              </a:rPr>
              <a:t>data preprocessing step </a:t>
            </a:r>
            <a:r>
              <a:rPr b="0" i="0" lang="en-US">
                <a:solidFill>
                  <a:srgbClr val="292929"/>
                </a:solidFill>
                <a:latin typeface="Arial"/>
                <a:ea typeface="Arial"/>
                <a:cs typeface="Arial"/>
                <a:sym typeface="Arial"/>
              </a:rPr>
              <a:t>meaning that we perform dimensionality reduction before training the model.</a:t>
            </a:r>
            <a:endParaRPr/>
          </a:p>
          <a:p>
            <a:pPr indent="0" lvl="0" marL="0" rtl="0" algn="l">
              <a:spcBef>
                <a:spcPts val="0"/>
              </a:spcBef>
              <a:spcAft>
                <a:spcPts val="0"/>
              </a:spcAft>
              <a:buNone/>
            </a:pPr>
            <a:r>
              <a:t/>
            </a:r>
            <a:endParaRPr b="0" i="0">
              <a:solidFill>
                <a:srgbClr val="292929"/>
              </a:solidFill>
              <a:latin typeface="Arial"/>
              <a:ea typeface="Arial"/>
              <a:cs typeface="Arial"/>
              <a:sym typeface="Arial"/>
            </a:endParaRPr>
          </a:p>
          <a:p>
            <a:pPr indent="0" lvl="0" marL="0" rtl="0" algn="l">
              <a:spcBef>
                <a:spcPts val="0"/>
              </a:spcBef>
              <a:spcAft>
                <a:spcPts val="0"/>
              </a:spcAft>
              <a:buNone/>
            </a:pPr>
            <a:r>
              <a:rPr b="1" i="0" lang="en-US">
                <a:solidFill>
                  <a:srgbClr val="292929"/>
                </a:solidFill>
                <a:latin typeface="Arial"/>
                <a:ea typeface="Arial"/>
                <a:cs typeface="Arial"/>
                <a:sym typeface="Arial"/>
              </a:rPr>
              <a:t>A lower number of dimensions </a:t>
            </a:r>
            <a:r>
              <a:rPr b="0" i="0" lang="en-US">
                <a:solidFill>
                  <a:srgbClr val="292929"/>
                </a:solidFill>
                <a:latin typeface="Arial"/>
                <a:ea typeface="Arial"/>
                <a:cs typeface="Arial"/>
                <a:sym typeface="Arial"/>
              </a:rPr>
              <a:t>in data </a:t>
            </a:r>
            <a:r>
              <a:rPr b="1" i="0" lang="en-US">
                <a:solidFill>
                  <a:srgbClr val="292929"/>
                </a:solidFill>
                <a:latin typeface="Arial"/>
                <a:ea typeface="Arial"/>
                <a:cs typeface="Arial"/>
                <a:sym typeface="Arial"/>
              </a:rPr>
              <a:t>means</a:t>
            </a:r>
            <a:r>
              <a:rPr b="0" i="0" lang="en-US">
                <a:solidFill>
                  <a:srgbClr val="292929"/>
                </a:solidFill>
                <a:latin typeface="Arial"/>
                <a:ea typeface="Arial"/>
                <a:cs typeface="Arial"/>
                <a:sym typeface="Arial"/>
              </a:rPr>
              <a:t> less training time and less computational resources and increases the overall performance of machine learning algorithms</a:t>
            </a:r>
            <a:endParaRPr/>
          </a:p>
          <a:p>
            <a:pPr indent="0" lvl="0" marL="0" marR="0" rtl="0" algn="l">
              <a:lnSpc>
                <a:spcPct val="100000"/>
              </a:lnSpc>
              <a:spcBef>
                <a:spcPts val="0"/>
              </a:spcBef>
              <a:spcAft>
                <a:spcPts val="0"/>
              </a:spcAft>
              <a:buClr>
                <a:srgbClr val="292929"/>
              </a:buClr>
              <a:buSzPts val="1200"/>
              <a:buFont typeface="Arial"/>
              <a:buNone/>
            </a:pPr>
            <a:r>
              <a:rPr b="1" i="0" lang="en-US">
                <a:solidFill>
                  <a:srgbClr val="292929"/>
                </a:solidFill>
                <a:latin typeface="Arial"/>
                <a:ea typeface="Arial"/>
                <a:cs typeface="Arial"/>
                <a:sym typeface="Arial"/>
              </a:rPr>
              <a:t>	</a:t>
            </a:r>
            <a:r>
              <a:rPr b="0" i="0" lang="en-US">
                <a:solidFill>
                  <a:srgbClr val="292929"/>
                </a:solidFill>
                <a:latin typeface="Arial"/>
                <a:ea typeface="Arial"/>
                <a:cs typeface="Arial"/>
                <a:sym typeface="Arial"/>
              </a:rPr>
              <a:t>avoids the problem of </a:t>
            </a:r>
            <a:r>
              <a:rPr b="1" i="1" lang="en-US">
                <a:solidFill>
                  <a:srgbClr val="292929"/>
                </a:solidFill>
                <a:latin typeface="Arial"/>
                <a:ea typeface="Arial"/>
                <a:cs typeface="Arial"/>
                <a:sym typeface="Arial"/>
              </a:rPr>
              <a:t>overfitting</a:t>
            </a:r>
            <a:endParaRPr/>
          </a:p>
          <a:p>
            <a:pPr indent="0" lvl="0" marL="0" marR="0" rtl="0" algn="l">
              <a:lnSpc>
                <a:spcPct val="100000"/>
              </a:lnSpc>
              <a:spcBef>
                <a:spcPts val="0"/>
              </a:spcBef>
              <a:spcAft>
                <a:spcPts val="0"/>
              </a:spcAft>
              <a:buClr>
                <a:srgbClr val="292929"/>
              </a:buClr>
              <a:buSzPts val="1200"/>
              <a:buFont typeface="Arial"/>
              <a:buNone/>
            </a:pPr>
            <a:r>
              <a:rPr b="1" i="0" lang="en-US">
                <a:solidFill>
                  <a:srgbClr val="292929"/>
                </a:solidFill>
                <a:latin typeface="Arial"/>
                <a:ea typeface="Arial"/>
                <a:cs typeface="Arial"/>
                <a:sym typeface="Arial"/>
              </a:rPr>
              <a:t>	removing noise </a:t>
            </a:r>
            <a:r>
              <a:rPr b="0" i="0" lang="en-US">
                <a:solidFill>
                  <a:srgbClr val="292929"/>
                </a:solidFill>
                <a:latin typeface="Arial"/>
                <a:ea typeface="Arial"/>
                <a:cs typeface="Arial"/>
                <a:sym typeface="Arial"/>
              </a:rPr>
              <a:t>from data by disregarding less important features</a:t>
            </a:r>
            <a:endParaRPr/>
          </a:p>
          <a:p>
            <a:pPr indent="0" lvl="0" marL="0" marR="0" rtl="0" algn="l">
              <a:lnSpc>
                <a:spcPct val="100000"/>
              </a:lnSpc>
              <a:spcBef>
                <a:spcPts val="0"/>
              </a:spcBef>
              <a:spcAft>
                <a:spcPts val="0"/>
              </a:spcAft>
              <a:buClr>
                <a:srgbClr val="292929"/>
              </a:buClr>
              <a:buSzPts val="1200"/>
              <a:buFont typeface="Arial"/>
              <a:buNone/>
            </a:pPr>
            <a:r>
              <a:rPr b="0" i="0" lang="en-US">
                <a:solidFill>
                  <a:srgbClr val="292929"/>
                </a:solidFill>
                <a:latin typeface="Arial"/>
                <a:ea typeface="Arial"/>
                <a:cs typeface="Arial"/>
                <a:sym typeface="Arial"/>
              </a:rPr>
              <a:t>	can be used to </a:t>
            </a:r>
            <a:r>
              <a:rPr b="1" i="0" lang="en-US">
                <a:solidFill>
                  <a:srgbClr val="292929"/>
                </a:solidFill>
                <a:latin typeface="Arial"/>
                <a:ea typeface="Arial"/>
                <a:cs typeface="Arial"/>
                <a:sym typeface="Arial"/>
              </a:rPr>
              <a:t>compress images </a:t>
            </a:r>
            <a:r>
              <a:rPr b="0" i="0" lang="en-US">
                <a:solidFill>
                  <a:srgbClr val="292929"/>
                </a:solidFill>
                <a:latin typeface="Arial"/>
                <a:ea typeface="Arial"/>
                <a:cs typeface="Arial"/>
                <a:sym typeface="Arial"/>
              </a:rPr>
              <a:t>- minimizing bytes of an image while keeping as much of the image quality as possible</a:t>
            </a:r>
            <a:endParaRPr/>
          </a:p>
          <a:p>
            <a:pPr indent="0" lvl="0" marL="0" rtl="0" algn="l">
              <a:spcBef>
                <a:spcPts val="0"/>
              </a:spcBef>
              <a:spcAft>
                <a:spcPts val="0"/>
              </a:spcAft>
              <a:buNone/>
            </a:pPr>
            <a:r>
              <a:t/>
            </a:r>
            <a:endParaRPr b="1" i="0">
              <a:solidFill>
                <a:srgbClr val="292929"/>
              </a:solidFill>
              <a:latin typeface="Arial"/>
              <a:ea typeface="Arial"/>
              <a:cs typeface="Arial"/>
              <a:sym typeface="Arial"/>
            </a:endParaRPr>
          </a:p>
          <a:p>
            <a:pPr indent="0" lvl="0" marL="0" rtl="0" algn="l">
              <a:spcBef>
                <a:spcPts val="0"/>
              </a:spcBef>
              <a:spcAft>
                <a:spcPts val="0"/>
              </a:spcAft>
              <a:buNone/>
            </a:pPr>
            <a:r>
              <a:rPr b="1" i="0" lang="en-US">
                <a:solidFill>
                  <a:srgbClr val="292929"/>
                </a:solidFill>
                <a:latin typeface="Arial"/>
                <a:ea typeface="Arial"/>
                <a:cs typeface="Arial"/>
                <a:sym typeface="Arial"/>
              </a:rPr>
              <a:t>&lt;figure below&gt;</a:t>
            </a:r>
            <a:endParaRPr/>
          </a:p>
          <a:p>
            <a:pPr indent="0" lvl="0" marL="0" rtl="0" algn="l">
              <a:spcBef>
                <a:spcPts val="0"/>
              </a:spcBef>
              <a:spcAft>
                <a:spcPts val="0"/>
              </a:spcAft>
              <a:buNone/>
            </a:pPr>
            <a:r>
              <a:rPr b="0" i="0" lang="en-US">
                <a:solidFill>
                  <a:srgbClr val="292929"/>
                </a:solidFill>
                <a:latin typeface="Arial"/>
                <a:ea typeface="Arial"/>
                <a:cs typeface="Arial"/>
                <a:sym typeface="Arial"/>
              </a:rPr>
              <a:t>In a high-dimensional dataset, most data points are likely to be far away from each other. Therefore, the algorithms cannot effectively and efficiently train on the high-dimensional data.</a:t>
            </a:r>
            <a:endParaRPr/>
          </a:p>
          <a:p>
            <a:pPr indent="0" lvl="0" marL="0" rtl="0" algn="l">
              <a:spcBef>
                <a:spcPts val="0"/>
              </a:spcBef>
              <a:spcAft>
                <a:spcPts val="0"/>
              </a:spcAft>
              <a:buNone/>
            </a:pPr>
            <a:r>
              <a:t/>
            </a:r>
            <a:endParaRPr b="0" i="0">
              <a:solidFill>
                <a:srgbClr val="292929"/>
              </a:solidFill>
              <a:latin typeface="Arial"/>
              <a:ea typeface="Arial"/>
              <a:cs typeface="Arial"/>
              <a:sym typeface="Arial"/>
            </a:endParaRPr>
          </a:p>
          <a:p>
            <a:pPr indent="0" lvl="0" marL="0" rtl="0" algn="l">
              <a:spcBef>
                <a:spcPts val="0"/>
              </a:spcBef>
              <a:spcAft>
                <a:spcPts val="0"/>
              </a:spcAft>
              <a:buNone/>
            </a:pPr>
            <a:r>
              <a:t/>
            </a:r>
            <a:endParaRPr/>
          </a:p>
        </p:txBody>
      </p:sp>
      <p:sp>
        <p:nvSpPr>
          <p:cNvPr id="89" name="Google Shape;89;p6: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7: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292929"/>
                </a:solidFill>
                <a:latin typeface="Arial"/>
                <a:ea typeface="Arial"/>
                <a:cs typeface="Arial"/>
                <a:sym typeface="Arial"/>
              </a:rPr>
              <a:t>One type of method </a:t>
            </a:r>
            <a:r>
              <a:rPr b="0" i="0" lang="en-US">
                <a:solidFill>
                  <a:srgbClr val="292929"/>
                </a:solidFill>
                <a:latin typeface="Arial"/>
                <a:ea typeface="Arial"/>
                <a:cs typeface="Arial"/>
                <a:sym typeface="Arial"/>
              </a:rPr>
              <a:t>only keeps the most important features in the dataset and removes the redundant features. There is no transformation applied to the set of features.</a:t>
            </a:r>
            <a:endParaRPr/>
          </a:p>
          <a:p>
            <a:pPr indent="0" lvl="0" marL="0" rtl="0" algn="l">
              <a:spcBef>
                <a:spcPts val="0"/>
              </a:spcBef>
              <a:spcAft>
                <a:spcPts val="0"/>
              </a:spcAft>
              <a:buNone/>
            </a:pPr>
            <a:r>
              <a:rPr b="0" i="0" lang="en-US">
                <a:solidFill>
                  <a:srgbClr val="292929"/>
                </a:solidFill>
                <a:latin typeface="Arial"/>
                <a:ea typeface="Arial"/>
                <a:cs typeface="Arial"/>
                <a:sym typeface="Arial"/>
              </a:rPr>
              <a:t>	no transformation of data values</a:t>
            </a:r>
            <a:endParaRPr/>
          </a:p>
          <a:p>
            <a:pPr indent="0" lvl="0" marL="0" rtl="0" algn="l">
              <a:spcBef>
                <a:spcPts val="0"/>
              </a:spcBef>
              <a:spcAft>
                <a:spcPts val="0"/>
              </a:spcAft>
              <a:buNone/>
            </a:pPr>
            <a:r>
              <a:t/>
            </a:r>
            <a:endParaRPr b="0" i="0">
              <a:solidFill>
                <a:srgbClr val="292929"/>
              </a:solidFill>
              <a:latin typeface="Arial"/>
              <a:ea typeface="Arial"/>
              <a:cs typeface="Arial"/>
              <a:sym typeface="Arial"/>
            </a:endParaRPr>
          </a:p>
          <a:p>
            <a:pPr indent="0" lvl="0" marL="0" rtl="0" algn="l">
              <a:spcBef>
                <a:spcPts val="0"/>
              </a:spcBef>
              <a:spcAft>
                <a:spcPts val="0"/>
              </a:spcAft>
              <a:buNone/>
            </a:pPr>
            <a:r>
              <a:rPr b="1" i="0" lang="en-US">
                <a:solidFill>
                  <a:srgbClr val="292929"/>
                </a:solidFill>
                <a:latin typeface="Arial"/>
                <a:ea typeface="Arial"/>
                <a:cs typeface="Arial"/>
                <a:sym typeface="Arial"/>
              </a:rPr>
              <a:t>The other method </a:t>
            </a:r>
            <a:r>
              <a:rPr b="0" i="0" lang="en-US">
                <a:solidFill>
                  <a:srgbClr val="292929"/>
                </a:solidFill>
                <a:latin typeface="Arial"/>
                <a:ea typeface="Arial"/>
                <a:cs typeface="Arial"/>
                <a:sym typeface="Arial"/>
              </a:rPr>
              <a:t>finds a combination of new features</a:t>
            </a:r>
            <a:endParaRPr/>
          </a:p>
          <a:p>
            <a:pPr indent="0" lvl="0" marL="0" rtl="0" algn="l">
              <a:spcBef>
                <a:spcPts val="0"/>
              </a:spcBef>
              <a:spcAft>
                <a:spcPts val="0"/>
              </a:spcAft>
              <a:buNone/>
            </a:pPr>
            <a:r>
              <a:rPr b="0" i="0" lang="en-US">
                <a:solidFill>
                  <a:srgbClr val="292929"/>
                </a:solidFill>
                <a:latin typeface="Arial"/>
                <a:ea typeface="Arial"/>
                <a:cs typeface="Arial"/>
                <a:sym typeface="Arial"/>
              </a:rPr>
              <a:t>	transformation of data values</a:t>
            </a:r>
            <a:endParaRPr/>
          </a:p>
          <a:p>
            <a:pPr indent="0" lvl="0" marL="0" rtl="0" algn="l">
              <a:spcBef>
                <a:spcPts val="0"/>
              </a:spcBef>
              <a:spcAft>
                <a:spcPts val="0"/>
              </a:spcAft>
              <a:buNone/>
            </a:pPr>
            <a:r>
              <a:rPr b="0" i="0" lang="en-US">
                <a:solidFill>
                  <a:srgbClr val="292929"/>
                </a:solidFill>
                <a:latin typeface="Arial"/>
                <a:ea typeface="Arial"/>
                <a:cs typeface="Arial"/>
                <a:sym typeface="Arial"/>
              </a:rPr>
              <a:t>	An appropriate transformation is applied to the set of features. The new set of features contains different values instead of the original values</a:t>
            </a:r>
            <a:endParaRPr/>
          </a:p>
          <a:p>
            <a:pPr indent="0" lvl="0" marL="0" rtl="0" algn="l">
              <a:spcBef>
                <a:spcPts val="0"/>
              </a:spcBef>
              <a:spcAft>
                <a:spcPts val="0"/>
              </a:spcAft>
              <a:buNone/>
            </a:pPr>
            <a:r>
              <a:rPr b="0" i="0" lang="en-US">
                <a:solidFill>
                  <a:srgbClr val="292929"/>
                </a:solidFill>
                <a:latin typeface="Arial"/>
                <a:ea typeface="Arial"/>
                <a:cs typeface="Arial"/>
                <a:sym typeface="Arial"/>
              </a:rPr>
              <a:t>	divided into Linear methods and Non-linear methods</a:t>
            </a:r>
            <a:endParaRPr/>
          </a:p>
          <a:p>
            <a:pPr indent="0" lvl="0" marL="0" rtl="0" algn="l">
              <a:spcBef>
                <a:spcPts val="0"/>
              </a:spcBef>
              <a:spcAft>
                <a:spcPts val="0"/>
              </a:spcAft>
              <a:buNone/>
            </a:pPr>
            <a:r>
              <a:t/>
            </a:r>
            <a:endParaRPr/>
          </a:p>
          <a:p>
            <a:pPr indent="0" lvl="0" marL="0" rtl="0" algn="l">
              <a:spcBef>
                <a:spcPts val="0"/>
              </a:spcBef>
              <a:spcAft>
                <a:spcPts val="0"/>
              </a:spcAft>
              <a:buNone/>
            </a:pPr>
            <a:r>
              <a:rPr b="1" i="0" lang="en-US" sz="1800">
                <a:solidFill>
                  <a:srgbClr val="292929"/>
                </a:solidFill>
                <a:latin typeface="Arial"/>
                <a:ea typeface="Arial"/>
                <a:cs typeface="Arial"/>
                <a:sym typeface="Arial"/>
              </a:rPr>
              <a:t>For example</a:t>
            </a:r>
            <a:endParaRPr/>
          </a:p>
          <a:p>
            <a:pPr indent="0" lvl="0" marL="0" rtl="0" algn="l">
              <a:spcBef>
                <a:spcPts val="0"/>
              </a:spcBef>
              <a:spcAft>
                <a:spcPts val="0"/>
              </a:spcAft>
              <a:buNone/>
            </a:pPr>
            <a:r>
              <a:rPr b="0" i="0" lang="en-US" sz="1800">
                <a:solidFill>
                  <a:srgbClr val="292929"/>
                </a:solidFill>
                <a:latin typeface="Arial"/>
                <a:ea typeface="Arial"/>
                <a:cs typeface="Arial"/>
                <a:sym typeface="Arial"/>
              </a:rPr>
              <a:t>The data is first run through a kernel function and temporarily projects them into a new higher-dimensional feature space where the classes become linearly separable (classes can be divided by drawing a straight line). Then the algorithm uses the normal PCA to project the data back onto a lower-dimensional space. </a:t>
            </a:r>
            <a:endParaRPr/>
          </a:p>
          <a:p>
            <a:pPr indent="0" lvl="0" marL="0" rtl="0" algn="l">
              <a:spcBef>
                <a:spcPts val="0"/>
              </a:spcBef>
              <a:spcAft>
                <a:spcPts val="0"/>
              </a:spcAft>
              <a:buNone/>
            </a:pPr>
            <a:r>
              <a:t/>
            </a:r>
            <a:endParaRPr b="0" i="0">
              <a:solidFill>
                <a:srgbClr val="292929"/>
              </a:solidFill>
              <a:latin typeface="Arial"/>
              <a:ea typeface="Arial"/>
              <a:cs typeface="Arial"/>
              <a:sym typeface="Arial"/>
            </a:endParaRPr>
          </a:p>
          <a:p>
            <a:pPr indent="0" lvl="0" marL="0" rtl="0" algn="l">
              <a:spcBef>
                <a:spcPts val="0"/>
              </a:spcBef>
              <a:spcAft>
                <a:spcPts val="0"/>
              </a:spcAft>
              <a:buNone/>
            </a:pPr>
            <a:r>
              <a:rPr b="0" i="0" lang="en-US">
                <a:solidFill>
                  <a:srgbClr val="292929"/>
                </a:solidFill>
                <a:latin typeface="Arial"/>
                <a:ea typeface="Arial"/>
                <a:cs typeface="Arial"/>
                <a:sym typeface="Arial"/>
              </a:rPr>
              <a:t>		</a:t>
            </a:r>
            <a:endParaRPr/>
          </a:p>
        </p:txBody>
      </p:sp>
      <p:sp>
        <p:nvSpPr>
          <p:cNvPr id="97" name="Google Shape;97;p7: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8: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Projection methods works well with linear data, and manifold methods works with non-linear. </a:t>
            </a:r>
            <a:endParaRPr/>
          </a:p>
          <a:p>
            <a:pPr indent="0" lvl="0" marL="0" rtl="0" algn="l">
              <a:spcBef>
                <a:spcPts val="0"/>
              </a:spcBef>
              <a:spcAft>
                <a:spcPts val="0"/>
              </a:spcAft>
              <a:buNone/>
            </a:pPr>
            <a:r>
              <a:t/>
            </a:r>
            <a:endParaRPr/>
          </a:p>
        </p:txBody>
      </p:sp>
      <p:sp>
        <p:nvSpPr>
          <p:cNvPr id="104" name="Google Shape;104;p8: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9: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292929"/>
              </a:solidFill>
              <a:latin typeface="Arial"/>
              <a:ea typeface="Arial"/>
              <a:cs typeface="Arial"/>
              <a:sym typeface="Arial"/>
            </a:endParaRPr>
          </a:p>
          <a:p>
            <a:pPr indent="0" lvl="0" marL="0" rtl="0" algn="l">
              <a:spcBef>
                <a:spcPts val="0"/>
              </a:spcBef>
              <a:spcAft>
                <a:spcPts val="0"/>
              </a:spcAft>
              <a:buNone/>
            </a:pPr>
            <a:r>
              <a:rPr b="1" i="0" lang="en-US">
                <a:solidFill>
                  <a:srgbClr val="292929"/>
                </a:solidFill>
                <a:latin typeface="Arial"/>
                <a:ea typeface="Arial"/>
                <a:cs typeface="Arial"/>
                <a:sym typeface="Arial"/>
              </a:rPr>
              <a:t>For example</a:t>
            </a:r>
            <a:endParaRPr/>
          </a:p>
          <a:p>
            <a:pPr indent="0" lvl="0" marL="0" rtl="0" algn="l">
              <a:spcBef>
                <a:spcPts val="0"/>
              </a:spcBef>
              <a:spcAft>
                <a:spcPts val="0"/>
              </a:spcAft>
              <a:buNone/>
            </a:pPr>
            <a:r>
              <a:rPr b="0" i="0" lang="en-US">
                <a:solidFill>
                  <a:srgbClr val="292929"/>
                </a:solidFill>
                <a:latin typeface="Arial"/>
                <a:ea typeface="Arial"/>
                <a:cs typeface="Arial"/>
                <a:sym typeface="Arial"/>
              </a:rPr>
              <a:t>The data is first run through a kernel function and temporarily projects them into a new higher-dimensional feature space where the classes become linearly separable (classes can be divided by drawing a straight line). Then the algorithm uses the normal PCA to project the data back onto a lower-dimensional space. </a:t>
            </a:r>
            <a:endParaRPr/>
          </a:p>
          <a:p>
            <a:pPr indent="0" lvl="0" marL="0" rtl="0" algn="l">
              <a:spcBef>
                <a:spcPts val="0"/>
              </a:spcBef>
              <a:spcAft>
                <a:spcPts val="0"/>
              </a:spcAft>
              <a:buNone/>
            </a:pPr>
            <a:r>
              <a:t/>
            </a:r>
            <a:endParaRPr/>
          </a:p>
        </p:txBody>
      </p:sp>
      <p:sp>
        <p:nvSpPr>
          <p:cNvPr id="112" name="Google Shape;112;p9: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8"/>
          <p:cNvSpPr txBox="1"/>
          <p:nvPr>
            <p:ph type="title"/>
          </p:nvPr>
        </p:nvSpPr>
        <p:spPr>
          <a:xfrm>
            <a:off x="630732" y="510920"/>
            <a:ext cx="5307330"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EE6C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8"/>
          <p:cNvSpPr txBox="1"/>
          <p:nvPr>
            <p:ph idx="1" type="body"/>
          </p:nvPr>
        </p:nvSpPr>
        <p:spPr>
          <a:xfrm>
            <a:off x="545083" y="1429258"/>
            <a:ext cx="6332855" cy="24949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29"/>
          <p:cNvSpPr txBox="1"/>
          <p:nvPr>
            <p:ph type="ctrTitle"/>
          </p:nvPr>
        </p:nvSpPr>
        <p:spPr>
          <a:xfrm>
            <a:off x="630732" y="510920"/>
            <a:ext cx="5307330"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EE6C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30"/>
          <p:cNvSpPr txBox="1"/>
          <p:nvPr>
            <p:ph type="title"/>
          </p:nvPr>
        </p:nvSpPr>
        <p:spPr>
          <a:xfrm>
            <a:off x="630732" y="510920"/>
            <a:ext cx="5307330"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EE6C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31"/>
          <p:cNvSpPr txBox="1"/>
          <p:nvPr>
            <p:ph type="title"/>
          </p:nvPr>
        </p:nvSpPr>
        <p:spPr>
          <a:xfrm>
            <a:off x="630732" y="510920"/>
            <a:ext cx="5307330"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EE6C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3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a:off x="0" y="5045963"/>
            <a:ext cx="9144000" cy="97790"/>
          </a:xfrm>
          <a:custGeom>
            <a:rect b="b" l="l" r="r" t="t"/>
            <a:pathLst>
              <a:path extrusionOk="0" h="97789" w="9144000">
                <a:moveTo>
                  <a:pt x="9144000" y="0"/>
                </a:moveTo>
                <a:lnTo>
                  <a:pt x="0" y="0"/>
                </a:lnTo>
                <a:lnTo>
                  <a:pt x="0" y="97536"/>
                </a:lnTo>
                <a:lnTo>
                  <a:pt x="9144000" y="97536"/>
                </a:lnTo>
                <a:lnTo>
                  <a:pt x="9144000" y="0"/>
                </a:lnTo>
                <a:close/>
              </a:path>
            </a:pathLst>
          </a:custGeom>
          <a:solidFill>
            <a:srgbClr val="4DB6A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27"/>
          <p:cNvSpPr txBox="1"/>
          <p:nvPr>
            <p:ph type="title"/>
          </p:nvPr>
        </p:nvSpPr>
        <p:spPr>
          <a:xfrm>
            <a:off x="630732" y="510920"/>
            <a:ext cx="5307330" cy="5137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EE6C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7"/>
          <p:cNvSpPr txBox="1"/>
          <p:nvPr>
            <p:ph idx="1" type="body"/>
          </p:nvPr>
        </p:nvSpPr>
        <p:spPr>
          <a:xfrm>
            <a:off x="545083" y="1429258"/>
            <a:ext cx="6332855" cy="249491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0" y="5130089"/>
            <a:ext cx="9144000" cy="13970"/>
          </a:xfrm>
          <a:custGeom>
            <a:rect b="b" l="l" r="r" t="t"/>
            <a:pathLst>
              <a:path extrusionOk="0" h="13970" w="9144000">
                <a:moveTo>
                  <a:pt x="0" y="13410"/>
                </a:moveTo>
                <a:lnTo>
                  <a:pt x="9144000" y="13410"/>
                </a:lnTo>
                <a:lnTo>
                  <a:pt x="9144000" y="0"/>
                </a:lnTo>
                <a:lnTo>
                  <a:pt x="0" y="0"/>
                </a:lnTo>
                <a:lnTo>
                  <a:pt x="0" y="13410"/>
                </a:lnTo>
                <a:close/>
              </a:path>
            </a:pathLst>
          </a:custGeom>
          <a:solidFill>
            <a:srgbClr val="4DB6A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 name="Google Shape;49;p1"/>
          <p:cNvSpPr/>
          <p:nvPr/>
        </p:nvSpPr>
        <p:spPr>
          <a:xfrm>
            <a:off x="7134352" y="3304539"/>
            <a:ext cx="562610" cy="0"/>
          </a:xfrm>
          <a:custGeom>
            <a:rect b="b" l="l" r="r" t="t"/>
            <a:pathLst>
              <a:path extrusionOk="0" h="120000" w="562609">
                <a:moveTo>
                  <a:pt x="0" y="0"/>
                </a:moveTo>
                <a:lnTo>
                  <a:pt x="562229" y="0"/>
                </a:lnTo>
              </a:path>
            </a:pathLst>
          </a:custGeom>
          <a:noFill/>
          <a:ln cap="flat" cmpd="sng" w="76200">
            <a:solidFill>
              <a:srgbClr val="B3A77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 name="Google Shape;50;p1"/>
          <p:cNvSpPr/>
          <p:nvPr/>
        </p:nvSpPr>
        <p:spPr>
          <a:xfrm>
            <a:off x="1701291" y="3284728"/>
            <a:ext cx="562610" cy="0"/>
          </a:xfrm>
          <a:custGeom>
            <a:rect b="b" l="l" r="r" t="t"/>
            <a:pathLst>
              <a:path extrusionOk="0" h="120000" w="562610">
                <a:moveTo>
                  <a:pt x="0" y="0"/>
                </a:moveTo>
                <a:lnTo>
                  <a:pt x="562229" y="0"/>
                </a:lnTo>
              </a:path>
            </a:pathLst>
          </a:custGeom>
          <a:noFill/>
          <a:ln cap="flat" cmpd="sng" w="76200">
            <a:solidFill>
              <a:srgbClr val="B3A77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 name="Google Shape;51;p1"/>
          <p:cNvSpPr/>
          <p:nvPr/>
        </p:nvSpPr>
        <p:spPr>
          <a:xfrm>
            <a:off x="1131316" y="1149604"/>
            <a:ext cx="7136765" cy="0"/>
          </a:xfrm>
          <a:custGeom>
            <a:rect b="b" l="l" r="r" t="t"/>
            <a:pathLst>
              <a:path extrusionOk="0" h="120000" w="7136765">
                <a:moveTo>
                  <a:pt x="7136638" y="0"/>
                </a:moveTo>
                <a:lnTo>
                  <a:pt x="0" y="0"/>
                </a:lnTo>
              </a:path>
            </a:pathLst>
          </a:custGeom>
          <a:noFill/>
          <a:ln cap="flat" cmpd="sng" w="76200">
            <a:solidFill>
              <a:srgbClr val="4DB6A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 name="Google Shape;52;p1"/>
          <p:cNvSpPr/>
          <p:nvPr/>
        </p:nvSpPr>
        <p:spPr>
          <a:xfrm>
            <a:off x="1131316" y="1302004"/>
            <a:ext cx="7136765" cy="0"/>
          </a:xfrm>
          <a:custGeom>
            <a:rect b="b" l="l" r="r" t="t"/>
            <a:pathLst>
              <a:path extrusionOk="0" h="120000" w="7136765">
                <a:moveTo>
                  <a:pt x="7136638" y="0"/>
                </a:moveTo>
                <a:lnTo>
                  <a:pt x="0" y="0"/>
                </a:lnTo>
              </a:path>
            </a:pathLst>
          </a:custGeom>
          <a:noFill/>
          <a:ln cap="flat" cmpd="sng" w="9525">
            <a:solidFill>
              <a:srgbClr val="4DB6A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 name="Google Shape;53;p1"/>
          <p:cNvSpPr/>
          <p:nvPr/>
        </p:nvSpPr>
        <p:spPr>
          <a:xfrm>
            <a:off x="1131316" y="4095495"/>
            <a:ext cx="7136765" cy="0"/>
          </a:xfrm>
          <a:custGeom>
            <a:rect b="b" l="l" r="r" t="t"/>
            <a:pathLst>
              <a:path extrusionOk="0" h="120000" w="7136765">
                <a:moveTo>
                  <a:pt x="0" y="0"/>
                </a:moveTo>
                <a:lnTo>
                  <a:pt x="7136638" y="0"/>
                </a:lnTo>
              </a:path>
            </a:pathLst>
          </a:custGeom>
          <a:noFill/>
          <a:ln cap="flat" cmpd="sng" w="9525">
            <a:solidFill>
              <a:srgbClr val="4DB6A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4" name="Google Shape;54;p1"/>
          <p:cNvSpPr txBox="1"/>
          <p:nvPr>
            <p:ph type="title"/>
          </p:nvPr>
        </p:nvSpPr>
        <p:spPr>
          <a:xfrm>
            <a:off x="1873630" y="1333182"/>
            <a:ext cx="5260722" cy="1519555"/>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4900">
                <a:latin typeface="Calibri"/>
                <a:ea typeface="Calibri"/>
                <a:cs typeface="Calibri"/>
                <a:sym typeface="Calibri"/>
              </a:rPr>
              <a:t>Dimensionality and</a:t>
            </a:r>
            <a:br>
              <a:rPr lang="en-US" sz="4900">
                <a:latin typeface="Calibri"/>
                <a:ea typeface="Calibri"/>
                <a:cs typeface="Calibri"/>
                <a:sym typeface="Calibri"/>
              </a:rPr>
            </a:br>
            <a:r>
              <a:rPr lang="en-US" sz="4900">
                <a:latin typeface="Calibri"/>
                <a:ea typeface="Calibri"/>
                <a:cs typeface="Calibri"/>
                <a:sym typeface="Calibri"/>
              </a:rPr>
              <a:t>PCA</a:t>
            </a:r>
            <a:endParaRPr/>
          </a:p>
        </p:txBody>
      </p:sp>
      <p:sp>
        <p:nvSpPr>
          <p:cNvPr id="55" name="Google Shape;55;p1"/>
          <p:cNvSpPr txBox="1"/>
          <p:nvPr/>
        </p:nvSpPr>
        <p:spPr>
          <a:xfrm>
            <a:off x="3746848" y="2948750"/>
            <a:ext cx="1650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695D46"/>
                </a:solidFill>
              </a:rPr>
              <a:t>SH</a:t>
            </a:r>
            <a:r>
              <a:rPr b="1" lang="en-US" sz="2400">
                <a:solidFill>
                  <a:srgbClr val="695D46"/>
                </a:solidFill>
              </a:rPr>
              <a:t>AI</a:t>
            </a:r>
            <a:r>
              <a:rPr lang="en-US" sz="2400">
                <a:solidFill>
                  <a:srgbClr val="695D46"/>
                </a:solidFill>
                <a:latin typeface="Trebuchet MS"/>
                <a:ea typeface="Trebuchet MS"/>
                <a:cs typeface="Trebuchet MS"/>
                <a:sym typeface="Trebuchet MS"/>
              </a:rPr>
              <a:t> For </a:t>
            </a:r>
            <a:r>
              <a:rPr b="1" lang="en-US" sz="2400">
                <a:solidFill>
                  <a:srgbClr val="695D46"/>
                </a:solidFill>
                <a:latin typeface="Trebuchet MS"/>
                <a:ea typeface="Trebuchet MS"/>
                <a:cs typeface="Trebuchet MS"/>
                <a:sym typeface="Trebuchet MS"/>
              </a:rPr>
              <a:t>AI</a:t>
            </a:r>
            <a:endParaRPr b="1" sz="2400">
              <a:latin typeface="Trebuchet MS"/>
              <a:ea typeface="Trebuchet MS"/>
              <a:cs typeface="Trebuchet MS"/>
              <a:sym typeface="Trebuchet MS"/>
            </a:endParaRPr>
          </a:p>
        </p:txBody>
      </p:sp>
      <p:pic>
        <p:nvPicPr>
          <p:cNvPr id="56" name="Google Shape;56;p1"/>
          <p:cNvPicPr preferRelativeResize="0"/>
          <p:nvPr/>
        </p:nvPicPr>
        <p:blipFill rotWithShape="1">
          <a:blip r:embed="rId3">
            <a:alphaModFix/>
          </a:blip>
          <a:srcRect b="0" l="0" r="0" t="0"/>
          <a:stretch/>
        </p:blipFill>
        <p:spPr>
          <a:xfrm>
            <a:off x="230300" y="4132225"/>
            <a:ext cx="1017200" cy="961150"/>
          </a:xfrm>
          <a:prstGeom prst="rect">
            <a:avLst/>
          </a:prstGeom>
          <a:noFill/>
          <a:ln>
            <a:noFill/>
          </a:ln>
        </p:spPr>
      </p:pic>
      <p:sp>
        <p:nvSpPr>
          <p:cNvPr id="57" name="Google Shape;57;p1"/>
          <p:cNvSpPr/>
          <p:nvPr/>
        </p:nvSpPr>
        <p:spPr>
          <a:xfrm>
            <a:off x="1131316" y="4247895"/>
            <a:ext cx="7136765" cy="0"/>
          </a:xfrm>
          <a:custGeom>
            <a:rect b="b" l="l" r="r" t="t"/>
            <a:pathLst>
              <a:path extrusionOk="0" h="120000" w="7136765">
                <a:moveTo>
                  <a:pt x="0" y="0"/>
                </a:moveTo>
                <a:lnTo>
                  <a:pt x="7136638" y="0"/>
                </a:lnTo>
              </a:path>
            </a:pathLst>
          </a:custGeom>
          <a:noFill/>
          <a:ln cap="flat" cmpd="sng" w="76200">
            <a:solidFill>
              <a:srgbClr val="4DB6A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ctrTitle"/>
          </p:nvPr>
        </p:nvSpPr>
        <p:spPr>
          <a:xfrm>
            <a:off x="630732" y="510920"/>
            <a:ext cx="6608268" cy="50590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Projection</a:t>
            </a:r>
            <a:endParaRPr>
              <a:latin typeface="Calibri"/>
              <a:ea typeface="Calibri"/>
              <a:cs typeface="Calibri"/>
              <a:sym typeface="Calibri"/>
            </a:endParaRPr>
          </a:p>
        </p:txBody>
      </p:sp>
      <p:sp>
        <p:nvSpPr>
          <p:cNvPr id="122" name="Google Shape;122;p10"/>
          <p:cNvSpPr txBox="1"/>
          <p:nvPr/>
        </p:nvSpPr>
        <p:spPr>
          <a:xfrm>
            <a:off x="685800" y="1352550"/>
            <a:ext cx="6971030"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We can reduce number of features from 3D to 2D by Projecting each instance perpendicularly</a:t>
            </a:r>
            <a:endParaRPr sz="1800">
              <a:latin typeface="Calibri"/>
              <a:ea typeface="Calibri"/>
              <a:cs typeface="Calibri"/>
              <a:sym typeface="Calibri"/>
            </a:endParaRPr>
          </a:p>
        </p:txBody>
      </p:sp>
      <p:pic>
        <p:nvPicPr>
          <p:cNvPr id="123" name="Google Shape;123;p10"/>
          <p:cNvPicPr preferRelativeResize="0"/>
          <p:nvPr/>
        </p:nvPicPr>
        <p:blipFill rotWithShape="1">
          <a:blip r:embed="rId3">
            <a:alphaModFix/>
          </a:blip>
          <a:srcRect b="0" l="0" r="0" t="0"/>
          <a:stretch/>
        </p:blipFill>
        <p:spPr>
          <a:xfrm>
            <a:off x="3657600" y="2114550"/>
            <a:ext cx="3262245" cy="277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Exercise !!</a:t>
            </a:r>
            <a:endParaRPr/>
          </a:p>
        </p:txBody>
      </p:sp>
      <p:sp>
        <p:nvSpPr>
          <p:cNvPr id="129" name="Google Shape;129;p11"/>
          <p:cNvSpPr txBox="1"/>
          <p:nvPr/>
        </p:nvSpPr>
        <p:spPr>
          <a:xfrm>
            <a:off x="634431" y="1200150"/>
            <a:ext cx="7672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In this figure , can we reduce dimensions using projection(by dropping x3) ?</a:t>
            </a:r>
            <a:endParaRPr sz="1800">
              <a:latin typeface="Calibri"/>
              <a:ea typeface="Calibri"/>
              <a:cs typeface="Calibri"/>
              <a:sym typeface="Calibri"/>
            </a:endParaRPr>
          </a:p>
        </p:txBody>
      </p:sp>
      <p:pic>
        <p:nvPicPr>
          <p:cNvPr id="130" name="Google Shape;130;p11"/>
          <p:cNvPicPr preferRelativeResize="0"/>
          <p:nvPr/>
        </p:nvPicPr>
        <p:blipFill rotWithShape="1">
          <a:blip r:embed="rId3">
            <a:alphaModFix/>
          </a:blip>
          <a:srcRect b="0" l="0" r="0" t="0"/>
          <a:stretch/>
        </p:blipFill>
        <p:spPr>
          <a:xfrm>
            <a:off x="2991571" y="1770888"/>
            <a:ext cx="3961689" cy="30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Exercise </a:t>
            </a:r>
            <a:r>
              <a:rPr lang="en-US" sz="2400">
                <a:latin typeface="Calibri"/>
                <a:ea typeface="Calibri"/>
                <a:cs typeface="Calibri"/>
                <a:sym typeface="Calibri"/>
              </a:rPr>
              <a:t>(cont.)</a:t>
            </a:r>
            <a:endParaRPr>
              <a:latin typeface="Calibri"/>
              <a:ea typeface="Calibri"/>
              <a:cs typeface="Calibri"/>
              <a:sym typeface="Calibri"/>
            </a:endParaRPr>
          </a:p>
        </p:txBody>
      </p:sp>
      <p:sp>
        <p:nvSpPr>
          <p:cNvPr id="136" name="Google Shape;136;p12"/>
          <p:cNvSpPr txBox="1"/>
          <p:nvPr/>
        </p:nvSpPr>
        <p:spPr>
          <a:xfrm>
            <a:off x="630732" y="1344601"/>
            <a:ext cx="72522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If you use projection (By dropping x3) it will mix different layers </a:t>
            </a:r>
            <a:r>
              <a:rPr lang="en-US" sz="1800">
                <a:latin typeface="Calibri"/>
                <a:ea typeface="Calibri"/>
                <a:cs typeface="Calibri"/>
                <a:sym typeface="Calibri"/>
              </a:rPr>
              <a:t>together</a:t>
            </a:r>
            <a:endParaRPr sz="1800">
              <a:latin typeface="Calibri"/>
              <a:ea typeface="Calibri"/>
              <a:cs typeface="Calibri"/>
              <a:sym typeface="Calibri"/>
            </a:endParaRPr>
          </a:p>
        </p:txBody>
      </p:sp>
      <p:pic>
        <p:nvPicPr>
          <p:cNvPr id="137" name="Google Shape;137;p12"/>
          <p:cNvPicPr preferRelativeResize="0"/>
          <p:nvPr/>
        </p:nvPicPr>
        <p:blipFill rotWithShape="1">
          <a:blip r:embed="rId3">
            <a:alphaModFix/>
          </a:blip>
          <a:srcRect b="0" l="0" r="0" t="0"/>
          <a:stretch/>
        </p:blipFill>
        <p:spPr>
          <a:xfrm>
            <a:off x="2530609" y="2019480"/>
            <a:ext cx="4082796" cy="27218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Exercise </a:t>
            </a:r>
            <a:r>
              <a:rPr lang="en-US" sz="2400">
                <a:latin typeface="Calibri"/>
                <a:ea typeface="Calibri"/>
                <a:cs typeface="Calibri"/>
                <a:sym typeface="Calibri"/>
              </a:rPr>
              <a:t>(cont.)</a:t>
            </a:r>
            <a:endParaRPr>
              <a:latin typeface="Calibri"/>
              <a:ea typeface="Calibri"/>
              <a:cs typeface="Calibri"/>
              <a:sym typeface="Calibri"/>
            </a:endParaRPr>
          </a:p>
        </p:txBody>
      </p:sp>
      <p:sp>
        <p:nvSpPr>
          <p:cNvPr id="143" name="Google Shape;143;p13"/>
          <p:cNvSpPr txBox="1"/>
          <p:nvPr/>
        </p:nvSpPr>
        <p:spPr>
          <a:xfrm>
            <a:off x="630732" y="1367535"/>
            <a:ext cx="64149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Instead what you really should do is this (unfold the swiss </a:t>
            </a:r>
            <a:r>
              <a:rPr lang="en-US" sz="1800">
                <a:latin typeface="Calibri"/>
                <a:ea typeface="Calibri"/>
                <a:cs typeface="Calibri"/>
                <a:sym typeface="Calibri"/>
              </a:rPr>
              <a:t>roll</a:t>
            </a:r>
            <a:r>
              <a:rPr lang="en-US" sz="1800">
                <a:latin typeface="Calibri"/>
                <a:ea typeface="Calibri"/>
                <a:cs typeface="Calibri"/>
                <a:sym typeface="Calibri"/>
              </a:rPr>
              <a:t> )</a:t>
            </a:r>
            <a:endParaRPr sz="1800">
              <a:latin typeface="Calibri"/>
              <a:ea typeface="Calibri"/>
              <a:cs typeface="Calibri"/>
              <a:sym typeface="Calibri"/>
            </a:endParaRPr>
          </a:p>
        </p:txBody>
      </p:sp>
      <p:pic>
        <p:nvPicPr>
          <p:cNvPr id="144" name="Google Shape;144;p13"/>
          <p:cNvPicPr preferRelativeResize="0"/>
          <p:nvPr/>
        </p:nvPicPr>
        <p:blipFill rotWithShape="1">
          <a:blip r:embed="rId3">
            <a:alphaModFix/>
          </a:blip>
          <a:srcRect b="0" l="0" r="0" t="0"/>
          <a:stretch/>
        </p:blipFill>
        <p:spPr>
          <a:xfrm>
            <a:off x="2790444" y="2010155"/>
            <a:ext cx="4044696" cy="28310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type="title"/>
          </p:nvPr>
        </p:nvSpPr>
        <p:spPr>
          <a:xfrm>
            <a:off x="630723" y="510925"/>
            <a:ext cx="71709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Manifold</a:t>
            </a:r>
            <a:endParaRPr/>
          </a:p>
        </p:txBody>
      </p:sp>
      <p:sp>
        <p:nvSpPr>
          <p:cNvPr id="151" name="Google Shape;151;p14"/>
          <p:cNvSpPr txBox="1"/>
          <p:nvPr/>
        </p:nvSpPr>
        <p:spPr>
          <a:xfrm>
            <a:off x="464500" y="1412475"/>
            <a:ext cx="4724400" cy="2549400"/>
          </a:xfrm>
          <a:prstGeom prst="rect">
            <a:avLst/>
          </a:prstGeom>
          <a:noFill/>
          <a:ln>
            <a:noFill/>
          </a:ln>
        </p:spPr>
        <p:txBody>
          <a:bodyPr anchorCtr="0" anchor="t" bIns="0" lIns="0" spcFirstLastPara="1" rIns="0" wrap="square" tIns="12700">
            <a:spAutoFit/>
          </a:bodyPr>
          <a:lstStyle/>
          <a:p>
            <a:pPr indent="-355600" lvl="0" marL="457200" rtl="0" algn="l">
              <a:spcBef>
                <a:spcPts val="10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Manifold</a:t>
            </a:r>
            <a:r>
              <a:rPr b="1" lang="en-US" sz="2000">
                <a:solidFill>
                  <a:schemeClr val="dk1"/>
                </a:solidFill>
                <a:latin typeface="Calibri"/>
                <a:ea typeface="Calibri"/>
                <a:cs typeface="Calibri"/>
                <a:sym typeface="Calibri"/>
              </a:rPr>
              <a:t> : </a:t>
            </a:r>
            <a:endParaRPr b="1" sz="2000">
              <a:solidFill>
                <a:schemeClr val="dk1"/>
              </a:solidFill>
              <a:latin typeface="Calibri"/>
              <a:ea typeface="Calibri"/>
              <a:cs typeface="Calibri"/>
              <a:sym typeface="Calibri"/>
            </a:endParaRPr>
          </a:p>
          <a:p>
            <a:pPr indent="0" lvl="0" marL="12700" marR="5080" rtl="0" algn="l">
              <a:lnSpc>
                <a:spcPct val="100000"/>
              </a:lnSpc>
              <a:spcBef>
                <a:spcPts val="0"/>
              </a:spcBef>
              <a:spcAft>
                <a:spcPts val="0"/>
              </a:spcAft>
              <a:buNone/>
            </a:pPr>
            <a:r>
              <a:t/>
            </a:r>
            <a:endParaRPr sz="1800">
              <a:latin typeface="Calibri"/>
              <a:ea typeface="Calibri"/>
              <a:cs typeface="Calibri"/>
              <a:sym typeface="Calibri"/>
            </a:endParaRPr>
          </a:p>
          <a:p>
            <a:pPr indent="0" lvl="0" marL="469900" marR="5080" rtl="0" algn="l">
              <a:lnSpc>
                <a:spcPct val="100000"/>
              </a:lnSpc>
              <a:spcBef>
                <a:spcPts val="0"/>
              </a:spcBef>
              <a:spcAft>
                <a:spcPts val="0"/>
              </a:spcAft>
              <a:buNone/>
            </a:pPr>
            <a:r>
              <a:rPr lang="en-US" sz="1800">
                <a:latin typeface="Calibri"/>
                <a:ea typeface="Calibri"/>
                <a:cs typeface="Calibri"/>
                <a:sym typeface="Calibri"/>
              </a:rPr>
              <a:t>a 2D manifold is a 2D shape that can be bent and twisted in a higher-dimensional space</a:t>
            </a:r>
            <a:endParaRPr/>
          </a:p>
          <a:p>
            <a:pPr indent="0" lvl="0" marL="0" rtl="0" algn="l">
              <a:lnSpc>
                <a:spcPct val="100000"/>
              </a:lnSpc>
              <a:spcBef>
                <a:spcPts val="35"/>
              </a:spcBef>
              <a:spcAft>
                <a:spcPts val="0"/>
              </a:spcAft>
              <a:buNone/>
            </a:pPr>
            <a:r>
              <a:t/>
            </a:r>
            <a:endParaRPr sz="1850">
              <a:latin typeface="Calibri"/>
              <a:ea typeface="Calibri"/>
              <a:cs typeface="Calibri"/>
              <a:sym typeface="Calibri"/>
            </a:endParaRPr>
          </a:p>
          <a:p>
            <a:pPr indent="0" lvl="0" marL="469900" marR="101600" rtl="0" algn="l">
              <a:lnSpc>
                <a:spcPct val="100000"/>
              </a:lnSpc>
              <a:spcBef>
                <a:spcPts val="0"/>
              </a:spcBef>
              <a:spcAft>
                <a:spcPts val="0"/>
              </a:spcAft>
              <a:buNone/>
            </a:pPr>
            <a:r>
              <a:rPr lang="en-US" sz="1800">
                <a:latin typeface="Calibri"/>
                <a:ea typeface="Calibri"/>
                <a:cs typeface="Calibri"/>
                <a:sym typeface="Calibri"/>
              </a:rPr>
              <a:t>a d-dimensional manifold is a part of an n-dimensional space (where d &lt; n) that locally resembles a d-dimensional hyperplane.</a:t>
            </a:r>
            <a:endParaRPr sz="1800">
              <a:latin typeface="Calibri"/>
              <a:ea typeface="Calibri"/>
              <a:cs typeface="Calibri"/>
              <a:sym typeface="Calibri"/>
            </a:endParaRPr>
          </a:p>
        </p:txBody>
      </p:sp>
      <p:pic>
        <p:nvPicPr>
          <p:cNvPr id="152" name="Google Shape;152;p14"/>
          <p:cNvPicPr preferRelativeResize="0"/>
          <p:nvPr/>
        </p:nvPicPr>
        <p:blipFill rotWithShape="1">
          <a:blip r:embed="rId3">
            <a:alphaModFix/>
          </a:blip>
          <a:srcRect b="0" l="0" r="0" t="0"/>
          <a:stretch/>
        </p:blipFill>
        <p:spPr>
          <a:xfrm>
            <a:off x="5352050" y="1627632"/>
            <a:ext cx="3442715" cy="24088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630723" y="510925"/>
            <a:ext cx="73149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Manifold</a:t>
            </a:r>
            <a:endParaRPr/>
          </a:p>
        </p:txBody>
      </p:sp>
      <p:sp>
        <p:nvSpPr>
          <p:cNvPr id="159" name="Google Shape;159;p15"/>
          <p:cNvSpPr txBox="1"/>
          <p:nvPr/>
        </p:nvSpPr>
        <p:spPr>
          <a:xfrm>
            <a:off x="649227" y="1473626"/>
            <a:ext cx="3354000" cy="2606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t/>
            </a:r>
            <a:endParaRPr sz="1800">
              <a:latin typeface="Calibri"/>
              <a:ea typeface="Calibri"/>
              <a:cs typeface="Calibri"/>
              <a:sym typeface="Calibri"/>
            </a:endParaRPr>
          </a:p>
          <a:p>
            <a:pPr indent="0" lvl="0" marL="12700" marR="5080" rtl="0" algn="l">
              <a:lnSpc>
                <a:spcPct val="100000"/>
              </a:lnSpc>
              <a:spcBef>
                <a:spcPts val="100"/>
              </a:spcBef>
              <a:spcAft>
                <a:spcPts val="0"/>
              </a:spcAft>
              <a:buNone/>
            </a:pPr>
            <a:r>
              <a:rPr b="1" lang="en-US" sz="2000">
                <a:latin typeface="Calibri"/>
                <a:ea typeface="Calibri"/>
                <a:cs typeface="Calibri"/>
                <a:sym typeface="Calibri"/>
              </a:rPr>
              <a:t>Manifold Learning</a:t>
            </a:r>
            <a:r>
              <a:rPr lang="en-US" sz="2000">
                <a:latin typeface="Calibri"/>
                <a:ea typeface="Calibri"/>
                <a:cs typeface="Calibri"/>
                <a:sym typeface="Calibri"/>
              </a:rPr>
              <a:t>:</a:t>
            </a:r>
            <a:endParaRPr sz="2000">
              <a:latin typeface="Calibri"/>
              <a:ea typeface="Calibri"/>
              <a:cs typeface="Calibri"/>
              <a:sym typeface="Calibri"/>
            </a:endParaRPr>
          </a:p>
          <a:p>
            <a:pPr indent="0" lvl="0" marL="12700" marR="5080" rtl="0" algn="l">
              <a:lnSpc>
                <a:spcPct val="100000"/>
              </a:lnSpc>
              <a:spcBef>
                <a:spcPts val="100"/>
              </a:spcBef>
              <a:spcAft>
                <a:spcPts val="0"/>
              </a:spcAft>
              <a:buNone/>
            </a:pPr>
            <a:r>
              <a:t/>
            </a:r>
            <a:endParaRPr sz="2000">
              <a:latin typeface="Calibri"/>
              <a:ea typeface="Calibri"/>
              <a:cs typeface="Calibri"/>
              <a:sym typeface="Calibri"/>
            </a:endParaRPr>
          </a:p>
          <a:p>
            <a:pPr indent="0" lvl="0" marL="12700" marR="5080" rtl="0" algn="l">
              <a:lnSpc>
                <a:spcPct val="100000"/>
              </a:lnSpc>
              <a:spcBef>
                <a:spcPts val="100"/>
              </a:spcBef>
              <a:spcAft>
                <a:spcPts val="0"/>
              </a:spcAft>
              <a:buNone/>
            </a:pPr>
            <a:r>
              <a:rPr lang="en-US" sz="1800">
                <a:latin typeface="Calibri"/>
                <a:ea typeface="Calibri"/>
                <a:cs typeface="Calibri"/>
                <a:sym typeface="Calibri"/>
              </a:rPr>
              <a:t>Many dimensionality reduction algorithms work by modelling the manifold on which the training instances lie, It relies on the manifold assumption, also called the manifold hypothesis</a:t>
            </a:r>
            <a:endParaRPr sz="1800">
              <a:latin typeface="Calibri"/>
              <a:ea typeface="Calibri"/>
              <a:cs typeface="Calibri"/>
              <a:sym typeface="Calibri"/>
            </a:endParaRPr>
          </a:p>
        </p:txBody>
      </p:sp>
      <p:pic>
        <p:nvPicPr>
          <p:cNvPr id="160" name="Google Shape;160;p15"/>
          <p:cNvPicPr preferRelativeResize="0"/>
          <p:nvPr/>
        </p:nvPicPr>
        <p:blipFill rotWithShape="1">
          <a:blip r:embed="rId3">
            <a:alphaModFix/>
          </a:blip>
          <a:srcRect b="0" l="0" r="0" t="0"/>
          <a:stretch/>
        </p:blipFill>
        <p:spPr>
          <a:xfrm>
            <a:off x="4546091" y="1464563"/>
            <a:ext cx="3790404" cy="28635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630724" y="510925"/>
            <a:ext cx="68253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Manifold</a:t>
            </a:r>
            <a:endParaRPr/>
          </a:p>
        </p:txBody>
      </p:sp>
      <p:pic>
        <p:nvPicPr>
          <p:cNvPr id="166" name="Google Shape;166;p16"/>
          <p:cNvPicPr preferRelativeResize="0"/>
          <p:nvPr/>
        </p:nvPicPr>
        <p:blipFill rotWithShape="1">
          <a:blip r:embed="rId3">
            <a:alphaModFix/>
          </a:blip>
          <a:srcRect b="0" l="0" r="0" t="0"/>
          <a:stretch/>
        </p:blipFill>
        <p:spPr>
          <a:xfrm>
            <a:off x="830580" y="1524000"/>
            <a:ext cx="3788904" cy="2863596"/>
          </a:xfrm>
          <a:prstGeom prst="rect">
            <a:avLst/>
          </a:prstGeom>
          <a:noFill/>
          <a:ln>
            <a:noFill/>
          </a:ln>
        </p:spPr>
      </p:pic>
      <p:pic>
        <p:nvPicPr>
          <p:cNvPr id="167" name="Google Shape;167;p16"/>
          <p:cNvPicPr preferRelativeResize="0"/>
          <p:nvPr/>
        </p:nvPicPr>
        <p:blipFill rotWithShape="1">
          <a:blip r:embed="rId4">
            <a:alphaModFix/>
          </a:blip>
          <a:srcRect b="0" l="0" r="0" t="0"/>
          <a:stretch/>
        </p:blipFill>
        <p:spPr>
          <a:xfrm>
            <a:off x="4772982" y="1685394"/>
            <a:ext cx="3711125" cy="25988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Exercise 2</a:t>
            </a:r>
            <a:endParaRPr>
              <a:latin typeface="Calibri"/>
              <a:ea typeface="Calibri"/>
              <a:cs typeface="Calibri"/>
              <a:sym typeface="Calibri"/>
            </a:endParaRPr>
          </a:p>
        </p:txBody>
      </p:sp>
      <p:sp>
        <p:nvSpPr>
          <p:cNvPr id="173" name="Google Shape;173;p17"/>
          <p:cNvSpPr txBox="1"/>
          <p:nvPr/>
        </p:nvSpPr>
        <p:spPr>
          <a:xfrm>
            <a:off x="656999" y="1267275"/>
            <a:ext cx="7830000" cy="289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If we want to reduce number of dimensions , what would you choose ? And why?</a:t>
            </a:r>
            <a:endParaRPr sz="1800">
              <a:latin typeface="Calibri"/>
              <a:ea typeface="Calibri"/>
              <a:cs typeface="Calibri"/>
              <a:sym typeface="Calibri"/>
            </a:endParaRPr>
          </a:p>
        </p:txBody>
      </p:sp>
      <p:pic>
        <p:nvPicPr>
          <p:cNvPr id="174" name="Google Shape;174;p17"/>
          <p:cNvPicPr preferRelativeResize="0"/>
          <p:nvPr/>
        </p:nvPicPr>
        <p:blipFill rotWithShape="1">
          <a:blip r:embed="rId3">
            <a:alphaModFix/>
          </a:blip>
          <a:srcRect b="0" l="0" r="0" t="0"/>
          <a:stretch/>
        </p:blipFill>
        <p:spPr>
          <a:xfrm>
            <a:off x="2658998" y="1935651"/>
            <a:ext cx="3826000" cy="284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Exercise 2 (cont.)</a:t>
            </a:r>
            <a:endParaRPr>
              <a:latin typeface="Calibri"/>
              <a:ea typeface="Calibri"/>
              <a:cs typeface="Calibri"/>
              <a:sym typeface="Calibri"/>
            </a:endParaRPr>
          </a:p>
        </p:txBody>
      </p:sp>
      <p:sp>
        <p:nvSpPr>
          <p:cNvPr id="180" name="Google Shape;180;p18"/>
          <p:cNvSpPr txBox="1"/>
          <p:nvPr/>
        </p:nvSpPr>
        <p:spPr>
          <a:xfrm>
            <a:off x="545083" y="1429258"/>
            <a:ext cx="15347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Using manifold</a:t>
            </a:r>
            <a:endParaRPr sz="1800">
              <a:latin typeface="Calibri"/>
              <a:ea typeface="Calibri"/>
              <a:cs typeface="Calibri"/>
              <a:sym typeface="Calibri"/>
            </a:endParaRPr>
          </a:p>
        </p:txBody>
      </p:sp>
      <p:pic>
        <p:nvPicPr>
          <p:cNvPr id="181" name="Google Shape;181;p18"/>
          <p:cNvPicPr preferRelativeResize="0"/>
          <p:nvPr/>
        </p:nvPicPr>
        <p:blipFill rotWithShape="1">
          <a:blip r:embed="rId3">
            <a:alphaModFix/>
          </a:blip>
          <a:srcRect b="0" l="0" r="0" t="0"/>
          <a:stretch/>
        </p:blipFill>
        <p:spPr>
          <a:xfrm>
            <a:off x="2204610" y="1870882"/>
            <a:ext cx="3973685" cy="28998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630724" y="510925"/>
            <a:ext cx="61824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PCA</a:t>
            </a:r>
            <a:endParaRPr/>
          </a:p>
        </p:txBody>
      </p:sp>
      <p:sp>
        <p:nvSpPr>
          <p:cNvPr id="187" name="Google Shape;187;p19"/>
          <p:cNvSpPr txBox="1"/>
          <p:nvPr/>
        </p:nvSpPr>
        <p:spPr>
          <a:xfrm>
            <a:off x="533400" y="1510200"/>
            <a:ext cx="3915300" cy="2003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t/>
            </a:r>
            <a:endParaRPr sz="1800">
              <a:latin typeface="Arial"/>
              <a:ea typeface="Arial"/>
              <a:cs typeface="Arial"/>
              <a:sym typeface="Arial"/>
            </a:endParaRPr>
          </a:p>
          <a:p>
            <a:pPr indent="0" lvl="0" marL="12700" marR="5080" rtl="0" algn="l">
              <a:lnSpc>
                <a:spcPct val="100000"/>
              </a:lnSpc>
              <a:spcBef>
                <a:spcPts val="100"/>
              </a:spcBef>
              <a:spcAft>
                <a:spcPts val="0"/>
              </a:spcAft>
              <a:buNone/>
            </a:pPr>
            <a:r>
              <a:rPr lang="en-US" sz="1800">
                <a:latin typeface="Calibri"/>
                <a:ea typeface="Calibri"/>
                <a:cs typeface="Calibri"/>
                <a:sym typeface="Calibri"/>
              </a:rPr>
              <a:t>Principal Component Analysis (</a:t>
            </a:r>
            <a:r>
              <a:rPr b="1" lang="en-US" sz="1800">
                <a:latin typeface="Calibri"/>
                <a:ea typeface="Calibri"/>
                <a:cs typeface="Calibri"/>
                <a:sym typeface="Calibri"/>
              </a:rPr>
              <a:t>PCA</a:t>
            </a:r>
            <a:r>
              <a:rPr lang="en-US" sz="1800">
                <a:latin typeface="Calibri"/>
                <a:ea typeface="Calibri"/>
                <a:cs typeface="Calibri"/>
                <a:sym typeface="Calibri"/>
              </a:rPr>
              <a:t>):- </a:t>
            </a:r>
            <a:endParaRPr sz="1800">
              <a:latin typeface="Calibri"/>
              <a:ea typeface="Calibri"/>
              <a:cs typeface="Calibri"/>
              <a:sym typeface="Calibri"/>
            </a:endParaRPr>
          </a:p>
          <a:p>
            <a:pPr indent="0" lvl="0" marL="12700" marR="5080" rtl="0" algn="l">
              <a:lnSpc>
                <a:spcPct val="100000"/>
              </a:lnSpc>
              <a:spcBef>
                <a:spcPts val="100"/>
              </a:spcBef>
              <a:spcAft>
                <a:spcPts val="0"/>
              </a:spcAft>
              <a:buNone/>
            </a:pPr>
            <a:r>
              <a:rPr lang="en-US" sz="1800">
                <a:latin typeface="Calibri"/>
                <a:ea typeface="Calibri"/>
                <a:cs typeface="Calibri"/>
                <a:sym typeface="Calibri"/>
              </a:rPr>
              <a:t>is by far the most popular</a:t>
            </a:r>
            <a:endParaRPr sz="1800">
              <a:latin typeface="Calibri"/>
              <a:ea typeface="Calibri"/>
              <a:cs typeface="Calibri"/>
              <a:sym typeface="Calibri"/>
            </a:endParaRPr>
          </a:p>
          <a:p>
            <a:pPr indent="0" lvl="0" marL="12700" marR="5080" rtl="0" algn="l">
              <a:lnSpc>
                <a:spcPct val="100000"/>
              </a:lnSpc>
              <a:spcBef>
                <a:spcPts val="100"/>
              </a:spcBef>
              <a:spcAft>
                <a:spcPts val="0"/>
              </a:spcAft>
              <a:buNone/>
            </a:pPr>
            <a:r>
              <a:rPr lang="en-US" sz="1800">
                <a:latin typeface="Calibri"/>
                <a:ea typeface="Calibri"/>
                <a:cs typeface="Calibri"/>
                <a:sym typeface="Calibri"/>
              </a:rPr>
              <a:t>dimensionality reduction algorithm. </a:t>
            </a:r>
            <a:endParaRPr sz="1800">
              <a:latin typeface="Calibri"/>
              <a:ea typeface="Calibri"/>
              <a:cs typeface="Calibri"/>
              <a:sym typeface="Calibri"/>
            </a:endParaRPr>
          </a:p>
          <a:p>
            <a:pPr indent="0" lvl="0" marL="12700" marR="5080" rtl="0" algn="l">
              <a:lnSpc>
                <a:spcPct val="100000"/>
              </a:lnSpc>
              <a:spcBef>
                <a:spcPts val="100"/>
              </a:spcBef>
              <a:spcAft>
                <a:spcPts val="0"/>
              </a:spcAft>
              <a:buNone/>
            </a:pPr>
            <a:r>
              <a:rPr lang="en-US" sz="1800">
                <a:latin typeface="Calibri"/>
                <a:ea typeface="Calibri"/>
                <a:cs typeface="Calibri"/>
                <a:sym typeface="Calibri"/>
              </a:rPr>
              <a:t>First it identifies the hyperplane that lies closest to the data, and then it projects the data onto it.</a:t>
            </a:r>
            <a:endParaRPr sz="1800">
              <a:latin typeface="Calibri"/>
              <a:ea typeface="Calibri"/>
              <a:cs typeface="Calibri"/>
              <a:sym typeface="Calibri"/>
            </a:endParaRPr>
          </a:p>
        </p:txBody>
      </p:sp>
      <p:pic>
        <p:nvPicPr>
          <p:cNvPr id="188" name="Google Shape;188;p19"/>
          <p:cNvPicPr preferRelativeResize="0"/>
          <p:nvPr/>
        </p:nvPicPr>
        <p:blipFill>
          <a:blip r:embed="rId3">
            <a:alphaModFix/>
          </a:blip>
          <a:stretch>
            <a:fillRect/>
          </a:stretch>
        </p:blipFill>
        <p:spPr>
          <a:xfrm>
            <a:off x="4448700" y="1093950"/>
            <a:ext cx="4542900" cy="350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630732" y="510920"/>
            <a:ext cx="5307330"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latin typeface="Calibri"/>
                <a:ea typeface="Calibri"/>
                <a:cs typeface="Calibri"/>
                <a:sym typeface="Calibri"/>
              </a:rPr>
              <a:t>Curse of Dimensionality.</a:t>
            </a:r>
            <a:endParaRPr/>
          </a:p>
        </p:txBody>
      </p:sp>
      <p:sp>
        <p:nvSpPr>
          <p:cNvPr id="64" name="Google Shape;64;p2"/>
          <p:cNvSpPr txBox="1"/>
          <p:nvPr/>
        </p:nvSpPr>
        <p:spPr>
          <a:xfrm>
            <a:off x="630731" y="1429258"/>
            <a:ext cx="7343851" cy="843821"/>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Many machine learning algorithms have thousands or million of features , this make the training very slow and very hard to find a solution and it is harder to do data visualization, this problem is referred to as </a:t>
            </a:r>
            <a:r>
              <a:rPr b="1" lang="en-US" sz="1800">
                <a:latin typeface="Calibri"/>
                <a:ea typeface="Calibri"/>
                <a:cs typeface="Calibri"/>
                <a:sym typeface="Calibri"/>
              </a:rPr>
              <a:t>curse of dimensionality.</a:t>
            </a:r>
            <a:endParaRPr sz="1800">
              <a:latin typeface="Calibri"/>
              <a:ea typeface="Calibri"/>
              <a:cs typeface="Calibri"/>
              <a:sym typeface="Calibri"/>
            </a:endParaRPr>
          </a:p>
        </p:txBody>
      </p:sp>
      <p:pic>
        <p:nvPicPr>
          <p:cNvPr id="65" name="Google Shape;65;p2"/>
          <p:cNvPicPr preferRelativeResize="0"/>
          <p:nvPr/>
        </p:nvPicPr>
        <p:blipFill rotWithShape="1">
          <a:blip r:embed="rId3">
            <a:alphaModFix/>
          </a:blip>
          <a:srcRect b="0" l="0" r="0" t="0"/>
          <a:stretch/>
        </p:blipFill>
        <p:spPr>
          <a:xfrm>
            <a:off x="3550013" y="2527975"/>
            <a:ext cx="2043975" cy="226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PCA- Preserve variance</a:t>
            </a:r>
            <a:endParaRPr/>
          </a:p>
        </p:txBody>
      </p:sp>
      <p:sp>
        <p:nvSpPr>
          <p:cNvPr id="194" name="Google Shape;194;p20"/>
          <p:cNvSpPr txBox="1"/>
          <p:nvPr/>
        </p:nvSpPr>
        <p:spPr>
          <a:xfrm>
            <a:off x="545074" y="1429250"/>
            <a:ext cx="33990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How to know which plane you Should use to project at ?</a:t>
            </a:r>
            <a:endParaRPr sz="1800">
              <a:latin typeface="Calibri"/>
              <a:ea typeface="Calibri"/>
              <a:cs typeface="Calibri"/>
              <a:sym typeface="Calibri"/>
            </a:endParaRPr>
          </a:p>
        </p:txBody>
      </p:sp>
      <p:pic>
        <p:nvPicPr>
          <p:cNvPr id="195" name="Google Shape;195;p20"/>
          <p:cNvPicPr preferRelativeResize="0"/>
          <p:nvPr/>
        </p:nvPicPr>
        <p:blipFill rotWithShape="1">
          <a:blip r:embed="rId3">
            <a:alphaModFix/>
          </a:blip>
          <a:srcRect b="0" l="0" r="0" t="0"/>
          <a:stretch/>
        </p:blipFill>
        <p:spPr>
          <a:xfrm>
            <a:off x="4121920" y="1221257"/>
            <a:ext cx="3846968" cy="34599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PCA- Preserve variance</a:t>
            </a:r>
            <a:endParaRPr/>
          </a:p>
        </p:txBody>
      </p:sp>
      <p:sp>
        <p:nvSpPr>
          <p:cNvPr id="201" name="Google Shape;201;p21"/>
          <p:cNvSpPr txBox="1"/>
          <p:nvPr/>
        </p:nvSpPr>
        <p:spPr>
          <a:xfrm>
            <a:off x="535483" y="1277995"/>
            <a:ext cx="30321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How to know which plane you Should use to project at ?</a:t>
            </a:r>
            <a:endParaRPr sz="1800">
              <a:latin typeface="Calibri"/>
              <a:ea typeface="Calibri"/>
              <a:cs typeface="Calibri"/>
              <a:sym typeface="Calibri"/>
            </a:endParaRPr>
          </a:p>
        </p:txBody>
      </p:sp>
      <p:pic>
        <p:nvPicPr>
          <p:cNvPr id="202" name="Google Shape;202;p21"/>
          <p:cNvPicPr preferRelativeResize="0"/>
          <p:nvPr/>
        </p:nvPicPr>
        <p:blipFill rotWithShape="1">
          <a:blip r:embed="rId3">
            <a:alphaModFix/>
          </a:blip>
          <a:srcRect b="0" l="0" r="0" t="0"/>
          <a:stretch/>
        </p:blipFill>
        <p:spPr>
          <a:xfrm>
            <a:off x="1905392" y="2105404"/>
            <a:ext cx="5992713" cy="281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630732" y="510920"/>
            <a:ext cx="5307330"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latin typeface="Calibri"/>
                <a:ea typeface="Calibri"/>
                <a:cs typeface="Calibri"/>
                <a:sym typeface="Calibri"/>
              </a:rPr>
              <a:t>PCA- Preserve variance</a:t>
            </a:r>
            <a:endParaRPr/>
          </a:p>
        </p:txBody>
      </p:sp>
      <p:pic>
        <p:nvPicPr>
          <p:cNvPr id="208" name="Google Shape;208;p22"/>
          <p:cNvPicPr preferRelativeResize="0"/>
          <p:nvPr/>
        </p:nvPicPr>
        <p:blipFill rotWithShape="1">
          <a:blip r:embed="rId3">
            <a:alphaModFix/>
          </a:blip>
          <a:srcRect b="0" l="0" r="0" t="0"/>
          <a:stretch/>
        </p:blipFill>
        <p:spPr>
          <a:xfrm>
            <a:off x="4525364" y="1254076"/>
            <a:ext cx="4294331" cy="2021292"/>
          </a:xfrm>
          <a:prstGeom prst="rect">
            <a:avLst/>
          </a:prstGeom>
          <a:noFill/>
          <a:ln>
            <a:noFill/>
          </a:ln>
        </p:spPr>
      </p:pic>
      <p:sp>
        <p:nvSpPr>
          <p:cNvPr id="209" name="Google Shape;209;p22"/>
          <p:cNvSpPr txBox="1"/>
          <p:nvPr/>
        </p:nvSpPr>
        <p:spPr>
          <a:xfrm>
            <a:off x="513271" y="1276455"/>
            <a:ext cx="5393100" cy="3066300"/>
          </a:xfrm>
          <a:prstGeom prst="rect">
            <a:avLst/>
          </a:prstGeom>
          <a:noFill/>
          <a:ln>
            <a:noFill/>
          </a:ln>
        </p:spPr>
        <p:txBody>
          <a:bodyPr anchorCtr="0" anchor="t" bIns="0" lIns="0" spcFirstLastPara="1" rIns="0" wrap="square" tIns="12700">
            <a:spAutoFit/>
          </a:bodyPr>
          <a:lstStyle/>
          <a:p>
            <a:pPr indent="0" lvl="0" marL="12700" marR="2290445" rtl="0" algn="l">
              <a:lnSpc>
                <a:spcPct val="100000"/>
              </a:lnSpc>
              <a:spcBef>
                <a:spcPts val="0"/>
              </a:spcBef>
              <a:spcAft>
                <a:spcPts val="0"/>
              </a:spcAft>
              <a:buNone/>
            </a:pPr>
            <a:r>
              <a:rPr lang="en-US" sz="1800">
                <a:latin typeface="Calibri"/>
                <a:ea typeface="Calibri"/>
                <a:cs typeface="Calibri"/>
                <a:sym typeface="Calibri"/>
              </a:rPr>
              <a:t>PCA identifies the axis that accounts for the largest amount of variance in the training set.it is the solid line. It also finds a second axis, orthogonal to the first one</a:t>
            </a:r>
            <a:endParaRPr sz="1800">
              <a:latin typeface="Calibri"/>
              <a:ea typeface="Calibri"/>
              <a:cs typeface="Calibri"/>
              <a:sym typeface="Calibri"/>
            </a:endParaRPr>
          </a:p>
          <a:p>
            <a:pPr indent="0" lvl="0" marL="12700" marR="2290445" rtl="0" algn="l">
              <a:lnSpc>
                <a:spcPct val="100000"/>
              </a:lnSpc>
              <a:spcBef>
                <a:spcPts val="100"/>
              </a:spcBef>
              <a:spcAft>
                <a:spcPts val="0"/>
              </a:spcAft>
              <a:buNone/>
            </a:pPr>
            <a:r>
              <a:t/>
            </a:r>
            <a:endParaRPr sz="1800">
              <a:latin typeface="Calibri"/>
              <a:ea typeface="Calibri"/>
              <a:cs typeface="Calibri"/>
              <a:sym typeface="Calibri"/>
            </a:endParaRPr>
          </a:p>
          <a:p>
            <a:pPr indent="0" lvl="0" marL="0" rtl="0" algn="l">
              <a:lnSpc>
                <a:spcPct val="100000"/>
              </a:lnSpc>
              <a:spcBef>
                <a:spcPts val="5"/>
              </a:spcBef>
              <a:spcAft>
                <a:spcPts val="0"/>
              </a:spcAft>
              <a:buNone/>
            </a:pPr>
            <a:r>
              <a:t/>
            </a:r>
            <a:endParaRPr sz="1750">
              <a:latin typeface="Calibri"/>
              <a:ea typeface="Calibri"/>
              <a:cs typeface="Calibri"/>
              <a:sym typeface="Calibri"/>
            </a:endParaRPr>
          </a:p>
          <a:p>
            <a:pPr indent="0" lvl="0" marL="12700" marR="5080" rtl="0" algn="l">
              <a:lnSpc>
                <a:spcPct val="100000"/>
              </a:lnSpc>
              <a:spcBef>
                <a:spcPts val="0"/>
              </a:spcBef>
              <a:spcAft>
                <a:spcPts val="0"/>
              </a:spcAft>
              <a:buNone/>
            </a:pPr>
            <a:r>
              <a:rPr lang="en-US" sz="1800">
                <a:latin typeface="Calibri"/>
                <a:ea typeface="Calibri"/>
                <a:cs typeface="Calibri"/>
                <a:sym typeface="Calibri"/>
              </a:rPr>
              <a:t>If it were a higher-dimensional data‐ set, PCA would also find a third axis, orthogonal to both previous axes, and a fourth, a fifth, and so on</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PCA</a:t>
            </a:r>
            <a:endParaRPr/>
          </a:p>
        </p:txBody>
      </p:sp>
      <p:sp>
        <p:nvSpPr>
          <p:cNvPr id="215" name="Google Shape;215;p23"/>
          <p:cNvSpPr txBox="1"/>
          <p:nvPr/>
        </p:nvSpPr>
        <p:spPr>
          <a:xfrm>
            <a:off x="545075" y="2011200"/>
            <a:ext cx="32742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The unit vector that defines the ith axis is called the ith principal component (PC). the 1st PC is c1 and the 2nd PC is c2</a:t>
            </a:r>
            <a:endParaRPr sz="1800">
              <a:latin typeface="Calibri"/>
              <a:ea typeface="Calibri"/>
              <a:cs typeface="Calibri"/>
              <a:sym typeface="Calibri"/>
            </a:endParaRPr>
          </a:p>
        </p:txBody>
      </p:sp>
      <p:pic>
        <p:nvPicPr>
          <p:cNvPr id="216" name="Google Shape;216;p23"/>
          <p:cNvPicPr preferRelativeResize="0"/>
          <p:nvPr/>
        </p:nvPicPr>
        <p:blipFill rotWithShape="1">
          <a:blip r:embed="rId3">
            <a:alphaModFix/>
          </a:blip>
          <a:srcRect b="0" l="0" r="0" t="0"/>
          <a:stretch/>
        </p:blipFill>
        <p:spPr>
          <a:xfrm>
            <a:off x="3980744" y="1429247"/>
            <a:ext cx="4667944" cy="24767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PCA</a:t>
            </a:r>
            <a:endParaRPr/>
          </a:p>
        </p:txBody>
      </p:sp>
      <p:sp>
        <p:nvSpPr>
          <p:cNvPr id="222" name="Google Shape;222;p24"/>
          <p:cNvSpPr txBox="1"/>
          <p:nvPr>
            <p:ph idx="1" type="body"/>
          </p:nvPr>
        </p:nvSpPr>
        <p:spPr>
          <a:xfrm>
            <a:off x="665100" y="1563000"/>
            <a:ext cx="7813800" cy="8439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a:latin typeface="Calibri"/>
                <a:ea typeface="Calibri"/>
                <a:cs typeface="Calibri"/>
                <a:sym typeface="Calibri"/>
              </a:rPr>
              <a:t>explained variance ratio </a:t>
            </a:r>
            <a:r>
              <a:rPr lang="en-US">
                <a:latin typeface="Calibri"/>
                <a:ea typeface="Calibri"/>
                <a:cs typeface="Calibri"/>
                <a:sym typeface="Calibri"/>
              </a:rPr>
              <a:t>: It indicates the proportion of the dataset’s variance that lies along the axis of each principal component , it is available via the explained_variance_ratio_ variable</a:t>
            </a:r>
            <a:endParaRPr/>
          </a:p>
        </p:txBody>
      </p:sp>
      <p:pic>
        <p:nvPicPr>
          <p:cNvPr id="223" name="Google Shape;223;p24"/>
          <p:cNvPicPr preferRelativeResize="0"/>
          <p:nvPr/>
        </p:nvPicPr>
        <p:blipFill rotWithShape="1">
          <a:blip r:embed="rId3">
            <a:alphaModFix/>
          </a:blip>
          <a:srcRect b="0" l="0" r="0" t="0"/>
          <a:stretch/>
        </p:blipFill>
        <p:spPr>
          <a:xfrm>
            <a:off x="2258487" y="3189310"/>
            <a:ext cx="3851549" cy="4969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PCA</a:t>
            </a:r>
            <a:endParaRPr/>
          </a:p>
        </p:txBody>
      </p:sp>
      <p:sp>
        <p:nvSpPr>
          <p:cNvPr id="229" name="Google Shape;229;p25"/>
          <p:cNvSpPr txBox="1"/>
          <p:nvPr/>
        </p:nvSpPr>
        <p:spPr>
          <a:xfrm>
            <a:off x="1111350" y="1582275"/>
            <a:ext cx="69213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it is generally preferable to choose the number of dimensions that add up to a sufficiently large portion of the variance (95%)</a:t>
            </a:r>
            <a:endParaRPr sz="1800">
              <a:latin typeface="Calibri"/>
              <a:ea typeface="Calibri"/>
              <a:cs typeface="Calibri"/>
              <a:sym typeface="Calibri"/>
            </a:endParaRPr>
          </a:p>
        </p:txBody>
      </p:sp>
      <p:pic>
        <p:nvPicPr>
          <p:cNvPr id="230" name="Google Shape;230;p25"/>
          <p:cNvPicPr preferRelativeResize="0"/>
          <p:nvPr/>
        </p:nvPicPr>
        <p:blipFill rotWithShape="1">
          <a:blip r:embed="rId3">
            <a:alphaModFix/>
          </a:blip>
          <a:srcRect b="0" l="0" r="0" t="0"/>
          <a:stretch/>
        </p:blipFill>
        <p:spPr>
          <a:xfrm>
            <a:off x="2644003" y="3025424"/>
            <a:ext cx="4183321" cy="4724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Exercise !</a:t>
            </a:r>
            <a:endParaRPr/>
          </a:p>
        </p:txBody>
      </p:sp>
      <p:sp>
        <p:nvSpPr>
          <p:cNvPr id="236" name="Google Shape;236;p26"/>
          <p:cNvSpPr txBox="1"/>
          <p:nvPr/>
        </p:nvSpPr>
        <p:spPr>
          <a:xfrm>
            <a:off x="630732" y="1304781"/>
            <a:ext cx="35553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What does this image represents ?</a:t>
            </a:r>
            <a:endParaRPr sz="1800">
              <a:latin typeface="Calibri"/>
              <a:ea typeface="Calibri"/>
              <a:cs typeface="Calibri"/>
              <a:sym typeface="Calibri"/>
            </a:endParaRPr>
          </a:p>
        </p:txBody>
      </p:sp>
      <p:pic>
        <p:nvPicPr>
          <p:cNvPr id="237" name="Google Shape;237;p26"/>
          <p:cNvPicPr preferRelativeResize="0"/>
          <p:nvPr/>
        </p:nvPicPr>
        <p:blipFill rotWithShape="1">
          <a:blip r:embed="rId3">
            <a:alphaModFix/>
          </a:blip>
          <a:srcRect b="0" l="0" r="0" t="0"/>
          <a:stretch/>
        </p:blipFill>
        <p:spPr>
          <a:xfrm>
            <a:off x="2237995" y="2071739"/>
            <a:ext cx="3579977" cy="22862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ctr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Curse of Dimensionality.</a:t>
            </a:r>
            <a:endParaRPr/>
          </a:p>
        </p:txBody>
      </p:sp>
      <p:sp>
        <p:nvSpPr>
          <p:cNvPr id="71" name="Google Shape;71;p3"/>
          <p:cNvSpPr txBox="1"/>
          <p:nvPr/>
        </p:nvSpPr>
        <p:spPr>
          <a:xfrm>
            <a:off x="652186" y="1428750"/>
            <a:ext cx="201993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Is there a solution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Curse of Dimensionality.</a:t>
            </a:r>
            <a:endParaRPr/>
          </a:p>
        </p:txBody>
      </p:sp>
      <p:sp>
        <p:nvSpPr>
          <p:cNvPr id="77" name="Google Shape;77;p4"/>
          <p:cNvSpPr txBox="1"/>
          <p:nvPr>
            <p:ph idx="1" type="body"/>
          </p:nvPr>
        </p:nvSpPr>
        <p:spPr>
          <a:xfrm>
            <a:off x="630732" y="1428750"/>
            <a:ext cx="6332855" cy="2521203"/>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Is there a solution ?</a:t>
            </a:r>
            <a:endParaRPr/>
          </a:p>
          <a:p>
            <a:pPr indent="0" lvl="0" marL="12700" rtl="0" algn="l">
              <a:lnSpc>
                <a:spcPct val="100000"/>
              </a:lnSpc>
              <a:spcBef>
                <a:spcPts val="0"/>
              </a:spcBef>
              <a:spcAft>
                <a:spcPts val="0"/>
              </a:spcAft>
              <a:buNone/>
            </a:pPr>
            <a:r>
              <a:rPr b="1" lang="en-US">
                <a:latin typeface="Calibri"/>
                <a:ea typeface="Calibri"/>
                <a:cs typeface="Calibri"/>
                <a:sym typeface="Calibri"/>
              </a:rPr>
              <a:t>YES !!</a:t>
            </a:r>
            <a:endParaRPr/>
          </a:p>
          <a:p>
            <a:pPr indent="0" lvl="0" marL="0" rtl="0" algn="l">
              <a:lnSpc>
                <a:spcPct val="100000"/>
              </a:lnSpc>
              <a:spcBef>
                <a:spcPts val="35"/>
              </a:spcBef>
              <a:spcAft>
                <a:spcPts val="0"/>
              </a:spcAft>
              <a:buNone/>
            </a:pPr>
            <a:r>
              <a:t/>
            </a:r>
            <a:endParaRPr sz="1850">
              <a:latin typeface="Calibri"/>
              <a:ea typeface="Calibri"/>
              <a:cs typeface="Calibri"/>
              <a:sym typeface="Calibri"/>
            </a:endParaRPr>
          </a:p>
          <a:p>
            <a:pPr indent="0" lvl="0" marL="12700" rtl="0" algn="l">
              <a:lnSpc>
                <a:spcPct val="100000"/>
              </a:lnSpc>
              <a:spcBef>
                <a:spcPts val="0"/>
              </a:spcBef>
              <a:spcAft>
                <a:spcPts val="0"/>
              </a:spcAft>
              <a:buNone/>
            </a:pPr>
            <a:r>
              <a:rPr lang="en-US">
                <a:latin typeface="Calibri"/>
                <a:ea typeface="Calibri"/>
                <a:cs typeface="Calibri"/>
                <a:sym typeface="Calibri"/>
              </a:rPr>
              <a:t>Try to reduce number of features</a:t>
            </a:r>
            <a:endParaRPr/>
          </a:p>
          <a:p>
            <a:pPr indent="0" lvl="0" marL="0" rtl="0" algn="l">
              <a:lnSpc>
                <a:spcPct val="100000"/>
              </a:lnSpc>
              <a:spcBef>
                <a:spcPts val="30"/>
              </a:spcBef>
              <a:spcAft>
                <a:spcPts val="0"/>
              </a:spcAft>
              <a:buNone/>
            </a:pPr>
            <a:r>
              <a:t/>
            </a:r>
            <a:endParaRPr sz="1850">
              <a:latin typeface="Calibri"/>
              <a:ea typeface="Calibri"/>
              <a:cs typeface="Calibri"/>
              <a:sym typeface="Calibri"/>
            </a:endParaRPr>
          </a:p>
          <a:p>
            <a:pPr indent="0" lvl="0" marL="12700" marR="5080" rtl="0" algn="l">
              <a:lnSpc>
                <a:spcPct val="100000"/>
              </a:lnSpc>
              <a:spcBef>
                <a:spcPts val="0"/>
              </a:spcBef>
              <a:spcAft>
                <a:spcPts val="0"/>
              </a:spcAft>
              <a:buNone/>
            </a:pPr>
            <a:r>
              <a:rPr lang="en-US">
                <a:latin typeface="Calibri"/>
                <a:ea typeface="Calibri"/>
                <a:cs typeface="Calibri"/>
                <a:sym typeface="Calibri"/>
              </a:rPr>
              <a:t>For example in our mnist project, you could get rid of some of the extra white pixels, or you could combine two similar(highly correlated) pixels in one pixel. You will not lose much information and you might filter out some of the noise</a:t>
            </a:r>
            <a:endParaRPr/>
          </a:p>
        </p:txBody>
      </p:sp>
      <p:pic>
        <p:nvPicPr>
          <p:cNvPr id="78" name="Google Shape;78;p4"/>
          <p:cNvPicPr preferRelativeResize="0"/>
          <p:nvPr/>
        </p:nvPicPr>
        <p:blipFill rotWithShape="1">
          <a:blip r:embed="rId3">
            <a:alphaModFix/>
          </a:blip>
          <a:srcRect b="0" l="0" r="0" t="0"/>
          <a:stretch/>
        </p:blipFill>
        <p:spPr>
          <a:xfrm>
            <a:off x="6877938" y="2114550"/>
            <a:ext cx="2097024" cy="15011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Curse of Dimensionality.</a:t>
            </a:r>
            <a:endParaRPr/>
          </a:p>
        </p:txBody>
      </p:sp>
      <p:sp>
        <p:nvSpPr>
          <p:cNvPr id="84" name="Google Shape;84;p5"/>
          <p:cNvSpPr txBox="1"/>
          <p:nvPr/>
        </p:nvSpPr>
        <p:spPr>
          <a:xfrm>
            <a:off x="685800" y="1429258"/>
            <a:ext cx="7272908" cy="1397819"/>
          </a:xfrm>
          <a:prstGeom prst="rect">
            <a:avLst/>
          </a:prstGeom>
          <a:noFill/>
          <a:ln>
            <a:noFill/>
          </a:ln>
        </p:spPr>
        <p:txBody>
          <a:bodyPr anchorCtr="0" anchor="t" bIns="0" lIns="0" spcFirstLastPara="1" rIns="0" wrap="square" tIns="12700">
            <a:spAutoFit/>
          </a:bodyPr>
          <a:lstStyle/>
          <a:p>
            <a:pPr indent="0" lvl="0" marL="12700" marR="369570" rtl="0" algn="l">
              <a:lnSpc>
                <a:spcPct val="100000"/>
              </a:lnSpc>
              <a:spcBef>
                <a:spcPts val="0"/>
              </a:spcBef>
              <a:spcAft>
                <a:spcPts val="0"/>
              </a:spcAft>
              <a:buNone/>
            </a:pPr>
            <a:r>
              <a:rPr lang="en-US" sz="1800">
                <a:latin typeface="Calibri"/>
                <a:ea typeface="Calibri"/>
                <a:cs typeface="Calibri"/>
                <a:sym typeface="Calibri"/>
              </a:rPr>
              <a:t>More dimension (features) means risk of being very sparse, and most training instances will be far from each other, which means that a new instance will likely be far away from any training instance, making predictions much less reliable than in lower dimensions the more dimensions the training set has, </a:t>
            </a:r>
            <a:r>
              <a:rPr b="1" lang="en-US" sz="1800">
                <a:latin typeface="Calibri"/>
                <a:ea typeface="Calibri"/>
                <a:cs typeface="Calibri"/>
                <a:sym typeface="Calibri"/>
              </a:rPr>
              <a:t>the greater the risk of overfitting it.</a:t>
            </a:r>
            <a:endParaRPr sz="1800">
              <a:latin typeface="Calibri"/>
              <a:ea typeface="Calibri"/>
              <a:cs typeface="Calibri"/>
              <a:sym typeface="Calibri"/>
            </a:endParaRPr>
          </a:p>
        </p:txBody>
      </p:sp>
      <p:pic>
        <p:nvPicPr>
          <p:cNvPr id="85" name="Google Shape;85;p5"/>
          <p:cNvPicPr preferRelativeResize="0"/>
          <p:nvPr/>
        </p:nvPicPr>
        <p:blipFill rotWithShape="1">
          <a:blip r:embed="rId3">
            <a:alphaModFix/>
          </a:blip>
          <a:srcRect b="0" l="0" r="0" t="0"/>
          <a:stretch/>
        </p:blipFill>
        <p:spPr>
          <a:xfrm>
            <a:off x="3757421" y="3169618"/>
            <a:ext cx="1571936" cy="1635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630732" y="510920"/>
            <a:ext cx="530733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a:t>
            </a:r>
            <a:endParaRPr/>
          </a:p>
        </p:txBody>
      </p:sp>
      <p:sp>
        <p:nvSpPr>
          <p:cNvPr id="92" name="Google Shape;92;p6"/>
          <p:cNvSpPr txBox="1"/>
          <p:nvPr/>
        </p:nvSpPr>
        <p:spPr>
          <a:xfrm>
            <a:off x="630732" y="1200150"/>
            <a:ext cx="6541517" cy="1436291"/>
          </a:xfrm>
          <a:prstGeom prst="rect">
            <a:avLst/>
          </a:prstGeom>
          <a:noFill/>
          <a:ln>
            <a:noFill/>
          </a:ln>
        </p:spPr>
        <p:txBody>
          <a:bodyPr anchorCtr="0" anchor="t" bIns="0" lIns="0" spcFirstLastPara="1" rIns="0" wrap="square" tIns="12700">
            <a:spAutoFit/>
          </a:bodyPr>
          <a:lstStyle/>
          <a:p>
            <a:pPr indent="-285750" lvl="0" marL="298450" marR="5080" rtl="0" algn="l">
              <a:lnSpc>
                <a:spcPct val="100000"/>
              </a:lnSpc>
              <a:spcBef>
                <a:spcPts val="0"/>
              </a:spcBef>
              <a:spcAft>
                <a:spcPts val="0"/>
              </a:spcAft>
              <a:buClr>
                <a:srgbClr val="292929"/>
              </a:buClr>
              <a:buSzPts val="1800"/>
              <a:buFont typeface="Arial"/>
              <a:buChar char="•"/>
            </a:pPr>
            <a:r>
              <a:rPr lang="en-US" sz="1800">
                <a:solidFill>
                  <a:srgbClr val="292929"/>
                </a:solidFill>
                <a:latin typeface="Calibri"/>
                <a:ea typeface="Calibri"/>
                <a:cs typeface="Calibri"/>
                <a:sym typeface="Calibri"/>
              </a:rPr>
              <a:t>D</a:t>
            </a:r>
            <a:r>
              <a:rPr b="0" i="0" lang="en-US" sz="1800">
                <a:solidFill>
                  <a:srgbClr val="292929"/>
                </a:solidFill>
                <a:latin typeface="Calibri"/>
                <a:ea typeface="Calibri"/>
                <a:cs typeface="Calibri"/>
                <a:sym typeface="Calibri"/>
              </a:rPr>
              <a:t>ata preprocessing step.</a:t>
            </a:r>
            <a:endParaRPr b="0" i="0" sz="1800">
              <a:solidFill>
                <a:srgbClr val="292929"/>
              </a:solidFill>
              <a:latin typeface="Calibri"/>
              <a:ea typeface="Calibri"/>
              <a:cs typeface="Calibri"/>
              <a:sym typeface="Calibri"/>
            </a:endParaRPr>
          </a:p>
          <a:p>
            <a:pPr indent="-285750" lvl="0" marL="298450" marR="5080" rtl="0" algn="l">
              <a:lnSpc>
                <a:spcPct val="100000"/>
              </a:lnSpc>
              <a:spcBef>
                <a:spcPts val="100"/>
              </a:spcBef>
              <a:spcAft>
                <a:spcPts val="0"/>
              </a:spcAft>
              <a:buSzPts val="1800"/>
              <a:buFont typeface="Arial"/>
              <a:buChar char="•"/>
            </a:pPr>
            <a:r>
              <a:rPr lang="en-US" sz="1800">
                <a:latin typeface="Calibri"/>
                <a:ea typeface="Calibri"/>
                <a:cs typeface="Calibri"/>
                <a:sym typeface="Calibri"/>
              </a:rPr>
              <a:t>Lose some variability and information.</a:t>
            </a:r>
            <a:endParaRPr/>
          </a:p>
          <a:p>
            <a:pPr indent="-285750" lvl="0" marL="298450" marR="5080" rtl="0" algn="l">
              <a:lnSpc>
                <a:spcPct val="100000"/>
              </a:lnSpc>
              <a:spcBef>
                <a:spcPts val="100"/>
              </a:spcBef>
              <a:spcAft>
                <a:spcPts val="0"/>
              </a:spcAft>
              <a:buSzPts val="1800"/>
              <a:buFont typeface="Arial"/>
              <a:buChar char="•"/>
            </a:pPr>
            <a:r>
              <a:rPr lang="en-US" sz="1800">
                <a:latin typeface="Calibri"/>
                <a:ea typeface="Calibri"/>
                <a:cs typeface="Calibri"/>
                <a:sym typeface="Calibri"/>
              </a:rPr>
              <a:t>But get a more efficient and digestible form of data, that is easier to process by different ML algorithms.</a:t>
            </a:r>
            <a:endParaRPr/>
          </a:p>
          <a:p>
            <a:pPr indent="-285750" lvl="0" marL="298450" marR="5080" rtl="0" algn="l">
              <a:lnSpc>
                <a:spcPct val="100000"/>
              </a:lnSpc>
              <a:spcBef>
                <a:spcPts val="100"/>
              </a:spcBef>
              <a:spcAft>
                <a:spcPts val="0"/>
              </a:spcAft>
              <a:buSzPts val="1800"/>
              <a:buFont typeface="Arial"/>
              <a:buChar char="•"/>
            </a:pPr>
            <a:r>
              <a:rPr lang="en-US" sz="1800">
                <a:latin typeface="Calibri"/>
                <a:ea typeface="Calibri"/>
                <a:cs typeface="Calibri"/>
                <a:sym typeface="Calibri"/>
              </a:rPr>
              <a:t>Used for making a representative visualization of the data.	</a:t>
            </a:r>
            <a:endParaRPr sz="1800">
              <a:latin typeface="Calibri"/>
              <a:ea typeface="Calibri"/>
              <a:cs typeface="Calibri"/>
              <a:sym typeface="Calibri"/>
            </a:endParaRPr>
          </a:p>
        </p:txBody>
      </p:sp>
      <p:pic>
        <p:nvPicPr>
          <p:cNvPr id="93" name="Google Shape;93;p6"/>
          <p:cNvPicPr preferRelativeResize="0"/>
          <p:nvPr/>
        </p:nvPicPr>
        <p:blipFill rotWithShape="1">
          <a:blip r:embed="rId3">
            <a:alphaModFix/>
          </a:blip>
          <a:srcRect b="0" l="0" r="0" t="0"/>
          <a:stretch/>
        </p:blipFill>
        <p:spPr>
          <a:xfrm>
            <a:off x="2286000" y="2908200"/>
            <a:ext cx="5402677" cy="1917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630732" y="510920"/>
            <a:ext cx="530733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800">
                <a:latin typeface="Calibri"/>
                <a:ea typeface="Calibri"/>
                <a:cs typeface="Calibri"/>
                <a:sym typeface="Calibri"/>
              </a:rPr>
              <a:t>Dimensionality Reduction - Types</a:t>
            </a:r>
            <a:endParaRPr sz="2800">
              <a:latin typeface="Calibri"/>
              <a:ea typeface="Calibri"/>
              <a:cs typeface="Calibri"/>
              <a:sym typeface="Calibri"/>
            </a:endParaRPr>
          </a:p>
        </p:txBody>
      </p:sp>
      <p:pic>
        <p:nvPicPr>
          <p:cNvPr id="100" name="Google Shape;100;p7"/>
          <p:cNvPicPr preferRelativeResize="0"/>
          <p:nvPr/>
        </p:nvPicPr>
        <p:blipFill rotWithShape="1">
          <a:blip r:embed="rId3">
            <a:alphaModFix/>
          </a:blip>
          <a:srcRect b="0" l="0" r="0" t="0"/>
          <a:stretch/>
        </p:blipFill>
        <p:spPr>
          <a:xfrm>
            <a:off x="1447800" y="1123950"/>
            <a:ext cx="5791200" cy="38695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630723" y="510925"/>
            <a:ext cx="64704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Types</a:t>
            </a:r>
            <a:endParaRPr>
              <a:latin typeface="Calibri"/>
              <a:ea typeface="Calibri"/>
              <a:cs typeface="Calibri"/>
              <a:sym typeface="Calibri"/>
            </a:endParaRPr>
          </a:p>
        </p:txBody>
      </p:sp>
      <p:sp>
        <p:nvSpPr>
          <p:cNvPr id="107" name="Google Shape;107;p8"/>
          <p:cNvSpPr txBox="1"/>
          <p:nvPr/>
        </p:nvSpPr>
        <p:spPr>
          <a:xfrm>
            <a:off x="704425" y="1263023"/>
            <a:ext cx="49530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Calibri"/>
                <a:ea typeface="Calibri"/>
                <a:cs typeface="Calibri"/>
                <a:sym typeface="Calibri"/>
              </a:rPr>
              <a:t>For reducing number of dimensions within the data, supervised techniques have 2 main approaches:</a:t>
            </a:r>
            <a:endParaRPr sz="1800">
              <a:latin typeface="Calibri"/>
              <a:ea typeface="Calibri"/>
              <a:cs typeface="Calibri"/>
              <a:sym typeface="Calibri"/>
            </a:endParaRPr>
          </a:p>
          <a:p>
            <a:pPr indent="-287019" lvl="0" marL="299085" rtl="0" algn="l">
              <a:lnSpc>
                <a:spcPct val="100000"/>
              </a:lnSpc>
              <a:spcBef>
                <a:spcPts val="0"/>
              </a:spcBef>
              <a:spcAft>
                <a:spcPts val="0"/>
              </a:spcAft>
              <a:buSzPts val="1800"/>
              <a:buFont typeface="Calibri"/>
              <a:buChar char="-"/>
            </a:pPr>
            <a:r>
              <a:rPr lang="en-US" sz="1800">
                <a:latin typeface="Calibri"/>
                <a:ea typeface="Calibri"/>
                <a:cs typeface="Calibri"/>
                <a:sym typeface="Calibri"/>
              </a:rPr>
              <a:t>Projection (linear)</a:t>
            </a:r>
            <a:endParaRPr sz="1800">
              <a:latin typeface="Calibri"/>
              <a:ea typeface="Calibri"/>
              <a:cs typeface="Calibri"/>
              <a:sym typeface="Calibri"/>
            </a:endParaRPr>
          </a:p>
          <a:p>
            <a:pPr indent="-287019" lvl="0" marL="299085" rtl="0" algn="l">
              <a:lnSpc>
                <a:spcPct val="100000"/>
              </a:lnSpc>
              <a:spcBef>
                <a:spcPts val="0"/>
              </a:spcBef>
              <a:spcAft>
                <a:spcPts val="0"/>
              </a:spcAft>
              <a:buSzPts val="1800"/>
              <a:buFont typeface="Calibri"/>
              <a:buChar char="-"/>
            </a:pPr>
            <a:r>
              <a:rPr lang="en-US" sz="1800">
                <a:latin typeface="Calibri"/>
                <a:ea typeface="Calibri"/>
                <a:cs typeface="Calibri"/>
                <a:sym typeface="Calibri"/>
              </a:rPr>
              <a:t>Manifold (non-linear)</a:t>
            </a:r>
            <a:endParaRPr sz="1800">
              <a:latin typeface="Calibri"/>
              <a:ea typeface="Calibri"/>
              <a:cs typeface="Calibri"/>
              <a:sym typeface="Calibri"/>
            </a:endParaRPr>
          </a:p>
        </p:txBody>
      </p:sp>
      <p:pic>
        <p:nvPicPr>
          <p:cNvPr id="108" name="Google Shape;108;p8"/>
          <p:cNvPicPr preferRelativeResize="0"/>
          <p:nvPr/>
        </p:nvPicPr>
        <p:blipFill rotWithShape="1">
          <a:blip r:embed="rId3">
            <a:alphaModFix/>
          </a:blip>
          <a:srcRect b="0" l="0" r="0" t="0"/>
          <a:stretch/>
        </p:blipFill>
        <p:spPr>
          <a:xfrm>
            <a:off x="2132450" y="2713097"/>
            <a:ext cx="5402677" cy="1917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630724" y="510925"/>
            <a:ext cx="73725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Dimensionality Reduction - Projection</a:t>
            </a:r>
            <a:endParaRPr/>
          </a:p>
        </p:txBody>
      </p:sp>
      <p:sp>
        <p:nvSpPr>
          <p:cNvPr id="115" name="Google Shape;115;p9"/>
          <p:cNvSpPr txBox="1"/>
          <p:nvPr/>
        </p:nvSpPr>
        <p:spPr>
          <a:xfrm>
            <a:off x="544950" y="1266125"/>
            <a:ext cx="4460700" cy="2883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Calibri"/>
              <a:ea typeface="Calibri"/>
              <a:cs typeface="Calibri"/>
              <a:sym typeface="Calibri"/>
            </a:endParaRPr>
          </a:p>
          <a:p>
            <a:pPr indent="-355600" lvl="0" marL="457200" rtl="0" algn="l">
              <a:lnSpc>
                <a:spcPct val="100000"/>
              </a:lnSpc>
              <a:spcBef>
                <a:spcPts val="100"/>
              </a:spcBef>
              <a:spcAft>
                <a:spcPts val="0"/>
              </a:spcAft>
              <a:buSzPts val="2000"/>
              <a:buFont typeface="Calibri"/>
              <a:buChar char="●"/>
            </a:pPr>
            <a:r>
              <a:rPr b="1" lang="en-US" sz="2000">
                <a:latin typeface="Calibri"/>
                <a:ea typeface="Calibri"/>
                <a:cs typeface="Calibri"/>
                <a:sym typeface="Calibri"/>
              </a:rPr>
              <a:t>Projection : </a:t>
            </a:r>
            <a:endParaRPr b="1" sz="2000">
              <a:latin typeface="Calibri"/>
              <a:ea typeface="Calibri"/>
              <a:cs typeface="Calibri"/>
              <a:sym typeface="Calibri"/>
            </a:endParaRPr>
          </a:p>
          <a:p>
            <a:pPr indent="0" lvl="0" marL="12700" rtl="0" algn="l">
              <a:lnSpc>
                <a:spcPct val="100000"/>
              </a:lnSpc>
              <a:spcBef>
                <a:spcPts val="100"/>
              </a:spcBef>
              <a:spcAft>
                <a:spcPts val="0"/>
              </a:spcAft>
              <a:buNone/>
            </a:pPr>
            <a:r>
              <a:t/>
            </a:r>
            <a:endParaRPr b="1" sz="2000">
              <a:latin typeface="Calibri"/>
              <a:ea typeface="Calibri"/>
              <a:cs typeface="Calibri"/>
              <a:sym typeface="Calibri"/>
            </a:endParaRPr>
          </a:p>
          <a:p>
            <a:pPr indent="0" lvl="0" marL="469900" marR="25400" rtl="0" algn="l">
              <a:lnSpc>
                <a:spcPct val="100000"/>
              </a:lnSpc>
              <a:spcBef>
                <a:spcPts val="0"/>
              </a:spcBef>
              <a:spcAft>
                <a:spcPts val="0"/>
              </a:spcAft>
              <a:buNone/>
            </a:pPr>
            <a:r>
              <a:rPr lang="en-US" sz="1800">
                <a:latin typeface="Calibri"/>
                <a:ea typeface="Calibri"/>
                <a:cs typeface="Calibri"/>
                <a:sym typeface="Calibri"/>
              </a:rPr>
              <a:t>When all training instances actually lie within (or close to) a much lower dimensional subspace of the high-dimensional space</a:t>
            </a:r>
            <a:endParaRPr sz="1800">
              <a:latin typeface="Calibri"/>
              <a:ea typeface="Calibri"/>
              <a:cs typeface="Calibri"/>
              <a:sym typeface="Calibri"/>
            </a:endParaRPr>
          </a:p>
          <a:p>
            <a:pPr indent="0" lvl="0" marL="457200" rtl="0" algn="l">
              <a:lnSpc>
                <a:spcPct val="100000"/>
              </a:lnSpc>
              <a:spcBef>
                <a:spcPts val="35"/>
              </a:spcBef>
              <a:spcAft>
                <a:spcPts val="0"/>
              </a:spcAft>
              <a:buNone/>
            </a:pPr>
            <a:r>
              <a:t/>
            </a:r>
            <a:endParaRPr sz="1850">
              <a:latin typeface="Calibri"/>
              <a:ea typeface="Calibri"/>
              <a:cs typeface="Calibri"/>
              <a:sym typeface="Calibri"/>
            </a:endParaRPr>
          </a:p>
          <a:p>
            <a:pPr indent="0" lvl="0" marL="469900" marR="5080" rtl="0" algn="l">
              <a:lnSpc>
                <a:spcPct val="100000"/>
              </a:lnSpc>
              <a:spcBef>
                <a:spcPts val="0"/>
              </a:spcBef>
              <a:spcAft>
                <a:spcPts val="0"/>
              </a:spcAft>
              <a:buNone/>
            </a:pPr>
            <a:r>
              <a:rPr lang="en-US" sz="1800">
                <a:latin typeface="Calibri"/>
                <a:ea typeface="Calibri"/>
                <a:cs typeface="Calibri"/>
                <a:sym typeface="Calibri"/>
              </a:rPr>
              <a:t>Notice that all training instances lie close to a plane</a:t>
            </a:r>
            <a:endParaRPr sz="1800">
              <a:latin typeface="Calibri"/>
              <a:ea typeface="Calibri"/>
              <a:cs typeface="Calibri"/>
              <a:sym typeface="Calibri"/>
            </a:endParaRPr>
          </a:p>
        </p:txBody>
      </p:sp>
      <p:pic>
        <p:nvPicPr>
          <p:cNvPr id="116" name="Google Shape;116;p9"/>
          <p:cNvPicPr preferRelativeResize="0"/>
          <p:nvPr/>
        </p:nvPicPr>
        <p:blipFill rotWithShape="1">
          <a:blip r:embed="rId3">
            <a:alphaModFix/>
          </a:blip>
          <a:srcRect b="0" l="0" r="0" t="0"/>
          <a:stretch/>
        </p:blipFill>
        <p:spPr>
          <a:xfrm>
            <a:off x="5005625" y="1804075"/>
            <a:ext cx="3937075" cy="249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2023-02-12T10:49:58Z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2022-08-19T00:00:00Z</vt:filetime>
  </property>
  <property fmtid="{D5CDD505-2E9C-101B-9397-08002B2CF9AE}" pid="3" name="LastSaved">
    <vt:filetime>2023-02-12T00:00:00Z</vt:filetime>
  </property>
  <property fmtid="{D5CDD505-2E9C-101B-9397-08002B2CF9AE}" pid="4" name="Producer">
    <vt:lpwstr>iLovePDF</vt:lpwstr>
  </property>
</Properties>
</file>