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3" r:id="rId8"/>
    <p:sldId id="265" r:id="rId9"/>
    <p:sldId id="264" r:id="rId10"/>
    <p:sldId id="267" r:id="rId11"/>
    <p:sldId id="272" r:id="rId12"/>
    <p:sldId id="273" r:id="rId13"/>
    <p:sldId id="274" r:id="rId14"/>
    <p:sldId id="275" r:id="rId15"/>
    <p:sldId id="276" r:id="rId16"/>
    <p:sldId id="277" r:id="rId17"/>
    <p:sldId id="268"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5/13/2023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523687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5/13/2023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80742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5/13/2023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2007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5/13/2023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39194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5/13/2023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987817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5/13/2023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6616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5/13/2023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150835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5/13/2023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9059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5/13/2023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6143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5/13/2023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72808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5/13/2023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809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5/13/2023</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2770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EB1D23-5F03-4CE8-26F9-D98A6BAE2B38}"/>
              </a:ext>
            </a:extLst>
          </p:cNvPr>
          <p:cNvSpPr>
            <a:spLocks noGrp="1"/>
          </p:cNvSpPr>
          <p:nvPr>
            <p:ph type="ctrTitle"/>
          </p:nvPr>
        </p:nvSpPr>
        <p:spPr>
          <a:xfrm>
            <a:off x="643964" y="786205"/>
            <a:ext cx="5227171" cy="3999339"/>
          </a:xfrm>
        </p:spPr>
        <p:txBody>
          <a:bodyPr>
            <a:normAutofit fontScale="90000"/>
          </a:bodyPr>
          <a:lstStyle/>
          <a:p>
            <a:r>
              <a:rPr lang="en-US" sz="7200" dirty="0"/>
              <a:t>Diamond</a:t>
            </a:r>
            <a:br>
              <a:rPr lang="en-US" sz="7200" dirty="0"/>
            </a:br>
            <a:r>
              <a:rPr lang="en-US" sz="7200" dirty="0"/>
              <a:t>Price Prediction Model</a:t>
            </a:r>
          </a:p>
        </p:txBody>
      </p:sp>
      <p:sp>
        <p:nvSpPr>
          <p:cNvPr id="3" name="Subtitle 2">
            <a:extLst>
              <a:ext uri="{FF2B5EF4-FFF2-40B4-BE49-F238E27FC236}">
                <a16:creationId xmlns:a16="http://schemas.microsoft.com/office/drawing/2014/main" id="{400C7E3D-8CD8-5FDA-1119-4AE8C8BB4C22}"/>
              </a:ext>
            </a:extLst>
          </p:cNvPr>
          <p:cNvSpPr>
            <a:spLocks noGrp="1"/>
          </p:cNvSpPr>
          <p:nvPr>
            <p:ph type="subTitle" idx="1"/>
          </p:nvPr>
        </p:nvSpPr>
        <p:spPr>
          <a:xfrm>
            <a:off x="695325" y="4785544"/>
            <a:ext cx="4857857" cy="762046"/>
          </a:xfrm>
        </p:spPr>
        <p:txBody>
          <a:bodyPr>
            <a:noAutofit/>
          </a:bodyPr>
          <a:lstStyle/>
          <a:p>
            <a:r>
              <a:rPr lang="en-US" sz="3200" dirty="0"/>
              <a:t>Using Machine Learning</a:t>
            </a:r>
          </a:p>
        </p:txBody>
      </p:sp>
      <p:cxnSp>
        <p:nvCxnSpPr>
          <p:cNvPr id="15"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3" descr="Cut diamond">
            <a:extLst>
              <a:ext uri="{FF2B5EF4-FFF2-40B4-BE49-F238E27FC236}">
                <a16:creationId xmlns:a16="http://schemas.microsoft.com/office/drawing/2014/main" id="{899FFB5F-2427-E6AE-021C-A089928DE8F8}"/>
              </a:ext>
            </a:extLst>
          </p:cNvPr>
          <p:cNvPicPr>
            <a:picLocks noChangeAspect="1"/>
          </p:cNvPicPr>
          <p:nvPr/>
        </p:nvPicPr>
        <p:blipFill rotWithShape="1">
          <a:blip r:embed="rId2"/>
          <a:srcRect l="33947" r="10797" b="-1"/>
          <a:stretch/>
        </p:blipFill>
        <p:spPr>
          <a:xfrm>
            <a:off x="6515100" y="10"/>
            <a:ext cx="5676900" cy="6857990"/>
          </a:xfrm>
          <a:prstGeom prst="rect">
            <a:avLst/>
          </a:prstGeom>
        </p:spPr>
      </p:pic>
    </p:spTree>
    <p:extLst>
      <p:ext uri="{BB962C8B-B14F-4D97-AF65-F5344CB8AC3E}">
        <p14:creationId xmlns:p14="http://schemas.microsoft.com/office/powerpoint/2010/main" val="826589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F564E-90ED-2802-5173-D3CF74F81181}"/>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B26633C9-FEAF-4DDA-0632-1F95EA3A3FD0}"/>
              </a:ext>
            </a:extLst>
          </p:cNvPr>
          <p:cNvSpPr>
            <a:spLocks noGrp="1"/>
          </p:cNvSpPr>
          <p:nvPr>
            <p:ph idx="1"/>
          </p:nvPr>
        </p:nvSpPr>
        <p:spPr>
          <a:xfrm>
            <a:off x="700634" y="1607611"/>
            <a:ext cx="10691265" cy="685515"/>
          </a:xfrm>
        </p:spPr>
        <p:txBody>
          <a:bodyPr>
            <a:normAutofit/>
          </a:bodyPr>
          <a:lstStyle/>
          <a:p>
            <a:pPr marL="0" indent="0">
              <a:buNone/>
            </a:pPr>
            <a:r>
              <a:rPr lang="en-US" sz="2800" dirty="0"/>
              <a:t>Second: Exploring Data</a:t>
            </a:r>
          </a:p>
        </p:txBody>
      </p:sp>
      <p:sp>
        <p:nvSpPr>
          <p:cNvPr id="6" name="Content Placeholder 2">
            <a:extLst>
              <a:ext uri="{FF2B5EF4-FFF2-40B4-BE49-F238E27FC236}">
                <a16:creationId xmlns:a16="http://schemas.microsoft.com/office/drawing/2014/main" id="{09E539F7-A98A-CEFD-39D2-6CF89604E459}"/>
              </a:ext>
            </a:extLst>
          </p:cNvPr>
          <p:cNvSpPr txBox="1">
            <a:spLocks/>
          </p:cNvSpPr>
          <p:nvPr/>
        </p:nvSpPr>
        <p:spPr>
          <a:xfrm>
            <a:off x="700633" y="2279755"/>
            <a:ext cx="3555173" cy="333595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t>What does the distribution of diamond prices for each cut category in the histogram tell us about the relationship between cut quality and price?</a:t>
            </a:r>
          </a:p>
        </p:txBody>
      </p:sp>
      <p:pic>
        <p:nvPicPr>
          <p:cNvPr id="5" name="Picture 4">
            <a:extLst>
              <a:ext uri="{FF2B5EF4-FFF2-40B4-BE49-F238E27FC236}">
                <a16:creationId xmlns:a16="http://schemas.microsoft.com/office/drawing/2014/main" id="{D92615F3-32C6-2112-2CBF-AC1FB416831C}"/>
              </a:ext>
            </a:extLst>
          </p:cNvPr>
          <p:cNvPicPr>
            <a:picLocks noChangeAspect="1"/>
          </p:cNvPicPr>
          <p:nvPr/>
        </p:nvPicPr>
        <p:blipFill>
          <a:blip r:embed="rId2"/>
          <a:stretch>
            <a:fillRect/>
          </a:stretch>
        </p:blipFill>
        <p:spPr>
          <a:xfrm>
            <a:off x="4348117" y="2345264"/>
            <a:ext cx="6572250" cy="2905125"/>
          </a:xfrm>
          <a:prstGeom prst="rect">
            <a:avLst/>
          </a:prstGeom>
        </p:spPr>
      </p:pic>
    </p:spTree>
    <p:extLst>
      <p:ext uri="{BB962C8B-B14F-4D97-AF65-F5344CB8AC3E}">
        <p14:creationId xmlns:p14="http://schemas.microsoft.com/office/powerpoint/2010/main" val="2979533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F564E-90ED-2802-5173-D3CF74F81181}"/>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B26633C9-FEAF-4DDA-0632-1F95EA3A3FD0}"/>
              </a:ext>
            </a:extLst>
          </p:cNvPr>
          <p:cNvSpPr>
            <a:spLocks noGrp="1"/>
          </p:cNvSpPr>
          <p:nvPr>
            <p:ph idx="1"/>
          </p:nvPr>
        </p:nvSpPr>
        <p:spPr>
          <a:xfrm>
            <a:off x="700634" y="1607611"/>
            <a:ext cx="10691265" cy="685515"/>
          </a:xfrm>
        </p:spPr>
        <p:txBody>
          <a:bodyPr>
            <a:normAutofit/>
          </a:bodyPr>
          <a:lstStyle/>
          <a:p>
            <a:pPr marL="0" indent="0">
              <a:buNone/>
            </a:pPr>
            <a:r>
              <a:rPr lang="en-US" sz="2800" dirty="0"/>
              <a:t>Second: Exploring Data</a:t>
            </a:r>
          </a:p>
        </p:txBody>
      </p:sp>
      <p:sp>
        <p:nvSpPr>
          <p:cNvPr id="6" name="Content Placeholder 2">
            <a:extLst>
              <a:ext uri="{FF2B5EF4-FFF2-40B4-BE49-F238E27FC236}">
                <a16:creationId xmlns:a16="http://schemas.microsoft.com/office/drawing/2014/main" id="{09E539F7-A98A-CEFD-39D2-6CF89604E459}"/>
              </a:ext>
            </a:extLst>
          </p:cNvPr>
          <p:cNvSpPr txBox="1">
            <a:spLocks/>
          </p:cNvSpPr>
          <p:nvPr/>
        </p:nvSpPr>
        <p:spPr>
          <a:xfrm>
            <a:off x="700633" y="2279755"/>
            <a:ext cx="3555173" cy="333595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What does the distribution of diamond prices for each color category in the histogram tell us about the relationship between diamond color and price?</a:t>
            </a:r>
            <a:endParaRPr lang="en-US" sz="2000" dirty="0"/>
          </a:p>
        </p:txBody>
      </p:sp>
      <p:pic>
        <p:nvPicPr>
          <p:cNvPr id="9" name="Picture 8">
            <a:extLst>
              <a:ext uri="{FF2B5EF4-FFF2-40B4-BE49-F238E27FC236}">
                <a16:creationId xmlns:a16="http://schemas.microsoft.com/office/drawing/2014/main" id="{C7B875B5-A8A2-AB04-70B8-E09A1D2C94B4}"/>
              </a:ext>
            </a:extLst>
          </p:cNvPr>
          <p:cNvPicPr>
            <a:picLocks noChangeAspect="1"/>
          </p:cNvPicPr>
          <p:nvPr/>
        </p:nvPicPr>
        <p:blipFill>
          <a:blip r:embed="rId2"/>
          <a:stretch>
            <a:fillRect/>
          </a:stretch>
        </p:blipFill>
        <p:spPr>
          <a:xfrm>
            <a:off x="4255806" y="2143436"/>
            <a:ext cx="6972300" cy="2981325"/>
          </a:xfrm>
          <a:prstGeom prst="rect">
            <a:avLst/>
          </a:prstGeom>
        </p:spPr>
      </p:pic>
    </p:spTree>
    <p:extLst>
      <p:ext uri="{BB962C8B-B14F-4D97-AF65-F5344CB8AC3E}">
        <p14:creationId xmlns:p14="http://schemas.microsoft.com/office/powerpoint/2010/main" val="4133845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F564E-90ED-2802-5173-D3CF74F81181}"/>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B26633C9-FEAF-4DDA-0632-1F95EA3A3FD0}"/>
              </a:ext>
            </a:extLst>
          </p:cNvPr>
          <p:cNvSpPr>
            <a:spLocks noGrp="1"/>
          </p:cNvSpPr>
          <p:nvPr>
            <p:ph idx="1"/>
          </p:nvPr>
        </p:nvSpPr>
        <p:spPr>
          <a:xfrm>
            <a:off x="700634" y="1607611"/>
            <a:ext cx="10691265" cy="685515"/>
          </a:xfrm>
        </p:spPr>
        <p:txBody>
          <a:bodyPr>
            <a:normAutofit/>
          </a:bodyPr>
          <a:lstStyle/>
          <a:p>
            <a:pPr marL="0" indent="0">
              <a:buNone/>
            </a:pPr>
            <a:r>
              <a:rPr lang="en-US" sz="2800" dirty="0"/>
              <a:t>Second: Exploring Data</a:t>
            </a:r>
          </a:p>
        </p:txBody>
      </p:sp>
      <p:sp>
        <p:nvSpPr>
          <p:cNvPr id="6" name="Content Placeholder 2">
            <a:extLst>
              <a:ext uri="{FF2B5EF4-FFF2-40B4-BE49-F238E27FC236}">
                <a16:creationId xmlns:a16="http://schemas.microsoft.com/office/drawing/2014/main" id="{09E539F7-A98A-CEFD-39D2-6CF89604E459}"/>
              </a:ext>
            </a:extLst>
          </p:cNvPr>
          <p:cNvSpPr txBox="1">
            <a:spLocks/>
          </p:cNvSpPr>
          <p:nvPr/>
        </p:nvSpPr>
        <p:spPr>
          <a:xfrm>
            <a:off x="700633" y="2279755"/>
            <a:ext cx="3555173" cy="333595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What does the distribution of diamond prices for each clarity category in the histogram tell us about the relationship between diamond clarity and price?</a:t>
            </a:r>
            <a:endParaRPr lang="en-US" sz="2000" dirty="0"/>
          </a:p>
        </p:txBody>
      </p:sp>
      <p:pic>
        <p:nvPicPr>
          <p:cNvPr id="5" name="Picture 4">
            <a:extLst>
              <a:ext uri="{FF2B5EF4-FFF2-40B4-BE49-F238E27FC236}">
                <a16:creationId xmlns:a16="http://schemas.microsoft.com/office/drawing/2014/main" id="{AD874482-0099-E851-524B-D3AC2B743CE6}"/>
              </a:ext>
            </a:extLst>
          </p:cNvPr>
          <p:cNvPicPr>
            <a:picLocks noChangeAspect="1"/>
          </p:cNvPicPr>
          <p:nvPr/>
        </p:nvPicPr>
        <p:blipFill>
          <a:blip r:embed="rId2"/>
          <a:stretch>
            <a:fillRect/>
          </a:stretch>
        </p:blipFill>
        <p:spPr>
          <a:xfrm>
            <a:off x="4381499" y="2184341"/>
            <a:ext cx="7010400" cy="2933700"/>
          </a:xfrm>
          <a:prstGeom prst="rect">
            <a:avLst/>
          </a:prstGeom>
        </p:spPr>
      </p:pic>
    </p:spTree>
    <p:extLst>
      <p:ext uri="{BB962C8B-B14F-4D97-AF65-F5344CB8AC3E}">
        <p14:creationId xmlns:p14="http://schemas.microsoft.com/office/powerpoint/2010/main" val="837650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F564E-90ED-2802-5173-D3CF74F81181}"/>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B26633C9-FEAF-4DDA-0632-1F95EA3A3FD0}"/>
              </a:ext>
            </a:extLst>
          </p:cNvPr>
          <p:cNvSpPr>
            <a:spLocks noGrp="1"/>
          </p:cNvSpPr>
          <p:nvPr>
            <p:ph idx="1"/>
          </p:nvPr>
        </p:nvSpPr>
        <p:spPr>
          <a:xfrm>
            <a:off x="700634" y="1607611"/>
            <a:ext cx="10691265" cy="685515"/>
          </a:xfrm>
        </p:spPr>
        <p:txBody>
          <a:bodyPr>
            <a:normAutofit/>
          </a:bodyPr>
          <a:lstStyle/>
          <a:p>
            <a:pPr marL="0" indent="0">
              <a:buNone/>
            </a:pPr>
            <a:r>
              <a:rPr lang="en-US" sz="2800" dirty="0"/>
              <a:t>Second: Exploring Data</a:t>
            </a:r>
          </a:p>
        </p:txBody>
      </p:sp>
      <p:sp>
        <p:nvSpPr>
          <p:cNvPr id="6" name="Content Placeholder 2">
            <a:extLst>
              <a:ext uri="{FF2B5EF4-FFF2-40B4-BE49-F238E27FC236}">
                <a16:creationId xmlns:a16="http://schemas.microsoft.com/office/drawing/2014/main" id="{09E539F7-A98A-CEFD-39D2-6CF89604E459}"/>
              </a:ext>
            </a:extLst>
          </p:cNvPr>
          <p:cNvSpPr txBox="1">
            <a:spLocks/>
          </p:cNvSpPr>
          <p:nvPr/>
        </p:nvSpPr>
        <p:spPr>
          <a:xfrm>
            <a:off x="700633" y="2279755"/>
            <a:ext cx="4670264" cy="333595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How does the distribution of carat weight and price in the scatter plot reveal the relationship between these two variables, and what insights can we gain from it regarding the pricing of diamonds?</a:t>
            </a:r>
          </a:p>
        </p:txBody>
      </p:sp>
      <p:pic>
        <p:nvPicPr>
          <p:cNvPr id="7" name="Picture 6">
            <a:extLst>
              <a:ext uri="{FF2B5EF4-FFF2-40B4-BE49-F238E27FC236}">
                <a16:creationId xmlns:a16="http://schemas.microsoft.com/office/drawing/2014/main" id="{05BCEDA6-97A4-D0AF-1D24-D6531EE077C2}"/>
              </a:ext>
            </a:extLst>
          </p:cNvPr>
          <p:cNvPicPr>
            <a:picLocks noChangeAspect="1"/>
          </p:cNvPicPr>
          <p:nvPr/>
        </p:nvPicPr>
        <p:blipFill>
          <a:blip r:embed="rId2"/>
          <a:stretch>
            <a:fillRect/>
          </a:stretch>
        </p:blipFill>
        <p:spPr>
          <a:xfrm>
            <a:off x="5370898" y="1607611"/>
            <a:ext cx="5876925" cy="3781425"/>
          </a:xfrm>
          <a:prstGeom prst="rect">
            <a:avLst/>
          </a:prstGeom>
        </p:spPr>
      </p:pic>
    </p:spTree>
    <p:extLst>
      <p:ext uri="{BB962C8B-B14F-4D97-AF65-F5344CB8AC3E}">
        <p14:creationId xmlns:p14="http://schemas.microsoft.com/office/powerpoint/2010/main" val="1010077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F564E-90ED-2802-5173-D3CF74F81181}"/>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B26633C9-FEAF-4DDA-0632-1F95EA3A3FD0}"/>
              </a:ext>
            </a:extLst>
          </p:cNvPr>
          <p:cNvSpPr>
            <a:spLocks noGrp="1"/>
          </p:cNvSpPr>
          <p:nvPr>
            <p:ph idx="1"/>
          </p:nvPr>
        </p:nvSpPr>
        <p:spPr>
          <a:xfrm>
            <a:off x="700634" y="1607611"/>
            <a:ext cx="10691265" cy="685515"/>
          </a:xfrm>
        </p:spPr>
        <p:txBody>
          <a:bodyPr>
            <a:normAutofit/>
          </a:bodyPr>
          <a:lstStyle/>
          <a:p>
            <a:pPr marL="0" indent="0">
              <a:buNone/>
            </a:pPr>
            <a:r>
              <a:rPr lang="en-US" sz="2800" dirty="0"/>
              <a:t>Second: Exploring Data</a:t>
            </a:r>
          </a:p>
        </p:txBody>
      </p:sp>
      <p:sp>
        <p:nvSpPr>
          <p:cNvPr id="6" name="Content Placeholder 2">
            <a:extLst>
              <a:ext uri="{FF2B5EF4-FFF2-40B4-BE49-F238E27FC236}">
                <a16:creationId xmlns:a16="http://schemas.microsoft.com/office/drawing/2014/main" id="{09E539F7-A98A-CEFD-39D2-6CF89604E459}"/>
              </a:ext>
            </a:extLst>
          </p:cNvPr>
          <p:cNvSpPr txBox="1">
            <a:spLocks/>
          </p:cNvSpPr>
          <p:nvPr/>
        </p:nvSpPr>
        <p:spPr>
          <a:xfrm>
            <a:off x="700633" y="2279755"/>
            <a:ext cx="4670264" cy="333595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If you have found </a:t>
            </a:r>
            <a:r>
              <a:rPr lang="en-US" b="1" dirty="0"/>
              <a:t>outliers</a:t>
            </a:r>
            <a:r>
              <a:rPr lang="en-US" dirty="0"/>
              <a:t> in the carat column of the </a:t>
            </a:r>
            <a:r>
              <a:rPr lang="en-US"/>
              <a:t>Diamond dataset, </a:t>
            </a:r>
            <a:r>
              <a:rPr lang="en-US" dirty="0"/>
              <a:t>it means that there are a few data points that are significantly different from the rest of the data. In other words, these diamonds have an unusually high or low carat weight compared to the other diamonds in the dataset.</a:t>
            </a:r>
          </a:p>
        </p:txBody>
      </p:sp>
      <p:pic>
        <p:nvPicPr>
          <p:cNvPr id="5" name="Picture 4">
            <a:extLst>
              <a:ext uri="{FF2B5EF4-FFF2-40B4-BE49-F238E27FC236}">
                <a16:creationId xmlns:a16="http://schemas.microsoft.com/office/drawing/2014/main" id="{9955D870-FAF0-01DF-DFB1-2481D2091FA4}"/>
              </a:ext>
            </a:extLst>
          </p:cNvPr>
          <p:cNvPicPr>
            <a:picLocks noChangeAspect="1"/>
          </p:cNvPicPr>
          <p:nvPr/>
        </p:nvPicPr>
        <p:blipFill>
          <a:blip r:embed="rId2"/>
          <a:stretch>
            <a:fillRect/>
          </a:stretch>
        </p:blipFill>
        <p:spPr>
          <a:xfrm>
            <a:off x="6191605" y="1607611"/>
            <a:ext cx="4781550" cy="3905250"/>
          </a:xfrm>
          <a:prstGeom prst="rect">
            <a:avLst/>
          </a:prstGeom>
        </p:spPr>
      </p:pic>
    </p:spTree>
    <p:extLst>
      <p:ext uri="{BB962C8B-B14F-4D97-AF65-F5344CB8AC3E}">
        <p14:creationId xmlns:p14="http://schemas.microsoft.com/office/powerpoint/2010/main" val="3947925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F564E-90ED-2802-5173-D3CF74F81181}"/>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B26633C9-FEAF-4DDA-0632-1F95EA3A3FD0}"/>
              </a:ext>
            </a:extLst>
          </p:cNvPr>
          <p:cNvSpPr>
            <a:spLocks noGrp="1"/>
          </p:cNvSpPr>
          <p:nvPr>
            <p:ph idx="1"/>
          </p:nvPr>
        </p:nvSpPr>
        <p:spPr>
          <a:xfrm>
            <a:off x="700634" y="1607611"/>
            <a:ext cx="10691265" cy="685515"/>
          </a:xfrm>
        </p:spPr>
        <p:txBody>
          <a:bodyPr>
            <a:normAutofit/>
          </a:bodyPr>
          <a:lstStyle/>
          <a:p>
            <a:pPr marL="0" indent="0">
              <a:buNone/>
            </a:pPr>
            <a:r>
              <a:rPr lang="en-US" sz="2800" dirty="0"/>
              <a:t>Second: Exploring Data</a:t>
            </a:r>
          </a:p>
        </p:txBody>
      </p:sp>
      <p:sp>
        <p:nvSpPr>
          <p:cNvPr id="6" name="Content Placeholder 2">
            <a:extLst>
              <a:ext uri="{FF2B5EF4-FFF2-40B4-BE49-F238E27FC236}">
                <a16:creationId xmlns:a16="http://schemas.microsoft.com/office/drawing/2014/main" id="{09E539F7-A98A-CEFD-39D2-6CF89604E459}"/>
              </a:ext>
            </a:extLst>
          </p:cNvPr>
          <p:cNvSpPr txBox="1">
            <a:spLocks/>
          </p:cNvSpPr>
          <p:nvPr/>
        </p:nvSpPr>
        <p:spPr>
          <a:xfrm>
            <a:off x="700633" y="2279755"/>
            <a:ext cx="4670264" cy="333595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dirty="0"/>
          </a:p>
        </p:txBody>
      </p:sp>
      <p:pic>
        <p:nvPicPr>
          <p:cNvPr id="7" name="Picture 6">
            <a:extLst>
              <a:ext uri="{FF2B5EF4-FFF2-40B4-BE49-F238E27FC236}">
                <a16:creationId xmlns:a16="http://schemas.microsoft.com/office/drawing/2014/main" id="{51830854-1DEB-7778-C62A-734E7E8AB7D3}"/>
              </a:ext>
            </a:extLst>
          </p:cNvPr>
          <p:cNvPicPr>
            <a:picLocks noChangeAspect="1"/>
          </p:cNvPicPr>
          <p:nvPr/>
        </p:nvPicPr>
        <p:blipFill>
          <a:blip r:embed="rId2"/>
          <a:stretch>
            <a:fillRect/>
          </a:stretch>
        </p:blipFill>
        <p:spPr>
          <a:xfrm>
            <a:off x="5637554" y="1607611"/>
            <a:ext cx="4762500" cy="800100"/>
          </a:xfrm>
          <a:prstGeom prst="rect">
            <a:avLst/>
          </a:prstGeom>
        </p:spPr>
      </p:pic>
      <p:pic>
        <p:nvPicPr>
          <p:cNvPr id="9" name="Picture 8">
            <a:extLst>
              <a:ext uri="{FF2B5EF4-FFF2-40B4-BE49-F238E27FC236}">
                <a16:creationId xmlns:a16="http://schemas.microsoft.com/office/drawing/2014/main" id="{E0BA9D50-868A-840B-C591-75A6143B6F81}"/>
              </a:ext>
            </a:extLst>
          </p:cNvPr>
          <p:cNvPicPr>
            <a:picLocks noChangeAspect="1"/>
          </p:cNvPicPr>
          <p:nvPr/>
        </p:nvPicPr>
        <p:blipFill>
          <a:blip r:embed="rId3"/>
          <a:stretch>
            <a:fillRect/>
          </a:stretch>
        </p:blipFill>
        <p:spPr>
          <a:xfrm>
            <a:off x="5961404" y="2550078"/>
            <a:ext cx="4114800" cy="3362325"/>
          </a:xfrm>
          <a:prstGeom prst="rect">
            <a:avLst/>
          </a:prstGeom>
        </p:spPr>
      </p:pic>
      <p:pic>
        <p:nvPicPr>
          <p:cNvPr id="11" name="Picture 10">
            <a:extLst>
              <a:ext uri="{FF2B5EF4-FFF2-40B4-BE49-F238E27FC236}">
                <a16:creationId xmlns:a16="http://schemas.microsoft.com/office/drawing/2014/main" id="{7610B778-5C03-92AA-3783-4900C88F2D18}"/>
              </a:ext>
            </a:extLst>
          </p:cNvPr>
          <p:cNvPicPr>
            <a:picLocks noChangeAspect="1"/>
          </p:cNvPicPr>
          <p:nvPr/>
        </p:nvPicPr>
        <p:blipFill>
          <a:blip r:embed="rId4"/>
          <a:stretch>
            <a:fillRect/>
          </a:stretch>
        </p:blipFill>
        <p:spPr>
          <a:xfrm>
            <a:off x="1189401" y="2407711"/>
            <a:ext cx="4152900" cy="3429000"/>
          </a:xfrm>
          <a:prstGeom prst="rect">
            <a:avLst/>
          </a:prstGeom>
        </p:spPr>
      </p:pic>
      <p:cxnSp>
        <p:nvCxnSpPr>
          <p:cNvPr id="13" name="Straight Arrow Connector 12">
            <a:extLst>
              <a:ext uri="{FF2B5EF4-FFF2-40B4-BE49-F238E27FC236}">
                <a16:creationId xmlns:a16="http://schemas.microsoft.com/office/drawing/2014/main" id="{44F2E3BC-FFA1-7C10-36E7-5929B7C80218}"/>
              </a:ext>
            </a:extLst>
          </p:cNvPr>
          <p:cNvCxnSpPr/>
          <p:nvPr/>
        </p:nvCxnSpPr>
        <p:spPr>
          <a:xfrm>
            <a:off x="5460762" y="4231240"/>
            <a:ext cx="6400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Arrow: Right 13">
            <a:extLst>
              <a:ext uri="{FF2B5EF4-FFF2-40B4-BE49-F238E27FC236}">
                <a16:creationId xmlns:a16="http://schemas.microsoft.com/office/drawing/2014/main" id="{6502B11C-1855-C6F2-3C43-22AFB7EC468F}"/>
              </a:ext>
            </a:extLst>
          </p:cNvPr>
          <p:cNvSpPr/>
          <p:nvPr/>
        </p:nvSpPr>
        <p:spPr>
          <a:xfrm>
            <a:off x="5443671" y="4025069"/>
            <a:ext cx="760576" cy="53980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7972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F564E-90ED-2802-5173-D3CF74F81181}"/>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B26633C9-FEAF-4DDA-0632-1F95EA3A3FD0}"/>
              </a:ext>
            </a:extLst>
          </p:cNvPr>
          <p:cNvSpPr>
            <a:spLocks noGrp="1"/>
          </p:cNvSpPr>
          <p:nvPr>
            <p:ph idx="1"/>
          </p:nvPr>
        </p:nvSpPr>
        <p:spPr>
          <a:xfrm>
            <a:off x="700634" y="1607611"/>
            <a:ext cx="10691265" cy="685515"/>
          </a:xfrm>
        </p:spPr>
        <p:txBody>
          <a:bodyPr>
            <a:normAutofit/>
          </a:bodyPr>
          <a:lstStyle/>
          <a:p>
            <a:pPr marL="0" indent="0">
              <a:buNone/>
            </a:pPr>
            <a:r>
              <a:rPr lang="en-US" sz="2800" dirty="0"/>
              <a:t>Second: Exploring Data</a:t>
            </a:r>
          </a:p>
        </p:txBody>
      </p:sp>
      <p:sp>
        <p:nvSpPr>
          <p:cNvPr id="6" name="Content Placeholder 2">
            <a:extLst>
              <a:ext uri="{FF2B5EF4-FFF2-40B4-BE49-F238E27FC236}">
                <a16:creationId xmlns:a16="http://schemas.microsoft.com/office/drawing/2014/main" id="{09E539F7-A98A-CEFD-39D2-6CF89604E459}"/>
              </a:ext>
            </a:extLst>
          </p:cNvPr>
          <p:cNvSpPr txBox="1">
            <a:spLocks/>
          </p:cNvSpPr>
          <p:nvPr/>
        </p:nvSpPr>
        <p:spPr>
          <a:xfrm>
            <a:off x="700633" y="2279755"/>
            <a:ext cx="4670264" cy="333595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dirty="0"/>
          </a:p>
        </p:txBody>
      </p:sp>
      <p:pic>
        <p:nvPicPr>
          <p:cNvPr id="5" name="Picture 4">
            <a:extLst>
              <a:ext uri="{FF2B5EF4-FFF2-40B4-BE49-F238E27FC236}">
                <a16:creationId xmlns:a16="http://schemas.microsoft.com/office/drawing/2014/main" id="{6EFA825C-D6A5-7258-3BB2-E50ACACE8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578" y="1796543"/>
            <a:ext cx="5104762" cy="3530159"/>
          </a:xfrm>
          <a:prstGeom prst="rect">
            <a:avLst/>
          </a:prstGeom>
        </p:spPr>
      </p:pic>
      <p:pic>
        <p:nvPicPr>
          <p:cNvPr id="10" name="Picture 9">
            <a:extLst>
              <a:ext uri="{FF2B5EF4-FFF2-40B4-BE49-F238E27FC236}">
                <a16:creationId xmlns:a16="http://schemas.microsoft.com/office/drawing/2014/main" id="{210FDC09-7465-A6C9-E3FF-6B3164ADD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430" y="2768837"/>
            <a:ext cx="3546670" cy="2622272"/>
          </a:xfrm>
          <a:prstGeom prst="rect">
            <a:avLst/>
          </a:prstGeom>
        </p:spPr>
      </p:pic>
    </p:spTree>
    <p:extLst>
      <p:ext uri="{BB962C8B-B14F-4D97-AF65-F5344CB8AC3E}">
        <p14:creationId xmlns:p14="http://schemas.microsoft.com/office/powerpoint/2010/main" val="358322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F564E-90ED-2802-5173-D3CF74F81181}"/>
              </a:ext>
            </a:extLst>
          </p:cNvPr>
          <p:cNvSpPr>
            <a:spLocks noGrp="1"/>
          </p:cNvSpPr>
          <p:nvPr>
            <p:ph type="title"/>
          </p:nvPr>
        </p:nvSpPr>
        <p:spPr/>
        <p:txBody>
          <a:bodyPr/>
          <a:lstStyle/>
          <a:p>
            <a:r>
              <a:rPr lang="en-US" dirty="0"/>
              <a:t>Train the model</a:t>
            </a:r>
          </a:p>
        </p:txBody>
      </p:sp>
      <p:sp>
        <p:nvSpPr>
          <p:cNvPr id="3" name="Content Placeholder 2">
            <a:extLst>
              <a:ext uri="{FF2B5EF4-FFF2-40B4-BE49-F238E27FC236}">
                <a16:creationId xmlns:a16="http://schemas.microsoft.com/office/drawing/2014/main" id="{B26633C9-FEAF-4DDA-0632-1F95EA3A3FD0}"/>
              </a:ext>
            </a:extLst>
          </p:cNvPr>
          <p:cNvSpPr>
            <a:spLocks noGrp="1"/>
          </p:cNvSpPr>
          <p:nvPr>
            <p:ph idx="1"/>
          </p:nvPr>
        </p:nvSpPr>
        <p:spPr>
          <a:xfrm>
            <a:off x="700634" y="2293126"/>
            <a:ext cx="3982461" cy="3483830"/>
          </a:xfrm>
        </p:spPr>
        <p:txBody>
          <a:bodyPr>
            <a:normAutofit/>
          </a:bodyPr>
          <a:lstStyle/>
          <a:p>
            <a:pPr marL="0" indent="0">
              <a:buNone/>
            </a:pPr>
            <a:r>
              <a:rPr lang="en-US" sz="2800" dirty="0"/>
              <a:t>Splitting Data into Train and Test sets</a:t>
            </a:r>
          </a:p>
          <a:p>
            <a:pPr marL="0" indent="0">
              <a:buNone/>
            </a:pPr>
            <a:endParaRPr lang="en-US" sz="2800" dirty="0"/>
          </a:p>
          <a:p>
            <a:pPr marL="0" indent="0">
              <a:buNone/>
            </a:pPr>
            <a:r>
              <a:rPr lang="en-US" sz="2800" dirty="0"/>
              <a:t>Model fitting</a:t>
            </a:r>
          </a:p>
        </p:txBody>
      </p:sp>
      <p:pic>
        <p:nvPicPr>
          <p:cNvPr id="8" name="Picture 7">
            <a:extLst>
              <a:ext uri="{FF2B5EF4-FFF2-40B4-BE49-F238E27FC236}">
                <a16:creationId xmlns:a16="http://schemas.microsoft.com/office/drawing/2014/main" id="{427485FA-8B2B-FBFB-A0B0-BBAD5BFFEFA4}"/>
              </a:ext>
            </a:extLst>
          </p:cNvPr>
          <p:cNvPicPr>
            <a:picLocks noChangeAspect="1"/>
          </p:cNvPicPr>
          <p:nvPr/>
        </p:nvPicPr>
        <p:blipFill>
          <a:blip r:embed="rId2"/>
          <a:stretch>
            <a:fillRect/>
          </a:stretch>
        </p:blipFill>
        <p:spPr>
          <a:xfrm>
            <a:off x="4970492" y="2343736"/>
            <a:ext cx="5686425" cy="1095375"/>
          </a:xfrm>
          <a:prstGeom prst="rect">
            <a:avLst/>
          </a:prstGeom>
        </p:spPr>
      </p:pic>
      <p:pic>
        <p:nvPicPr>
          <p:cNvPr id="10" name="Picture 9">
            <a:extLst>
              <a:ext uri="{FF2B5EF4-FFF2-40B4-BE49-F238E27FC236}">
                <a16:creationId xmlns:a16="http://schemas.microsoft.com/office/drawing/2014/main" id="{6651574E-8C50-8866-C2A8-4900141A5E5A}"/>
              </a:ext>
            </a:extLst>
          </p:cNvPr>
          <p:cNvPicPr>
            <a:picLocks noChangeAspect="1"/>
          </p:cNvPicPr>
          <p:nvPr/>
        </p:nvPicPr>
        <p:blipFill>
          <a:blip r:embed="rId3"/>
          <a:stretch>
            <a:fillRect/>
          </a:stretch>
        </p:blipFill>
        <p:spPr>
          <a:xfrm>
            <a:off x="3804435" y="4035041"/>
            <a:ext cx="6924675" cy="1733550"/>
          </a:xfrm>
          <a:prstGeom prst="rect">
            <a:avLst/>
          </a:prstGeom>
        </p:spPr>
      </p:pic>
    </p:spTree>
    <p:extLst>
      <p:ext uri="{BB962C8B-B14F-4D97-AF65-F5344CB8AC3E}">
        <p14:creationId xmlns:p14="http://schemas.microsoft.com/office/powerpoint/2010/main" val="524308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F564E-90ED-2802-5173-D3CF74F81181}"/>
              </a:ext>
            </a:extLst>
          </p:cNvPr>
          <p:cNvSpPr>
            <a:spLocks noGrp="1"/>
          </p:cNvSpPr>
          <p:nvPr>
            <p:ph type="title"/>
          </p:nvPr>
        </p:nvSpPr>
        <p:spPr/>
        <p:txBody>
          <a:bodyPr/>
          <a:lstStyle/>
          <a:p>
            <a:r>
              <a:rPr lang="en-US" dirty="0"/>
              <a:t>Model Predictions</a:t>
            </a:r>
          </a:p>
        </p:txBody>
      </p:sp>
      <p:pic>
        <p:nvPicPr>
          <p:cNvPr id="5" name="Picture 4">
            <a:extLst>
              <a:ext uri="{FF2B5EF4-FFF2-40B4-BE49-F238E27FC236}">
                <a16:creationId xmlns:a16="http://schemas.microsoft.com/office/drawing/2014/main" id="{7A174AE6-7C34-9603-4564-F0E67DB1C514}"/>
              </a:ext>
            </a:extLst>
          </p:cNvPr>
          <p:cNvPicPr>
            <a:picLocks noChangeAspect="1"/>
          </p:cNvPicPr>
          <p:nvPr/>
        </p:nvPicPr>
        <p:blipFill>
          <a:blip r:embed="rId2"/>
          <a:stretch>
            <a:fillRect/>
          </a:stretch>
        </p:blipFill>
        <p:spPr>
          <a:xfrm>
            <a:off x="2450817" y="2016807"/>
            <a:ext cx="6657975" cy="3238500"/>
          </a:xfrm>
          <a:prstGeom prst="rect">
            <a:avLst/>
          </a:prstGeom>
        </p:spPr>
      </p:pic>
    </p:spTree>
    <p:extLst>
      <p:ext uri="{BB962C8B-B14F-4D97-AF65-F5344CB8AC3E}">
        <p14:creationId xmlns:p14="http://schemas.microsoft.com/office/powerpoint/2010/main" val="485140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1490A2-4B7C-7E1E-D7C7-F88A36557558}"/>
              </a:ext>
            </a:extLst>
          </p:cNvPr>
          <p:cNvSpPr>
            <a:spLocks noGrp="1"/>
          </p:cNvSpPr>
          <p:nvPr>
            <p:ph type="title"/>
          </p:nvPr>
        </p:nvSpPr>
        <p:spPr>
          <a:xfrm>
            <a:off x="690587" y="907128"/>
            <a:ext cx="6699564" cy="1378871"/>
          </a:xfrm>
        </p:spPr>
        <p:txBody>
          <a:bodyPr>
            <a:normAutofit/>
          </a:bodyPr>
          <a:lstStyle/>
          <a:p>
            <a:r>
              <a:rPr lang="en-US" dirty="0"/>
              <a:t>Description</a:t>
            </a:r>
          </a:p>
        </p:txBody>
      </p:sp>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33BD8A-C713-9317-6EFD-8F34B7CF22F6}"/>
              </a:ext>
            </a:extLst>
          </p:cNvPr>
          <p:cNvSpPr>
            <a:spLocks noGrp="1"/>
          </p:cNvSpPr>
          <p:nvPr>
            <p:ph idx="1"/>
          </p:nvPr>
        </p:nvSpPr>
        <p:spPr>
          <a:xfrm>
            <a:off x="695326" y="1893457"/>
            <a:ext cx="6766748" cy="4041622"/>
          </a:xfrm>
        </p:spPr>
        <p:txBody>
          <a:bodyPr>
            <a:normAutofit/>
          </a:bodyPr>
          <a:lstStyle/>
          <a:p>
            <a:pPr marL="0" indent="0" algn="just">
              <a:buNone/>
            </a:pPr>
            <a:r>
              <a:rPr lang="en-US" dirty="0"/>
              <a:t>In this presentation we will discuss The </a:t>
            </a:r>
            <a:r>
              <a:rPr lang="en-US" b="1" dirty="0"/>
              <a:t>Diamond dataset</a:t>
            </a:r>
            <a:r>
              <a:rPr lang="en-US" dirty="0"/>
              <a:t>. It is a valuable resource for </a:t>
            </a:r>
            <a:r>
              <a:rPr lang="en-US" b="1" dirty="0"/>
              <a:t>analyzing</a:t>
            </a:r>
            <a:r>
              <a:rPr lang="en-US" dirty="0"/>
              <a:t> and </a:t>
            </a:r>
            <a:r>
              <a:rPr lang="en-US" b="1" dirty="0"/>
              <a:t>predicting</a:t>
            </a:r>
            <a:r>
              <a:rPr lang="en-US" dirty="0"/>
              <a:t> the price of diamonds based on their </a:t>
            </a:r>
            <a:r>
              <a:rPr lang="en-US" b="1" dirty="0"/>
              <a:t>characteristics</a:t>
            </a:r>
            <a:r>
              <a:rPr lang="en-US" dirty="0"/>
              <a:t>. The dataset is widely used in the machine learning community for </a:t>
            </a:r>
            <a:r>
              <a:rPr lang="en-US" b="1" dirty="0"/>
              <a:t>regression tasks </a:t>
            </a:r>
            <a:r>
              <a:rPr lang="en-US" dirty="0"/>
              <a:t>related to diamond pricing. also, we will examine the various columns of the Diamond dataset, explore the insights we can gain from it, and discuss how it can be used to build predictive models for diamond pricing.</a:t>
            </a:r>
          </a:p>
        </p:txBody>
      </p:sp>
      <p:cxnSp>
        <p:nvCxnSpPr>
          <p:cNvPr id="13" name="Straight Connector 12">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Four cube prisms in a line">
            <a:extLst>
              <a:ext uri="{FF2B5EF4-FFF2-40B4-BE49-F238E27FC236}">
                <a16:creationId xmlns:a16="http://schemas.microsoft.com/office/drawing/2014/main" id="{D08574AE-F0BD-DE46-7C3B-FEC344A1B1C4}"/>
              </a:ext>
            </a:extLst>
          </p:cNvPr>
          <p:cNvPicPr>
            <a:picLocks noChangeAspect="1"/>
          </p:cNvPicPr>
          <p:nvPr/>
        </p:nvPicPr>
        <p:blipFill rotWithShape="1">
          <a:blip r:embed="rId2"/>
          <a:srcRect l="23704" r="36616" b="-1"/>
          <a:stretch/>
        </p:blipFill>
        <p:spPr>
          <a:xfrm>
            <a:off x="8115300" y="10"/>
            <a:ext cx="4076700" cy="6857990"/>
          </a:xfrm>
          <a:prstGeom prst="rect">
            <a:avLst/>
          </a:prstGeom>
        </p:spPr>
      </p:pic>
    </p:spTree>
    <p:extLst>
      <p:ext uri="{BB962C8B-B14F-4D97-AF65-F5344CB8AC3E}">
        <p14:creationId xmlns:p14="http://schemas.microsoft.com/office/powerpoint/2010/main" val="823174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AC924-33A0-2696-D0BD-CC4791D53D5C}"/>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8DE335B2-470E-F76D-D5FC-8081DDFBF634}"/>
              </a:ext>
            </a:extLst>
          </p:cNvPr>
          <p:cNvSpPr>
            <a:spLocks noGrp="1"/>
          </p:cNvSpPr>
          <p:nvPr>
            <p:ph idx="1"/>
          </p:nvPr>
        </p:nvSpPr>
        <p:spPr>
          <a:xfrm>
            <a:off x="700635" y="1764145"/>
            <a:ext cx="10691265" cy="4165069"/>
          </a:xfrm>
        </p:spPr>
        <p:txBody>
          <a:bodyPr>
            <a:normAutofit fontScale="70000" lnSpcReduction="20000"/>
          </a:bodyPr>
          <a:lstStyle/>
          <a:p>
            <a:pPr>
              <a:buFont typeface="+mj-lt"/>
              <a:buAutoNum type="arabicPeriod"/>
            </a:pPr>
            <a:r>
              <a:rPr lang="en-US" dirty="0"/>
              <a:t>Price - This column represents the </a:t>
            </a:r>
            <a:r>
              <a:rPr lang="en-US" b="1" dirty="0"/>
              <a:t>price of the diamond in US dollars</a:t>
            </a:r>
            <a:r>
              <a:rPr lang="en-US" dirty="0"/>
              <a:t>. The prices range from </a:t>
            </a:r>
            <a:r>
              <a:rPr lang="en-US" b="1" dirty="0"/>
              <a:t>$326 to $18,823</a:t>
            </a:r>
            <a:r>
              <a:rPr lang="en-US" dirty="0"/>
              <a:t>.</a:t>
            </a:r>
          </a:p>
          <a:p>
            <a:pPr>
              <a:buFont typeface="+mj-lt"/>
              <a:buAutoNum type="arabicPeriod"/>
            </a:pPr>
            <a:r>
              <a:rPr lang="en-US" dirty="0"/>
              <a:t>Carat - This column represents the </a:t>
            </a:r>
            <a:r>
              <a:rPr lang="en-US" b="1" dirty="0"/>
              <a:t>weight of the diamond in carats</a:t>
            </a:r>
            <a:r>
              <a:rPr lang="en-US" dirty="0"/>
              <a:t>. The weights range from </a:t>
            </a:r>
            <a:r>
              <a:rPr lang="en-US" b="1" dirty="0"/>
              <a:t>0.2 to 5.01 carats</a:t>
            </a:r>
            <a:r>
              <a:rPr lang="en-US" dirty="0"/>
              <a:t>.</a:t>
            </a:r>
          </a:p>
          <a:p>
            <a:pPr>
              <a:buFont typeface="+mj-lt"/>
              <a:buAutoNum type="arabicPeriod"/>
            </a:pPr>
            <a:r>
              <a:rPr lang="en-US" dirty="0"/>
              <a:t>Cut - This column represents the </a:t>
            </a:r>
            <a:r>
              <a:rPr lang="en-US" b="1" dirty="0"/>
              <a:t>quality of the cut of the diamond</a:t>
            </a:r>
            <a:r>
              <a:rPr lang="en-US" dirty="0"/>
              <a:t>. There are five categories of cut quality: </a:t>
            </a:r>
            <a:r>
              <a:rPr lang="en-US" b="1" dirty="0"/>
              <a:t>Fair, Good, Very Good, Premium, and Ideal</a:t>
            </a:r>
            <a:r>
              <a:rPr lang="en-US" dirty="0"/>
              <a:t>.</a:t>
            </a:r>
          </a:p>
          <a:p>
            <a:pPr>
              <a:buFont typeface="+mj-lt"/>
              <a:buAutoNum type="arabicPeriod"/>
            </a:pPr>
            <a:r>
              <a:rPr lang="en-US" dirty="0"/>
              <a:t>Color - This column represents the </a:t>
            </a:r>
            <a:r>
              <a:rPr lang="en-US" b="1" dirty="0"/>
              <a:t>color of the diamond</a:t>
            </a:r>
            <a:r>
              <a:rPr lang="en-US" dirty="0"/>
              <a:t>, with values ranging from </a:t>
            </a:r>
            <a:r>
              <a:rPr lang="en-US" b="1" dirty="0"/>
              <a:t>J (worst) to D (best).</a:t>
            </a:r>
          </a:p>
          <a:p>
            <a:pPr>
              <a:buFont typeface="+mj-lt"/>
              <a:buAutoNum type="arabicPeriod"/>
            </a:pPr>
            <a:r>
              <a:rPr lang="en-US" dirty="0"/>
              <a:t>Clarity - This column represents the </a:t>
            </a:r>
            <a:r>
              <a:rPr lang="en-US" b="1" dirty="0"/>
              <a:t>clarity of the diamond</a:t>
            </a:r>
            <a:r>
              <a:rPr lang="en-US" dirty="0"/>
              <a:t>, with values ranging from </a:t>
            </a:r>
            <a:r>
              <a:rPr lang="en-US" b="1" dirty="0"/>
              <a:t>I1 (worst) to IF (best). </a:t>
            </a:r>
            <a:r>
              <a:rPr lang="en-US" dirty="0"/>
              <a:t>Clarity is a </a:t>
            </a:r>
            <a:r>
              <a:rPr lang="en-US" b="1" dirty="0"/>
              <a:t>measurement of how clear the diamond is</a:t>
            </a:r>
            <a:r>
              <a:rPr lang="en-US" dirty="0"/>
              <a:t>.</a:t>
            </a:r>
          </a:p>
          <a:p>
            <a:pPr>
              <a:buFont typeface="+mj-lt"/>
              <a:buAutoNum type="arabicPeriod"/>
            </a:pPr>
            <a:r>
              <a:rPr lang="en-US" dirty="0"/>
              <a:t>x - This column represents the </a:t>
            </a:r>
            <a:r>
              <a:rPr lang="en-US" b="1" dirty="0"/>
              <a:t>length of the diamond in millimeters</a:t>
            </a:r>
            <a:r>
              <a:rPr lang="en-US" dirty="0"/>
              <a:t>, with values ranging from </a:t>
            </a:r>
            <a:r>
              <a:rPr lang="en-US" b="1" dirty="0"/>
              <a:t>0 to 10.74 mm</a:t>
            </a:r>
            <a:r>
              <a:rPr lang="en-US" dirty="0"/>
              <a:t>.</a:t>
            </a:r>
          </a:p>
          <a:p>
            <a:pPr>
              <a:buFont typeface="+mj-lt"/>
              <a:buAutoNum type="arabicPeriod"/>
            </a:pPr>
            <a:r>
              <a:rPr lang="en-US" dirty="0"/>
              <a:t>y - This column represents the </a:t>
            </a:r>
            <a:r>
              <a:rPr lang="en-US" b="1" dirty="0"/>
              <a:t>width of the diamond in millimeters</a:t>
            </a:r>
            <a:r>
              <a:rPr lang="en-US" dirty="0"/>
              <a:t>, with values ranging from </a:t>
            </a:r>
            <a:r>
              <a:rPr lang="en-US" b="1" dirty="0"/>
              <a:t>0 to 58.9 mm</a:t>
            </a:r>
            <a:r>
              <a:rPr lang="en-US" dirty="0"/>
              <a:t>.</a:t>
            </a:r>
          </a:p>
          <a:p>
            <a:pPr>
              <a:buFont typeface="+mj-lt"/>
              <a:buAutoNum type="arabicPeriod"/>
            </a:pPr>
            <a:r>
              <a:rPr lang="en-US" dirty="0"/>
              <a:t>z - This column represents the </a:t>
            </a:r>
            <a:r>
              <a:rPr lang="en-US" b="1" dirty="0"/>
              <a:t>depth of the diamond in millimeters</a:t>
            </a:r>
            <a:r>
              <a:rPr lang="en-US" dirty="0"/>
              <a:t>, with values ranging from </a:t>
            </a:r>
            <a:r>
              <a:rPr lang="en-US" b="1" dirty="0"/>
              <a:t>0 to 31.8 mm</a:t>
            </a:r>
            <a:r>
              <a:rPr lang="en-US" dirty="0"/>
              <a:t>.</a:t>
            </a:r>
          </a:p>
          <a:p>
            <a:pPr>
              <a:buFont typeface="+mj-lt"/>
              <a:buAutoNum type="arabicPeriod"/>
            </a:pPr>
            <a:r>
              <a:rPr lang="en-US" dirty="0"/>
              <a:t>Depth - This column represents the </a:t>
            </a:r>
            <a:r>
              <a:rPr lang="en-US" b="1" dirty="0"/>
              <a:t>total depth percentage of the diamond</a:t>
            </a:r>
            <a:r>
              <a:rPr lang="en-US" dirty="0"/>
              <a:t>. The depth percentage is calculated as </a:t>
            </a:r>
            <a:r>
              <a:rPr lang="en-US" b="1" dirty="0"/>
              <a:t>2 * z / (x + y) and ranges from 43 to 79</a:t>
            </a:r>
            <a:r>
              <a:rPr lang="en-US" dirty="0"/>
              <a:t>.</a:t>
            </a:r>
          </a:p>
          <a:p>
            <a:pPr>
              <a:buFont typeface="+mj-lt"/>
              <a:buAutoNum type="arabicPeriod"/>
            </a:pPr>
            <a:r>
              <a:rPr lang="en-US" dirty="0"/>
              <a:t>Table - This column represents </a:t>
            </a:r>
            <a:r>
              <a:rPr lang="en-US" b="1" dirty="0"/>
              <a:t>the width of the top of the diamond relative to the widest point</a:t>
            </a:r>
            <a:r>
              <a:rPr lang="en-US" dirty="0"/>
              <a:t>, with values ranging from </a:t>
            </a:r>
            <a:r>
              <a:rPr lang="en-US" b="1" dirty="0"/>
              <a:t>43 to 95</a:t>
            </a:r>
            <a:r>
              <a:rPr lang="en-US" dirty="0"/>
              <a:t>.</a:t>
            </a:r>
          </a:p>
          <a:p>
            <a:endParaRPr lang="en-US" dirty="0"/>
          </a:p>
        </p:txBody>
      </p:sp>
    </p:spTree>
    <p:extLst>
      <p:ext uri="{BB962C8B-B14F-4D97-AF65-F5344CB8AC3E}">
        <p14:creationId xmlns:p14="http://schemas.microsoft.com/office/powerpoint/2010/main" val="3428555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9E9C8-10CE-8197-80FB-16292E2ED0A8}"/>
              </a:ext>
            </a:extLst>
          </p:cNvPr>
          <p:cNvSpPr>
            <a:spLocks noGrp="1"/>
          </p:cNvSpPr>
          <p:nvPr>
            <p:ph type="title"/>
          </p:nvPr>
        </p:nvSpPr>
        <p:spPr/>
        <p:txBody>
          <a:bodyPr/>
          <a:lstStyle/>
          <a:p>
            <a:r>
              <a:rPr lang="en-US" dirty="0"/>
              <a:t>Import libraries</a:t>
            </a:r>
          </a:p>
        </p:txBody>
      </p:sp>
      <p:pic>
        <p:nvPicPr>
          <p:cNvPr id="5" name="Content Placeholder 4">
            <a:extLst>
              <a:ext uri="{FF2B5EF4-FFF2-40B4-BE49-F238E27FC236}">
                <a16:creationId xmlns:a16="http://schemas.microsoft.com/office/drawing/2014/main" id="{EF60EA85-5E77-3143-6536-E6BFD4DCF17C}"/>
              </a:ext>
            </a:extLst>
          </p:cNvPr>
          <p:cNvPicPr>
            <a:picLocks noGrp="1" noChangeAspect="1"/>
          </p:cNvPicPr>
          <p:nvPr>
            <p:ph idx="1"/>
          </p:nvPr>
        </p:nvPicPr>
        <p:blipFill>
          <a:blip r:embed="rId2"/>
          <a:stretch>
            <a:fillRect/>
          </a:stretch>
        </p:blipFill>
        <p:spPr>
          <a:xfrm>
            <a:off x="2055757" y="2650837"/>
            <a:ext cx="7786815" cy="2030340"/>
          </a:xfrm>
        </p:spPr>
      </p:pic>
    </p:spTree>
    <p:extLst>
      <p:ext uri="{BB962C8B-B14F-4D97-AF65-F5344CB8AC3E}">
        <p14:creationId xmlns:p14="http://schemas.microsoft.com/office/powerpoint/2010/main" val="2567092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690EA-A22F-0292-BC1E-5185DFD4B5AE}"/>
              </a:ext>
            </a:extLst>
          </p:cNvPr>
          <p:cNvSpPr>
            <a:spLocks noGrp="1"/>
          </p:cNvSpPr>
          <p:nvPr>
            <p:ph type="title"/>
          </p:nvPr>
        </p:nvSpPr>
        <p:spPr/>
        <p:txBody>
          <a:bodyPr/>
          <a:lstStyle/>
          <a:p>
            <a:r>
              <a:rPr lang="en-US" dirty="0"/>
              <a:t>Loading data</a:t>
            </a:r>
          </a:p>
        </p:txBody>
      </p:sp>
      <p:pic>
        <p:nvPicPr>
          <p:cNvPr id="5" name="Content Placeholder 4">
            <a:extLst>
              <a:ext uri="{FF2B5EF4-FFF2-40B4-BE49-F238E27FC236}">
                <a16:creationId xmlns:a16="http://schemas.microsoft.com/office/drawing/2014/main" id="{181F2770-AE3A-2CC7-F1AF-63B2EA93EB35}"/>
              </a:ext>
            </a:extLst>
          </p:cNvPr>
          <p:cNvPicPr>
            <a:picLocks noGrp="1" noChangeAspect="1"/>
          </p:cNvPicPr>
          <p:nvPr>
            <p:ph idx="1"/>
          </p:nvPr>
        </p:nvPicPr>
        <p:blipFill>
          <a:blip r:embed="rId2"/>
          <a:stretch>
            <a:fillRect/>
          </a:stretch>
        </p:blipFill>
        <p:spPr>
          <a:xfrm>
            <a:off x="2292956" y="2293126"/>
            <a:ext cx="6770238" cy="2920495"/>
          </a:xfrm>
        </p:spPr>
      </p:pic>
    </p:spTree>
    <p:extLst>
      <p:ext uri="{BB962C8B-B14F-4D97-AF65-F5344CB8AC3E}">
        <p14:creationId xmlns:p14="http://schemas.microsoft.com/office/powerpoint/2010/main" val="2040624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F564E-90ED-2802-5173-D3CF74F81181}"/>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B26633C9-FEAF-4DDA-0632-1F95EA3A3FD0}"/>
              </a:ext>
            </a:extLst>
          </p:cNvPr>
          <p:cNvSpPr>
            <a:spLocks noGrp="1"/>
          </p:cNvSpPr>
          <p:nvPr>
            <p:ph idx="1"/>
          </p:nvPr>
        </p:nvSpPr>
        <p:spPr>
          <a:xfrm>
            <a:off x="700634" y="1607611"/>
            <a:ext cx="10691265" cy="685515"/>
          </a:xfrm>
        </p:spPr>
        <p:txBody>
          <a:bodyPr>
            <a:normAutofit/>
          </a:bodyPr>
          <a:lstStyle/>
          <a:p>
            <a:pPr marL="0" indent="0">
              <a:buNone/>
            </a:pPr>
            <a:r>
              <a:rPr lang="en-US" sz="2800" dirty="0"/>
              <a:t>First: Cleaning Data</a:t>
            </a:r>
          </a:p>
        </p:txBody>
      </p:sp>
      <p:pic>
        <p:nvPicPr>
          <p:cNvPr id="5" name="Picture 4">
            <a:extLst>
              <a:ext uri="{FF2B5EF4-FFF2-40B4-BE49-F238E27FC236}">
                <a16:creationId xmlns:a16="http://schemas.microsoft.com/office/drawing/2014/main" id="{36567641-CFBE-5823-AC3C-C540595B8A7E}"/>
              </a:ext>
            </a:extLst>
          </p:cNvPr>
          <p:cNvPicPr>
            <a:picLocks noChangeAspect="1"/>
          </p:cNvPicPr>
          <p:nvPr/>
        </p:nvPicPr>
        <p:blipFill>
          <a:blip r:embed="rId2"/>
          <a:stretch>
            <a:fillRect/>
          </a:stretch>
        </p:blipFill>
        <p:spPr>
          <a:xfrm>
            <a:off x="5814879" y="1792814"/>
            <a:ext cx="4305300" cy="3457575"/>
          </a:xfrm>
          <a:prstGeom prst="rect">
            <a:avLst/>
          </a:prstGeom>
        </p:spPr>
      </p:pic>
      <p:sp>
        <p:nvSpPr>
          <p:cNvPr id="6" name="Content Placeholder 2">
            <a:extLst>
              <a:ext uri="{FF2B5EF4-FFF2-40B4-BE49-F238E27FC236}">
                <a16:creationId xmlns:a16="http://schemas.microsoft.com/office/drawing/2014/main" id="{09E539F7-A98A-CEFD-39D2-6CF89604E459}"/>
              </a:ext>
            </a:extLst>
          </p:cNvPr>
          <p:cNvSpPr txBox="1">
            <a:spLocks/>
          </p:cNvSpPr>
          <p:nvPr/>
        </p:nvSpPr>
        <p:spPr>
          <a:xfrm>
            <a:off x="700633" y="2279755"/>
            <a:ext cx="10691265" cy="333595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We have 43152 rows, no null values</a:t>
            </a:r>
            <a:br>
              <a:rPr lang="en-US" sz="2400" dirty="0"/>
            </a:br>
            <a:r>
              <a:rPr lang="en-US" sz="2400" dirty="0"/>
              <a:t>and no wrong data types!</a:t>
            </a:r>
          </a:p>
        </p:txBody>
      </p:sp>
    </p:spTree>
    <p:extLst>
      <p:ext uri="{BB962C8B-B14F-4D97-AF65-F5344CB8AC3E}">
        <p14:creationId xmlns:p14="http://schemas.microsoft.com/office/powerpoint/2010/main" val="1339152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F564E-90ED-2802-5173-D3CF74F81181}"/>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B26633C9-FEAF-4DDA-0632-1F95EA3A3FD0}"/>
              </a:ext>
            </a:extLst>
          </p:cNvPr>
          <p:cNvSpPr>
            <a:spLocks noGrp="1"/>
          </p:cNvSpPr>
          <p:nvPr>
            <p:ph idx="1"/>
          </p:nvPr>
        </p:nvSpPr>
        <p:spPr>
          <a:xfrm>
            <a:off x="700634" y="1607611"/>
            <a:ext cx="10691265" cy="685515"/>
          </a:xfrm>
        </p:spPr>
        <p:txBody>
          <a:bodyPr>
            <a:normAutofit/>
          </a:bodyPr>
          <a:lstStyle/>
          <a:p>
            <a:pPr marL="0" indent="0">
              <a:buNone/>
            </a:pPr>
            <a:r>
              <a:rPr lang="en-US" sz="2800" dirty="0"/>
              <a:t>First: Cleaning Data</a:t>
            </a:r>
          </a:p>
        </p:txBody>
      </p:sp>
      <p:sp>
        <p:nvSpPr>
          <p:cNvPr id="6" name="Content Placeholder 2">
            <a:extLst>
              <a:ext uri="{FF2B5EF4-FFF2-40B4-BE49-F238E27FC236}">
                <a16:creationId xmlns:a16="http://schemas.microsoft.com/office/drawing/2014/main" id="{09E539F7-A98A-CEFD-39D2-6CF89604E459}"/>
              </a:ext>
            </a:extLst>
          </p:cNvPr>
          <p:cNvSpPr txBox="1">
            <a:spLocks/>
          </p:cNvSpPr>
          <p:nvPr/>
        </p:nvSpPr>
        <p:spPr>
          <a:xfrm>
            <a:off x="700633" y="2279755"/>
            <a:ext cx="10691265" cy="333595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p:txBody>
      </p:sp>
      <p:pic>
        <p:nvPicPr>
          <p:cNvPr id="7" name="Picture 6">
            <a:extLst>
              <a:ext uri="{FF2B5EF4-FFF2-40B4-BE49-F238E27FC236}">
                <a16:creationId xmlns:a16="http://schemas.microsoft.com/office/drawing/2014/main" id="{ACE7E631-42BC-4599-CD67-16F1C9030EAB}"/>
              </a:ext>
            </a:extLst>
          </p:cNvPr>
          <p:cNvPicPr>
            <a:picLocks noChangeAspect="1"/>
          </p:cNvPicPr>
          <p:nvPr/>
        </p:nvPicPr>
        <p:blipFill>
          <a:blip r:embed="rId2"/>
          <a:stretch>
            <a:fillRect/>
          </a:stretch>
        </p:blipFill>
        <p:spPr>
          <a:xfrm>
            <a:off x="1381125" y="2411939"/>
            <a:ext cx="8820150" cy="2838450"/>
          </a:xfrm>
          <a:prstGeom prst="rect">
            <a:avLst/>
          </a:prstGeom>
        </p:spPr>
      </p:pic>
    </p:spTree>
    <p:extLst>
      <p:ext uri="{BB962C8B-B14F-4D97-AF65-F5344CB8AC3E}">
        <p14:creationId xmlns:p14="http://schemas.microsoft.com/office/powerpoint/2010/main" val="2904124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F564E-90ED-2802-5173-D3CF74F81181}"/>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B26633C9-FEAF-4DDA-0632-1F95EA3A3FD0}"/>
              </a:ext>
            </a:extLst>
          </p:cNvPr>
          <p:cNvSpPr>
            <a:spLocks noGrp="1"/>
          </p:cNvSpPr>
          <p:nvPr>
            <p:ph idx="1"/>
          </p:nvPr>
        </p:nvSpPr>
        <p:spPr>
          <a:xfrm>
            <a:off x="700634" y="1607611"/>
            <a:ext cx="10691265" cy="685515"/>
          </a:xfrm>
        </p:spPr>
        <p:txBody>
          <a:bodyPr>
            <a:normAutofit/>
          </a:bodyPr>
          <a:lstStyle/>
          <a:p>
            <a:pPr marL="0" indent="0">
              <a:buNone/>
            </a:pPr>
            <a:r>
              <a:rPr lang="en-US" sz="2800" dirty="0"/>
              <a:t>Second: Exploring Data</a:t>
            </a:r>
          </a:p>
        </p:txBody>
      </p:sp>
      <p:sp>
        <p:nvSpPr>
          <p:cNvPr id="6" name="Content Placeholder 2">
            <a:extLst>
              <a:ext uri="{FF2B5EF4-FFF2-40B4-BE49-F238E27FC236}">
                <a16:creationId xmlns:a16="http://schemas.microsoft.com/office/drawing/2014/main" id="{09E539F7-A98A-CEFD-39D2-6CF89604E459}"/>
              </a:ext>
            </a:extLst>
          </p:cNvPr>
          <p:cNvSpPr txBox="1">
            <a:spLocks/>
          </p:cNvSpPr>
          <p:nvPr/>
        </p:nvSpPr>
        <p:spPr>
          <a:xfrm>
            <a:off x="700633" y="2279755"/>
            <a:ext cx="10691265" cy="333595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p:txBody>
      </p:sp>
      <p:pic>
        <p:nvPicPr>
          <p:cNvPr id="5" name="Picture 4">
            <a:extLst>
              <a:ext uri="{FF2B5EF4-FFF2-40B4-BE49-F238E27FC236}">
                <a16:creationId xmlns:a16="http://schemas.microsoft.com/office/drawing/2014/main" id="{024DDF99-8E69-517C-3093-46D456A657BC}"/>
              </a:ext>
            </a:extLst>
          </p:cNvPr>
          <p:cNvPicPr>
            <a:picLocks noChangeAspect="1"/>
          </p:cNvPicPr>
          <p:nvPr/>
        </p:nvPicPr>
        <p:blipFill>
          <a:blip r:embed="rId2"/>
          <a:stretch>
            <a:fillRect/>
          </a:stretch>
        </p:blipFill>
        <p:spPr>
          <a:xfrm>
            <a:off x="1997131" y="2519041"/>
            <a:ext cx="7445895" cy="2481965"/>
          </a:xfrm>
          <a:prstGeom prst="rect">
            <a:avLst/>
          </a:prstGeom>
        </p:spPr>
      </p:pic>
    </p:spTree>
    <p:extLst>
      <p:ext uri="{BB962C8B-B14F-4D97-AF65-F5344CB8AC3E}">
        <p14:creationId xmlns:p14="http://schemas.microsoft.com/office/powerpoint/2010/main" val="295378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F564E-90ED-2802-5173-D3CF74F81181}"/>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B26633C9-FEAF-4DDA-0632-1F95EA3A3FD0}"/>
              </a:ext>
            </a:extLst>
          </p:cNvPr>
          <p:cNvSpPr>
            <a:spLocks noGrp="1"/>
          </p:cNvSpPr>
          <p:nvPr>
            <p:ph idx="1"/>
          </p:nvPr>
        </p:nvSpPr>
        <p:spPr>
          <a:xfrm>
            <a:off x="700634" y="1607611"/>
            <a:ext cx="10691265" cy="685515"/>
          </a:xfrm>
        </p:spPr>
        <p:txBody>
          <a:bodyPr>
            <a:normAutofit/>
          </a:bodyPr>
          <a:lstStyle/>
          <a:p>
            <a:pPr marL="0" indent="0">
              <a:buNone/>
            </a:pPr>
            <a:r>
              <a:rPr lang="en-US" sz="2800" dirty="0"/>
              <a:t>Second: Exploring Data</a:t>
            </a:r>
          </a:p>
        </p:txBody>
      </p:sp>
      <p:sp>
        <p:nvSpPr>
          <p:cNvPr id="6" name="Content Placeholder 2">
            <a:extLst>
              <a:ext uri="{FF2B5EF4-FFF2-40B4-BE49-F238E27FC236}">
                <a16:creationId xmlns:a16="http://schemas.microsoft.com/office/drawing/2014/main" id="{09E539F7-A98A-CEFD-39D2-6CF89604E459}"/>
              </a:ext>
            </a:extLst>
          </p:cNvPr>
          <p:cNvSpPr txBox="1">
            <a:spLocks/>
          </p:cNvSpPr>
          <p:nvPr/>
        </p:nvSpPr>
        <p:spPr>
          <a:xfrm>
            <a:off x="700634" y="2279755"/>
            <a:ext cx="5247746" cy="333595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dirty="0"/>
              <a:t>As we can see on the above heatmap that "table" and "depth" columns have a low correlation with the price then we will not consider them in model training.</a:t>
            </a:r>
          </a:p>
        </p:txBody>
      </p:sp>
      <p:pic>
        <p:nvPicPr>
          <p:cNvPr id="5" name="Picture 4">
            <a:extLst>
              <a:ext uri="{FF2B5EF4-FFF2-40B4-BE49-F238E27FC236}">
                <a16:creationId xmlns:a16="http://schemas.microsoft.com/office/drawing/2014/main" id="{BFF8ACF3-F0DD-4C02-9A19-D5F06A90D70F}"/>
              </a:ext>
            </a:extLst>
          </p:cNvPr>
          <p:cNvPicPr>
            <a:picLocks noChangeAspect="1"/>
          </p:cNvPicPr>
          <p:nvPr/>
        </p:nvPicPr>
        <p:blipFill>
          <a:blip r:embed="rId2"/>
          <a:stretch>
            <a:fillRect/>
          </a:stretch>
        </p:blipFill>
        <p:spPr>
          <a:xfrm>
            <a:off x="5948381" y="1521088"/>
            <a:ext cx="5144414" cy="4414816"/>
          </a:xfrm>
          <a:prstGeom prst="rect">
            <a:avLst/>
          </a:prstGeom>
        </p:spPr>
      </p:pic>
    </p:spTree>
    <p:extLst>
      <p:ext uri="{BB962C8B-B14F-4D97-AF65-F5344CB8AC3E}">
        <p14:creationId xmlns:p14="http://schemas.microsoft.com/office/powerpoint/2010/main" val="972424809"/>
      </p:ext>
    </p:extLst>
  </p:cSld>
  <p:clrMapOvr>
    <a:masterClrMapping/>
  </p:clrMapOvr>
</p:sld>
</file>

<file path=ppt/theme/theme1.xml><?xml version="1.0" encoding="utf-8"?>
<a:theme xmlns:a="http://schemas.openxmlformats.org/drawingml/2006/main" name="Chronicl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F2C5653-845D-49D3-91E3-4272FB84480A}">
  <we:reference id="a19c72e1-6786-40f7-b977-f44d74d31275" version="2.1.0.0" store="EXCatalog" storeType="EXCatalog"/>
  <we:alternateReferences>
    <we:reference id="WA104379279" version="2.1.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44</TotalTime>
  <Words>704</Words>
  <Application>Microsoft Office PowerPoint</Application>
  <PresentationFormat>Widescreen</PresentationFormat>
  <Paragraphs>51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Calisto MT</vt:lpstr>
      <vt:lpstr>Univers Condensed</vt:lpstr>
      <vt:lpstr>ChronicleVTI</vt:lpstr>
      <vt:lpstr>Diamond Price Prediction Model</vt:lpstr>
      <vt:lpstr>Description</vt:lpstr>
      <vt:lpstr>Features</vt:lpstr>
      <vt:lpstr>Import libraries</vt:lpstr>
      <vt:lpstr>Loading data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Train the model</vt:lpstr>
      <vt:lpstr>Model Predictions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Ashraf_627a</dc:creator>
  <cp:lastModifiedBy>Ashraf_627a</cp:lastModifiedBy>
  <cp:revision>3</cp:revision>
  <dcterms:created xsi:type="dcterms:W3CDTF">2023-05-13T10:39:31Z</dcterms:created>
  <dcterms:modified xsi:type="dcterms:W3CDTF">2023-05-13T11:29:09Z</dcterms:modified>
</cp:coreProperties>
</file>