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98" r:id="rId3"/>
    <p:sldId id="297" r:id="rId4"/>
    <p:sldId id="304" r:id="rId5"/>
    <p:sldId id="295" r:id="rId6"/>
    <p:sldId id="296" r:id="rId7"/>
    <p:sldId id="309" r:id="rId8"/>
    <p:sldId id="305" r:id="rId9"/>
    <p:sldId id="306" r:id="rId10"/>
    <p:sldId id="307" r:id="rId11"/>
    <p:sldId id="308" r:id="rId12"/>
    <p:sldId id="299" r:id="rId13"/>
    <p:sldId id="300" r:id="rId14"/>
    <p:sldId id="301" r:id="rId15"/>
    <p:sldId id="302" r:id="rId16"/>
    <p:sldId id="303" r:id="rId17"/>
    <p:sldId id="310" r:id="rId18"/>
    <p:sldId id="311" r:id="rId19"/>
    <p:sldId id="312" r:id="rId20"/>
    <p:sldId id="313" r:id="rId21"/>
    <p:sldId id="314" r:id="rId22"/>
    <p:sldId id="315" r:id="rId23"/>
    <p:sldId id="31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F1C83-A491-4079-922A-D4832F1E883E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3254B-DE55-4769-929F-34F98E61D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15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Session 2 with pandas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3254B-DE55-4769-929F-34F98E61D79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715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3254B-DE55-4769-929F-34F98E61D79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96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3254B-DE55-4769-929F-34F98E61D79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023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Practical Statistics via python </a:t>
            </a:r>
            <a:r>
              <a:rPr lang="en-AE" dirty="0" smtClean="0"/>
              <a:t>–</a:t>
            </a:r>
            <a:r>
              <a:rPr lang="en-GB" dirty="0" smtClean="0"/>
              <a:t> Session 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Instructor: Rasha </a:t>
            </a:r>
            <a:r>
              <a:rPr lang="en-GB" dirty="0" err="1" smtClean="0"/>
              <a:t>Sadeq</a:t>
            </a:r>
            <a:r>
              <a:rPr lang="en-GB" dirty="0" smtClean="0"/>
              <a:t> Abdin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06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data in statistics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02"/>
          <a:stretch/>
        </p:blipFill>
        <p:spPr>
          <a:xfrm>
            <a:off x="3568148" y="2686728"/>
            <a:ext cx="5174444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Why to understand the type of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types are an important concept because statistical methods </a:t>
            </a:r>
            <a:r>
              <a:rPr lang="en-GB" dirty="0" smtClean="0"/>
              <a:t>(mean, median, frequencies) can </a:t>
            </a:r>
            <a:r>
              <a:rPr lang="en-GB" dirty="0"/>
              <a:t>only be used with certain data types. You have to </a:t>
            </a:r>
            <a:r>
              <a:rPr lang="en-GB" dirty="0" smtClean="0"/>
              <a:t>analyse </a:t>
            </a:r>
            <a:r>
              <a:rPr lang="en-GB" u="sng" dirty="0" smtClean="0"/>
              <a:t>Quantitative </a:t>
            </a:r>
            <a:r>
              <a:rPr lang="en-GB" u="sng" dirty="0"/>
              <a:t>data </a:t>
            </a:r>
            <a:r>
              <a:rPr lang="en-GB" dirty="0"/>
              <a:t>differently than </a:t>
            </a:r>
            <a:r>
              <a:rPr lang="en-GB" u="sng" dirty="0" smtClean="0"/>
              <a:t>categorical </a:t>
            </a:r>
            <a:r>
              <a:rPr lang="en-GB" u="sng" dirty="0"/>
              <a:t>data </a:t>
            </a:r>
            <a:r>
              <a:rPr lang="en-GB" dirty="0"/>
              <a:t>otherwise it would result in a wrong analysis. Therefore knowing the types of data you are dealing with, enables you to choose the correct method of analysis.</a:t>
            </a:r>
          </a:p>
        </p:txBody>
      </p:sp>
    </p:spTree>
    <p:extLst>
      <p:ext uri="{BB962C8B-B14F-4D97-AF65-F5344CB8AC3E}">
        <p14:creationId xmlns:p14="http://schemas.microsoft.com/office/powerpoint/2010/main" val="3970505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 in python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96" t="11975" r="3135" b="15060"/>
          <a:stretch/>
        </p:blipFill>
        <p:spPr>
          <a:xfrm>
            <a:off x="3250097" y="2445026"/>
            <a:ext cx="5486400" cy="25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78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 in python</a:t>
            </a:r>
          </a:p>
        </p:txBody>
      </p:sp>
      <p:pic>
        <p:nvPicPr>
          <p:cNvPr id="1026" name="Picture 2" descr="https://miro.medium.com/max/875/1*QfI8H_8HplGa1v9IrrWjB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565" y="2249488"/>
            <a:ext cx="6539948" cy="310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92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 in python</a:t>
            </a:r>
          </a:p>
        </p:txBody>
      </p:sp>
      <p:pic>
        <p:nvPicPr>
          <p:cNvPr id="2050" name="Picture 2" descr="Basic Data Types in Python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9" b="17586"/>
          <a:stretch/>
        </p:blipFill>
        <p:spPr bwMode="auto">
          <a:xfrm>
            <a:off x="2946225" y="2249488"/>
            <a:ext cx="6028810" cy="291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934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Determine and print the type of the following variables</a:t>
            </a:r>
          </a:p>
          <a:p>
            <a:r>
              <a:rPr lang="en-GB" dirty="0"/>
              <a:t>variable1 = 123</a:t>
            </a:r>
          </a:p>
          <a:p>
            <a:r>
              <a:rPr lang="en-GB" dirty="0"/>
              <a:t>variable2 = "123"</a:t>
            </a:r>
          </a:p>
          <a:p>
            <a:r>
              <a:rPr lang="en-GB" dirty="0"/>
              <a:t>variable3 = 123.456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38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#</a:t>
            </a:r>
            <a:r>
              <a:rPr lang="en-GB" dirty="0"/>
              <a:t>These codes print the data types</a:t>
            </a:r>
          </a:p>
          <a:p>
            <a:pPr marL="0" indent="0">
              <a:buNone/>
            </a:pPr>
            <a:r>
              <a:rPr lang="en-GB" dirty="0"/>
              <a:t>print(type(variable1)) </a:t>
            </a:r>
          </a:p>
          <a:p>
            <a:pPr marL="0" indent="0">
              <a:buNone/>
            </a:pPr>
            <a:r>
              <a:rPr lang="en-GB" dirty="0"/>
              <a:t>print(type(variable2))</a:t>
            </a:r>
          </a:p>
          <a:p>
            <a:pPr marL="0" indent="0">
              <a:buNone/>
            </a:pPr>
            <a:r>
              <a:rPr lang="en-GB" dirty="0"/>
              <a:t>print(type(variable3</a:t>
            </a:r>
            <a:r>
              <a:rPr lang="en-GB" dirty="0" smtClean="0"/>
              <a:t>))</a:t>
            </a:r>
          </a:p>
          <a:p>
            <a:pPr marL="0" indent="0">
              <a:buNone/>
            </a:pPr>
            <a:r>
              <a:rPr lang="en-AE" dirty="0" smtClean="0"/>
              <a:t>…………………………….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&lt;class '</a:t>
            </a:r>
            <a:r>
              <a:rPr lang="en-GB" dirty="0" err="1"/>
              <a:t>int</a:t>
            </a:r>
            <a:r>
              <a:rPr lang="en-GB" dirty="0"/>
              <a:t>'&gt;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&lt;</a:t>
            </a:r>
            <a:r>
              <a:rPr lang="en-GB" dirty="0"/>
              <a:t>class '</a:t>
            </a:r>
            <a:r>
              <a:rPr lang="en-GB" dirty="0" err="1"/>
              <a:t>str</a:t>
            </a:r>
            <a:r>
              <a:rPr lang="en-GB" dirty="0" smtClean="0"/>
              <a:t>'&gt;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r>
              <a:rPr lang="en-GB" dirty="0"/>
              <a:t>&lt;class 'float'&gt;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3386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4000" dirty="0" smtClean="0"/>
              <a:t>Introduction to Pandas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901877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pandas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Pandas is a Python </a:t>
            </a:r>
            <a:r>
              <a:rPr lang="en-GB" dirty="0"/>
              <a:t>library providing high-performance, easy-to-use data structures and data analysis tools for the Python programming </a:t>
            </a:r>
            <a:r>
              <a:rPr lang="en-GB" dirty="0" smtClean="0"/>
              <a:t>language</a:t>
            </a:r>
            <a:endParaRPr lang="en-GB" dirty="0"/>
          </a:p>
          <a:p>
            <a:r>
              <a:rPr lang="en-GB" dirty="0"/>
              <a:t>P</a:t>
            </a:r>
            <a:r>
              <a:rPr lang="en-GB" dirty="0" smtClean="0"/>
              <a:t>andas </a:t>
            </a:r>
            <a:r>
              <a:rPr lang="en-GB" dirty="0"/>
              <a:t>is </a:t>
            </a:r>
            <a:r>
              <a:rPr lang="en-GB" dirty="0" smtClean="0"/>
              <a:t>a</a:t>
            </a:r>
            <a:r>
              <a:rPr lang="en-GB" dirty="0"/>
              <a:t> </a:t>
            </a:r>
            <a:r>
              <a:rPr lang="en-GB" dirty="0" smtClean="0"/>
              <a:t>python</a:t>
            </a:r>
            <a:r>
              <a:rPr lang="en-GB" dirty="0"/>
              <a:t> package providing fast, flexible, and expressive data structures designed to make working </a:t>
            </a:r>
            <a:r>
              <a:rPr lang="en-GB" dirty="0" smtClean="0"/>
              <a:t>with data </a:t>
            </a:r>
            <a:r>
              <a:rPr lang="en-GB" dirty="0"/>
              <a:t>both easy and intuitive. It aims to be the fundamental high-level building block for doing practical, </a:t>
            </a:r>
            <a:r>
              <a:rPr lang="en-GB" b="1" dirty="0"/>
              <a:t>real-world</a:t>
            </a:r>
            <a:r>
              <a:rPr lang="en-GB" dirty="0"/>
              <a:t> data analysis in </a:t>
            </a:r>
            <a:r>
              <a:rPr lang="en-GB" dirty="0" smtClean="0"/>
              <a:t>Python</a:t>
            </a:r>
          </a:p>
          <a:p>
            <a:r>
              <a:rPr lang="en-GB" dirty="0"/>
              <a:t>Pandas is used for data cleaning, analysis, manipulation, and exploration of data. Which is an essential step for machine learning projects.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6066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can pandas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Fast and efficient </a:t>
            </a:r>
            <a:r>
              <a:rPr lang="en-GB" dirty="0" err="1"/>
              <a:t>DataFrame</a:t>
            </a:r>
            <a:r>
              <a:rPr lang="en-GB" dirty="0"/>
              <a:t> object with default and customized indexing.</a:t>
            </a:r>
          </a:p>
          <a:p>
            <a:r>
              <a:rPr lang="en-GB" dirty="0"/>
              <a:t>Tools for loading data into in-memory data objects from different file formats.</a:t>
            </a:r>
          </a:p>
          <a:p>
            <a:r>
              <a:rPr lang="en-GB" dirty="0"/>
              <a:t>Data alignment and integrated handling of missing data.</a:t>
            </a:r>
          </a:p>
          <a:p>
            <a:r>
              <a:rPr lang="en-GB" dirty="0"/>
              <a:t>Reshaping and pivoting of date sets.</a:t>
            </a:r>
          </a:p>
          <a:p>
            <a:r>
              <a:rPr lang="en-GB" dirty="0"/>
              <a:t>Label-based slicing, indexing and </a:t>
            </a:r>
            <a:r>
              <a:rPr lang="en-GB" dirty="0" err="1"/>
              <a:t>subsetting</a:t>
            </a:r>
            <a:r>
              <a:rPr lang="en-GB" dirty="0"/>
              <a:t> of large data sets.</a:t>
            </a:r>
          </a:p>
          <a:p>
            <a:r>
              <a:rPr lang="en-GB" dirty="0"/>
              <a:t>Columns from a data structure can be deleted or inserted.</a:t>
            </a:r>
          </a:p>
          <a:p>
            <a:r>
              <a:rPr lang="en-GB" dirty="0"/>
              <a:t>Group by data for aggregation and transformations.</a:t>
            </a:r>
          </a:p>
          <a:p>
            <a:r>
              <a:rPr lang="en-GB" dirty="0"/>
              <a:t>High performance merging and joining of data.</a:t>
            </a:r>
          </a:p>
          <a:p>
            <a:r>
              <a:rPr lang="en-GB" dirty="0"/>
              <a:t>Time Series functionality.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60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Types of Data in statistics</a:t>
            </a:r>
          </a:p>
          <a:p>
            <a:r>
              <a:rPr lang="en-GB" dirty="0" smtClean="0"/>
              <a:t>Types of Data in python</a:t>
            </a:r>
          </a:p>
          <a:p>
            <a:r>
              <a:rPr lang="en-GB" dirty="0" smtClean="0"/>
              <a:t>Introduction to Pandas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7350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Pandas and Data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Pandas </a:t>
            </a:r>
            <a:r>
              <a:rPr lang="en-GB" dirty="0"/>
              <a:t>deals with the following three data structures −</a:t>
            </a:r>
          </a:p>
          <a:p>
            <a:r>
              <a:rPr lang="en-GB" dirty="0"/>
              <a:t>Series</a:t>
            </a:r>
          </a:p>
          <a:p>
            <a:r>
              <a:rPr lang="en-GB" dirty="0" err="1"/>
              <a:t>DataFrame</a:t>
            </a:r>
            <a:endParaRPr lang="en-GB" dirty="0"/>
          </a:p>
          <a:p>
            <a:r>
              <a:rPr lang="en-GB" dirty="0" smtClean="0"/>
              <a:t>Panel</a:t>
            </a:r>
          </a:p>
          <a:p>
            <a:endParaRPr lang="en-GB" dirty="0"/>
          </a:p>
          <a:p>
            <a:r>
              <a:rPr lang="en-GB" dirty="0"/>
              <a:t>It deals with: Data frames (2Dimension), and series (1Dimension</a:t>
            </a:r>
            <a:r>
              <a:rPr lang="en-GB" dirty="0" smtClean="0"/>
              <a:t>)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9554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Pandas and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Data frame is a two-dimensional data structure (table), i.e., data is aligned in a tabular fashion in rows and columns. In addition, it should be indexed</a:t>
            </a:r>
          </a:p>
          <a:p>
            <a:endParaRPr lang="en-GB" dirty="0" smtClean="0"/>
          </a:p>
          <a:p>
            <a:r>
              <a:rPr lang="en-GB" dirty="0" smtClean="0"/>
              <a:t>Series </a:t>
            </a:r>
            <a:r>
              <a:rPr lang="en-GB" dirty="0"/>
              <a:t>is a one-dimensional </a:t>
            </a:r>
            <a:r>
              <a:rPr lang="en-GB" dirty="0" err="1"/>
              <a:t>labeled</a:t>
            </a:r>
            <a:r>
              <a:rPr lang="en-GB" dirty="0"/>
              <a:t> array capable of holding data of any type (integer, string, float, python objects, etc.). The axis labels are collectively called index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2455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Pandas and Data Structure</a:t>
            </a:r>
          </a:p>
        </p:txBody>
      </p:sp>
      <p:pic>
        <p:nvPicPr>
          <p:cNvPr id="1026" name="Picture 2" descr="Structure Tab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597" y="2249488"/>
            <a:ext cx="4043631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742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Pandas and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Features of </a:t>
            </a:r>
            <a:r>
              <a:rPr lang="en-GB" dirty="0" err="1"/>
              <a:t>DataFrame</a:t>
            </a:r>
            <a:endParaRPr lang="en-GB" dirty="0"/>
          </a:p>
          <a:p>
            <a:r>
              <a:rPr lang="en-GB" dirty="0"/>
              <a:t>Potentially columns are of different types</a:t>
            </a:r>
          </a:p>
          <a:p>
            <a:r>
              <a:rPr lang="en-GB" dirty="0"/>
              <a:t>Size – Mutable</a:t>
            </a:r>
          </a:p>
          <a:p>
            <a:r>
              <a:rPr lang="en-GB" dirty="0" err="1"/>
              <a:t>Labeled</a:t>
            </a:r>
            <a:r>
              <a:rPr lang="en-GB" dirty="0"/>
              <a:t> axes (rows and columns)</a:t>
            </a:r>
          </a:p>
          <a:p>
            <a:r>
              <a:rPr lang="en-GB" dirty="0"/>
              <a:t>Can Perform Arithmetic operations on rows and columns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341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Why to understand the type of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To assist in summary </a:t>
            </a:r>
            <a:r>
              <a:rPr lang="en-GB" b="1" dirty="0" smtClean="0"/>
              <a:t>statistic.</a:t>
            </a:r>
          </a:p>
          <a:p>
            <a:r>
              <a:rPr lang="en-GB" b="1" dirty="0" smtClean="0"/>
              <a:t>To </a:t>
            </a:r>
            <a:r>
              <a:rPr lang="en-GB" b="1" dirty="0"/>
              <a:t>facilitate the </a:t>
            </a:r>
            <a:r>
              <a:rPr lang="en-GB" b="1" dirty="0" smtClean="0"/>
              <a:t>visualization (graphs) </a:t>
            </a:r>
            <a:r>
              <a:rPr lang="en-GB" b="1" dirty="0"/>
              <a:t>technique to be </a:t>
            </a:r>
            <a:r>
              <a:rPr lang="en-GB" b="1" dirty="0" smtClean="0"/>
              <a:t>used.</a:t>
            </a:r>
          </a:p>
          <a:p>
            <a:r>
              <a:rPr lang="en-GB" b="1" dirty="0" smtClean="0"/>
              <a:t>Analysis required.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9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Why to understand the type of data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2905" y="2620308"/>
            <a:ext cx="5243014" cy="31016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85182" y="2166662"/>
            <a:ext cx="3319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Variables</a:t>
            </a:r>
            <a:r>
              <a:rPr lang="en-GB" b="1" dirty="0" smtClean="0"/>
              <a:t>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3252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data in statistics</a:t>
            </a:r>
            <a:endParaRPr lang="en-GB" dirty="0"/>
          </a:p>
        </p:txBody>
      </p:sp>
      <p:pic>
        <p:nvPicPr>
          <p:cNvPr id="2052" name="Picture 4" descr="https://media.geeksforgeeks.org/wp-content/uploads/20211019230043/UntitledDiagram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898" y="2396331"/>
            <a:ext cx="8963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1341783" y="4005470"/>
            <a:ext cx="1535894" cy="3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251" y="3672138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Categorical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442174" y="3856804"/>
            <a:ext cx="1404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928142" y="3672138"/>
            <a:ext cx="114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Numerical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5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data</a:t>
            </a:r>
          </a:p>
        </p:txBody>
      </p:sp>
      <p:pic>
        <p:nvPicPr>
          <p:cNvPr id="4" name="Content Placeholder 3" descr="6 Types of Data: Every Statistician &amp; Data Scientist Must Know | Data  science learning, Data science, Data scientist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104" y="2249488"/>
            <a:ext cx="8219661" cy="3541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853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data</a:t>
            </a:r>
          </a:p>
        </p:txBody>
      </p:sp>
      <p:pic>
        <p:nvPicPr>
          <p:cNvPr id="3074" name="Picture 2" descr="data types statistics nominal dat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957" y="2580423"/>
            <a:ext cx="3378339" cy="170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9387" y="2154089"/>
            <a:ext cx="301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Nominal</a:t>
            </a:r>
            <a:endParaRPr lang="en-GB" dirty="0"/>
          </a:p>
        </p:txBody>
      </p:sp>
      <p:pic>
        <p:nvPicPr>
          <p:cNvPr id="3076" name="Picture 4" descr="data types statistics ordinal 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149" y="2523421"/>
            <a:ext cx="2925555" cy="174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83149" y="2097019"/>
            <a:ext cx="161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Ordinal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824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data in statistics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382811"/>
              </p:ext>
            </p:extLst>
          </p:nvPr>
        </p:nvGraphicFramePr>
        <p:xfrm>
          <a:off x="1489282" y="1772410"/>
          <a:ext cx="7644778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695361457"/>
                    </a:ext>
                  </a:extLst>
                </a:gridCol>
                <a:gridCol w="2623861">
                  <a:extLst>
                    <a:ext uri="{9D8B030D-6E8A-4147-A177-3AD203B41FA5}">
                      <a16:colId xmlns:a16="http://schemas.microsoft.com/office/drawing/2014/main" val="3074862869"/>
                    </a:ext>
                  </a:extLst>
                </a:gridCol>
                <a:gridCol w="2544417">
                  <a:extLst>
                    <a:ext uri="{9D8B030D-6E8A-4147-A177-3AD203B41FA5}">
                      <a16:colId xmlns:a16="http://schemas.microsoft.com/office/drawing/2014/main" val="475208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Qualitative </a:t>
                      </a:r>
                      <a:r>
                        <a:rPr lang="en-AE" dirty="0" smtClean="0"/>
                        <a:t>–</a:t>
                      </a:r>
                      <a:r>
                        <a:rPr lang="en-GB" dirty="0" smtClean="0"/>
                        <a:t> Categorical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Nominal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Ordinal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72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There are not stored in order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They have order,</a:t>
                      </a:r>
                      <a:r>
                        <a:rPr lang="en-GB" sz="1400" baseline="0" dirty="0" smtClean="0"/>
                        <a:t> and sequence</a:t>
                      </a:r>
                      <a:endParaRPr lang="en-GB" sz="1400" dirty="0" smtClean="0"/>
                    </a:p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0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Can be stored in</a:t>
                      </a:r>
                      <a:r>
                        <a:rPr lang="en-GB" sz="1400" baseline="0" dirty="0" smtClean="0"/>
                        <a:t> text, words, or numerical code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Can be stored in</a:t>
                      </a:r>
                      <a:r>
                        <a:rPr lang="en-GB" sz="1400" baseline="0" dirty="0" smtClean="0"/>
                        <a:t> text, and words</a:t>
                      </a:r>
                      <a:endParaRPr lang="en-GB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721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Example: Male, Female</a:t>
                      </a:r>
                    </a:p>
                    <a:p>
                      <a:r>
                        <a:rPr lang="en-GB" sz="1400" dirty="0" smtClean="0"/>
                        <a:t>    Dark,</a:t>
                      </a:r>
                      <a:r>
                        <a:rPr lang="en-GB" sz="1400" baseline="0" dirty="0" smtClean="0"/>
                        <a:t> Milk, Chocolate</a:t>
                      </a:r>
                    </a:p>
                    <a:p>
                      <a:r>
                        <a:rPr lang="en-GB" sz="1400" baseline="0" dirty="0" smtClean="0"/>
                        <a:t>Yellow, green , White,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Example: Rank, </a:t>
                      </a:r>
                    </a:p>
                    <a:p>
                      <a:r>
                        <a:rPr lang="en-GB" sz="1400" dirty="0" smtClean="0"/>
                        <a:t>Satisfaction level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523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aseline="0" dirty="0" smtClean="0"/>
                        <a:t>Can be represented by frequency and percentage</a:t>
                      </a:r>
                    </a:p>
                    <a:p>
                      <a:r>
                        <a:rPr lang="en-GB" sz="1400" baseline="0" dirty="0" smtClean="0"/>
                        <a:t>20%, 50%, 25% or 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aseline="0" dirty="0" smtClean="0"/>
                        <a:t>Can be represented by frequency and percentage</a:t>
                      </a:r>
                    </a:p>
                    <a:p>
                      <a:r>
                        <a:rPr lang="en-GB" sz="1400" baseline="0" dirty="0" smtClean="0"/>
                        <a:t>20%, 50%, 25% or 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45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aseline="0" dirty="0" smtClean="0"/>
                        <a:t>Mean can</a:t>
                      </a:r>
                      <a:r>
                        <a:rPr lang="en-AE" sz="1400" baseline="0" dirty="0" smtClean="0"/>
                        <a:t>’</a:t>
                      </a:r>
                      <a:r>
                        <a:rPr lang="en-GB" sz="1400" baseline="0" dirty="0" smtClean="0"/>
                        <a:t>t be calculated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aseline="0" dirty="0" smtClean="0"/>
                        <a:t>Mean can</a:t>
                      </a:r>
                      <a:r>
                        <a:rPr lang="en-AE" sz="1400" baseline="0" dirty="0" smtClean="0"/>
                        <a:t>’</a:t>
                      </a:r>
                      <a:r>
                        <a:rPr lang="en-GB" sz="1400" baseline="0" dirty="0" smtClean="0"/>
                        <a:t>t be calculated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7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Visualization Methods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a pie chart or a bar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a bar chart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11666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208" y="2257218"/>
            <a:ext cx="2484783" cy="235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8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data in statistics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354695"/>
              </p:ext>
            </p:extLst>
          </p:nvPr>
        </p:nvGraphicFramePr>
        <p:xfrm>
          <a:off x="1489282" y="1772410"/>
          <a:ext cx="7644778" cy="336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695361457"/>
                    </a:ext>
                  </a:extLst>
                </a:gridCol>
                <a:gridCol w="2623861">
                  <a:extLst>
                    <a:ext uri="{9D8B030D-6E8A-4147-A177-3AD203B41FA5}">
                      <a16:colId xmlns:a16="http://schemas.microsoft.com/office/drawing/2014/main" val="3074862869"/>
                    </a:ext>
                  </a:extLst>
                </a:gridCol>
                <a:gridCol w="2544417">
                  <a:extLst>
                    <a:ext uri="{9D8B030D-6E8A-4147-A177-3AD203B41FA5}">
                      <a16:colId xmlns:a16="http://schemas.microsoft.com/office/drawing/2014/main" val="475208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Quantitative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AE" baseline="0" dirty="0" smtClean="0"/>
                        <a:t>–</a:t>
                      </a:r>
                      <a:r>
                        <a:rPr lang="en-GB" baseline="0" dirty="0" smtClean="0"/>
                        <a:t> Numerical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Discrete</a:t>
                      </a:r>
                      <a:r>
                        <a:rPr lang="en-GB" baseline="0" dirty="0" smtClean="0"/>
                        <a:t> 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Continuous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72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Can</a:t>
                      </a:r>
                      <a:r>
                        <a:rPr lang="en-GB" sz="1400" baseline="0" dirty="0" smtClean="0"/>
                        <a:t> be counted with whole numbers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Is given as fractional numbers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0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Example:</a:t>
                      </a:r>
                      <a:r>
                        <a:rPr lang="en-GB" sz="1400" baseline="0" dirty="0" smtClean="0"/>
                        <a:t> 5 customers</a:t>
                      </a:r>
                    </a:p>
                    <a:p>
                      <a:r>
                        <a:rPr lang="en-GB" sz="1400" baseline="0" dirty="0" smtClean="0"/>
                        <a:t>              25 students</a:t>
                      </a:r>
                    </a:p>
                    <a:p>
                      <a:r>
                        <a:rPr lang="en-GB" sz="1400" baseline="0" dirty="0" smtClean="0"/>
                        <a:t>              30 stores </a:t>
                      </a:r>
                    </a:p>
                    <a:p>
                      <a:endParaRPr lang="en-GB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Example:</a:t>
                      </a:r>
                      <a:r>
                        <a:rPr lang="en-GB" sz="1400" baseline="0" dirty="0" smtClean="0"/>
                        <a:t> 15.6 rain level</a:t>
                      </a:r>
                    </a:p>
                    <a:p>
                      <a:r>
                        <a:rPr lang="en-GB" sz="1400" baseline="0" dirty="0" smtClean="0"/>
                        <a:t>               20.5 degrees </a:t>
                      </a:r>
                    </a:p>
                    <a:p>
                      <a:r>
                        <a:rPr lang="en-GB" sz="1400" baseline="0" dirty="0" smtClean="0"/>
                        <a:t>               5.5 minutes</a:t>
                      </a:r>
                    </a:p>
                    <a:p>
                      <a:r>
                        <a:rPr lang="en-GB" sz="1400" baseline="0" dirty="0" smtClean="0"/>
                        <a:t>               4.5 miles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523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aseline="0" dirty="0" smtClean="0"/>
                        <a:t>Mean, median, 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aseline="0" dirty="0" smtClean="0"/>
                        <a:t>Mean, median, 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45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Visualization Methods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aseline="0" dirty="0" smtClean="0"/>
                        <a:t>Line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GB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histogram or a boxplot</a:t>
                      </a:r>
                      <a:endParaRPr lang="en-GB" sz="1400" u="sng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7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116665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087" y="2300199"/>
            <a:ext cx="2594113" cy="2307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313" y="5281405"/>
            <a:ext cx="21431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1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4451</TotalTime>
  <Words>624</Words>
  <Application>Microsoft Office PowerPoint</Application>
  <PresentationFormat>Widescreen</PresentationFormat>
  <Paragraphs>121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Trebuchet MS</vt:lpstr>
      <vt:lpstr>Tw Cen MT</vt:lpstr>
      <vt:lpstr>Circuit</vt:lpstr>
      <vt:lpstr>Practical Statistics via python – Session 2</vt:lpstr>
      <vt:lpstr>Agenda</vt:lpstr>
      <vt:lpstr>Why to understand the type of data</vt:lpstr>
      <vt:lpstr>Why to understand the type of data</vt:lpstr>
      <vt:lpstr>Types of data in statistics</vt:lpstr>
      <vt:lpstr>Types of data</vt:lpstr>
      <vt:lpstr>Types of data</vt:lpstr>
      <vt:lpstr>Types of data in statistics</vt:lpstr>
      <vt:lpstr>Types of data in statistics</vt:lpstr>
      <vt:lpstr>Types of data in statistics</vt:lpstr>
      <vt:lpstr>Why to understand the type of data</vt:lpstr>
      <vt:lpstr>Data types in python</vt:lpstr>
      <vt:lpstr>Data types in python</vt:lpstr>
      <vt:lpstr>Data types in python</vt:lpstr>
      <vt:lpstr>Data types in python</vt:lpstr>
      <vt:lpstr>Data types in python</vt:lpstr>
      <vt:lpstr>PowerPoint Presentation</vt:lpstr>
      <vt:lpstr>What is pandas</vt:lpstr>
      <vt:lpstr>What can pandas do?</vt:lpstr>
      <vt:lpstr>Pandas and Data Structure</vt:lpstr>
      <vt:lpstr>Pandas and Data Structure</vt:lpstr>
      <vt:lpstr>Pandas and Data Structure</vt:lpstr>
      <vt:lpstr>Pandas and Data Structure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via AI</dc:title>
  <dc:creator>Rasha Abdin</dc:creator>
  <cp:lastModifiedBy>Rasha Abdin</cp:lastModifiedBy>
  <cp:revision>66</cp:revision>
  <dcterms:created xsi:type="dcterms:W3CDTF">2022-12-23T11:17:31Z</dcterms:created>
  <dcterms:modified xsi:type="dcterms:W3CDTF">2023-02-19T16:42:25Z</dcterms:modified>
</cp:coreProperties>
</file>