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297" r:id="rId4"/>
    <p:sldId id="324" r:id="rId5"/>
    <p:sldId id="325" r:id="rId6"/>
    <p:sldId id="317" r:id="rId7"/>
    <p:sldId id="319" r:id="rId8"/>
    <p:sldId id="322" r:id="rId9"/>
    <p:sldId id="323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4" r:id="rId21"/>
    <p:sldId id="337" r:id="rId22"/>
    <p:sldId id="33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0D03C-D118-4376-9608-9D1F8CCBB01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91578D0-7CC7-4F17-BF94-434CD9502D88}">
      <dgm:prSet phldrT="[Text]"/>
      <dgm:spPr/>
      <dgm:t>
        <a:bodyPr/>
        <a:lstStyle/>
        <a:p>
          <a:r>
            <a:rPr lang="en-US" dirty="0" smtClean="0"/>
            <a:t>Ask</a:t>
          </a:r>
          <a:endParaRPr lang="en-US" dirty="0"/>
        </a:p>
      </dgm:t>
    </dgm:pt>
    <dgm:pt modelId="{6CB4D9F5-BD3A-4F3C-84D5-9B2EB044CE09}" type="parTrans" cxnId="{2685B202-3892-4D66-901D-BA5CCA23C4DF}">
      <dgm:prSet/>
      <dgm:spPr/>
      <dgm:t>
        <a:bodyPr/>
        <a:lstStyle/>
        <a:p>
          <a:endParaRPr lang="en-US"/>
        </a:p>
      </dgm:t>
    </dgm:pt>
    <dgm:pt modelId="{2331D14B-59BA-47F9-8072-3862C18B4DB4}" type="sibTrans" cxnId="{2685B202-3892-4D66-901D-BA5CCA23C4DF}">
      <dgm:prSet/>
      <dgm:spPr/>
      <dgm:t>
        <a:bodyPr/>
        <a:lstStyle/>
        <a:p>
          <a:endParaRPr lang="en-US"/>
        </a:p>
      </dgm:t>
    </dgm:pt>
    <dgm:pt modelId="{2D99D4A9-FE68-4B55-B5E7-87BAA4F3D3E3}">
      <dgm:prSet phldrT="[Text]"/>
      <dgm:spPr/>
      <dgm:t>
        <a:bodyPr/>
        <a:lstStyle/>
        <a:p>
          <a:r>
            <a:rPr lang="en-US" dirty="0" smtClean="0"/>
            <a:t>Prepare</a:t>
          </a:r>
          <a:endParaRPr lang="en-US" dirty="0"/>
        </a:p>
      </dgm:t>
    </dgm:pt>
    <dgm:pt modelId="{A38B3978-DB98-4AE8-8717-C8258928C012}" type="parTrans" cxnId="{058A1F1D-9FE6-4796-9310-8330B8B58A1B}">
      <dgm:prSet/>
      <dgm:spPr/>
      <dgm:t>
        <a:bodyPr/>
        <a:lstStyle/>
        <a:p>
          <a:endParaRPr lang="en-US"/>
        </a:p>
      </dgm:t>
    </dgm:pt>
    <dgm:pt modelId="{6D370B0E-FDFB-4FC0-BE43-EB9A6A27B414}" type="sibTrans" cxnId="{058A1F1D-9FE6-4796-9310-8330B8B58A1B}">
      <dgm:prSet/>
      <dgm:spPr/>
      <dgm:t>
        <a:bodyPr/>
        <a:lstStyle/>
        <a:p>
          <a:endParaRPr lang="en-US"/>
        </a:p>
      </dgm:t>
    </dgm:pt>
    <dgm:pt modelId="{84B8702E-BE7C-41DD-97D5-FA2032AEAEEE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6E99DB5F-62B1-4F0E-9A6B-4DDBEAE6BC6A}" type="parTrans" cxnId="{987FDBF4-D514-4C3B-888A-552D04D10EF2}">
      <dgm:prSet/>
      <dgm:spPr/>
      <dgm:t>
        <a:bodyPr/>
        <a:lstStyle/>
        <a:p>
          <a:endParaRPr lang="en-US"/>
        </a:p>
      </dgm:t>
    </dgm:pt>
    <dgm:pt modelId="{4F12397D-E7E4-46B4-83B2-8310A5D120DD}" type="sibTrans" cxnId="{987FDBF4-D514-4C3B-888A-552D04D10EF2}">
      <dgm:prSet/>
      <dgm:spPr/>
      <dgm:t>
        <a:bodyPr/>
        <a:lstStyle/>
        <a:p>
          <a:endParaRPr lang="en-US"/>
        </a:p>
      </dgm:t>
    </dgm:pt>
    <dgm:pt modelId="{82446521-DC94-46A9-9EBF-01CFAA137D8B}">
      <dgm:prSet phldrT="[Text]"/>
      <dgm:spPr/>
      <dgm:t>
        <a:bodyPr/>
        <a:lstStyle/>
        <a:p>
          <a:r>
            <a:rPr lang="en-US" dirty="0" smtClean="0"/>
            <a:t>Act</a:t>
          </a:r>
          <a:endParaRPr lang="en-US" dirty="0"/>
        </a:p>
      </dgm:t>
    </dgm:pt>
    <dgm:pt modelId="{312789A0-047F-4A09-9559-887C8DD238BC}" type="parTrans" cxnId="{B1F02C1D-7D99-4933-B307-1145146B9F1B}">
      <dgm:prSet/>
      <dgm:spPr/>
      <dgm:t>
        <a:bodyPr/>
        <a:lstStyle/>
        <a:p>
          <a:endParaRPr lang="en-US"/>
        </a:p>
      </dgm:t>
    </dgm:pt>
    <dgm:pt modelId="{EFF274B5-3DAE-47EC-8A39-E54A6ADCE179}" type="sibTrans" cxnId="{B1F02C1D-7D99-4933-B307-1145146B9F1B}">
      <dgm:prSet/>
      <dgm:spPr/>
      <dgm:t>
        <a:bodyPr/>
        <a:lstStyle/>
        <a:p>
          <a:endParaRPr lang="en-US"/>
        </a:p>
      </dgm:t>
    </dgm:pt>
    <dgm:pt modelId="{B82CAE68-A1DB-4E8F-853C-34A68E634315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AEE3E847-1D46-451E-BDC5-07CFF0936F3D}" type="parTrans" cxnId="{2834A119-3102-4979-A579-4FFA9C3B2BE0}">
      <dgm:prSet/>
      <dgm:spPr/>
      <dgm:t>
        <a:bodyPr/>
        <a:lstStyle/>
        <a:p>
          <a:endParaRPr lang="en-US"/>
        </a:p>
      </dgm:t>
    </dgm:pt>
    <dgm:pt modelId="{C681A513-D4B0-4FF7-A9F5-DC296D7E2C36}" type="sibTrans" cxnId="{2834A119-3102-4979-A579-4FFA9C3B2BE0}">
      <dgm:prSet/>
      <dgm:spPr/>
      <dgm:t>
        <a:bodyPr/>
        <a:lstStyle/>
        <a:p>
          <a:endParaRPr lang="en-US"/>
        </a:p>
      </dgm:t>
    </dgm:pt>
    <dgm:pt modelId="{C95B9EE0-CD1C-43D5-B0F6-C7A72EC1C266}" type="pres">
      <dgm:prSet presAssocID="{66A0D03C-D118-4376-9608-9D1F8CCBB01F}" presName="CompostProcess" presStyleCnt="0">
        <dgm:presLayoutVars>
          <dgm:dir/>
          <dgm:resizeHandles val="exact"/>
        </dgm:presLayoutVars>
      </dgm:prSet>
      <dgm:spPr/>
    </dgm:pt>
    <dgm:pt modelId="{22320096-C9C7-4F41-8C47-ADA3B1BF7231}" type="pres">
      <dgm:prSet presAssocID="{66A0D03C-D118-4376-9608-9D1F8CCBB01F}" presName="arrow" presStyleLbl="bgShp" presStyleIdx="0" presStyleCnt="1"/>
      <dgm:spPr/>
    </dgm:pt>
    <dgm:pt modelId="{4937C287-E661-4B9A-8688-8720644B7696}" type="pres">
      <dgm:prSet presAssocID="{66A0D03C-D118-4376-9608-9D1F8CCBB01F}" presName="linearProcess" presStyleCnt="0"/>
      <dgm:spPr/>
    </dgm:pt>
    <dgm:pt modelId="{984302D5-BBFB-4223-A8F5-92E06D9387CB}" type="pres">
      <dgm:prSet presAssocID="{A91578D0-7CC7-4F17-BF94-434CD9502D88}" presName="textNode" presStyleLbl="node1" presStyleIdx="0" presStyleCnt="5">
        <dgm:presLayoutVars>
          <dgm:bulletEnabled val="1"/>
        </dgm:presLayoutVars>
      </dgm:prSet>
      <dgm:spPr/>
    </dgm:pt>
    <dgm:pt modelId="{17FF8920-707E-4561-A997-3AB173546374}" type="pres">
      <dgm:prSet presAssocID="{2331D14B-59BA-47F9-8072-3862C18B4DB4}" presName="sibTrans" presStyleCnt="0"/>
      <dgm:spPr/>
    </dgm:pt>
    <dgm:pt modelId="{2F90AF87-F8A4-443E-90DF-1D5F9344C5A4}" type="pres">
      <dgm:prSet presAssocID="{2D99D4A9-FE68-4B55-B5E7-87BAA4F3D3E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A5CE7-726F-495A-82AF-618B9250B746}" type="pres">
      <dgm:prSet presAssocID="{6D370B0E-FDFB-4FC0-BE43-EB9A6A27B414}" presName="sibTrans" presStyleCnt="0"/>
      <dgm:spPr/>
    </dgm:pt>
    <dgm:pt modelId="{07CC4D06-33A2-4381-BE73-05196ED22B69}" type="pres">
      <dgm:prSet presAssocID="{84B8702E-BE7C-41DD-97D5-FA2032AEAEEE}" presName="textNode" presStyleLbl="node1" presStyleIdx="2" presStyleCnt="5">
        <dgm:presLayoutVars>
          <dgm:bulletEnabled val="1"/>
        </dgm:presLayoutVars>
      </dgm:prSet>
      <dgm:spPr/>
    </dgm:pt>
    <dgm:pt modelId="{41725938-BDED-4837-AD91-09D3E244BCFD}" type="pres">
      <dgm:prSet presAssocID="{4F12397D-E7E4-46B4-83B2-8310A5D120DD}" presName="sibTrans" presStyleCnt="0"/>
      <dgm:spPr/>
    </dgm:pt>
    <dgm:pt modelId="{E55680EE-4030-4EDF-956F-248CD7973C05}" type="pres">
      <dgm:prSet presAssocID="{B82CAE68-A1DB-4E8F-853C-34A68E63431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9566-F38B-4AAA-928C-8FCA5427400E}" type="pres">
      <dgm:prSet presAssocID="{C681A513-D4B0-4FF7-A9F5-DC296D7E2C36}" presName="sibTrans" presStyleCnt="0"/>
      <dgm:spPr/>
    </dgm:pt>
    <dgm:pt modelId="{0926385D-A0FC-4640-B4AD-63A5DA320B1E}" type="pres">
      <dgm:prSet presAssocID="{82446521-DC94-46A9-9EBF-01CFAA137D8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1F02C1D-7D99-4933-B307-1145146B9F1B}" srcId="{66A0D03C-D118-4376-9608-9D1F8CCBB01F}" destId="{82446521-DC94-46A9-9EBF-01CFAA137D8B}" srcOrd="4" destOrd="0" parTransId="{312789A0-047F-4A09-9559-887C8DD238BC}" sibTransId="{EFF274B5-3DAE-47EC-8A39-E54A6ADCE179}"/>
    <dgm:cxn modelId="{987FDBF4-D514-4C3B-888A-552D04D10EF2}" srcId="{66A0D03C-D118-4376-9608-9D1F8CCBB01F}" destId="{84B8702E-BE7C-41DD-97D5-FA2032AEAEEE}" srcOrd="2" destOrd="0" parTransId="{6E99DB5F-62B1-4F0E-9A6B-4DDBEAE6BC6A}" sibTransId="{4F12397D-E7E4-46B4-83B2-8310A5D120DD}"/>
    <dgm:cxn modelId="{2685B202-3892-4D66-901D-BA5CCA23C4DF}" srcId="{66A0D03C-D118-4376-9608-9D1F8CCBB01F}" destId="{A91578D0-7CC7-4F17-BF94-434CD9502D88}" srcOrd="0" destOrd="0" parTransId="{6CB4D9F5-BD3A-4F3C-84D5-9B2EB044CE09}" sibTransId="{2331D14B-59BA-47F9-8072-3862C18B4DB4}"/>
    <dgm:cxn modelId="{058A1F1D-9FE6-4796-9310-8330B8B58A1B}" srcId="{66A0D03C-D118-4376-9608-9D1F8CCBB01F}" destId="{2D99D4A9-FE68-4B55-B5E7-87BAA4F3D3E3}" srcOrd="1" destOrd="0" parTransId="{A38B3978-DB98-4AE8-8717-C8258928C012}" sibTransId="{6D370B0E-FDFB-4FC0-BE43-EB9A6A27B414}"/>
    <dgm:cxn modelId="{C558501D-D1EC-46EF-A91C-D1964E2CFF8C}" type="presOf" srcId="{2D99D4A9-FE68-4B55-B5E7-87BAA4F3D3E3}" destId="{2F90AF87-F8A4-443E-90DF-1D5F9344C5A4}" srcOrd="0" destOrd="0" presId="urn:microsoft.com/office/officeart/2005/8/layout/hProcess9"/>
    <dgm:cxn modelId="{2834A119-3102-4979-A579-4FFA9C3B2BE0}" srcId="{66A0D03C-D118-4376-9608-9D1F8CCBB01F}" destId="{B82CAE68-A1DB-4E8F-853C-34A68E634315}" srcOrd="3" destOrd="0" parTransId="{AEE3E847-1D46-451E-BDC5-07CFF0936F3D}" sibTransId="{C681A513-D4B0-4FF7-A9F5-DC296D7E2C36}"/>
    <dgm:cxn modelId="{7466B3DA-AB0F-4EE9-9AFA-1EACCC12075B}" type="presOf" srcId="{B82CAE68-A1DB-4E8F-853C-34A68E634315}" destId="{E55680EE-4030-4EDF-956F-248CD7973C05}" srcOrd="0" destOrd="0" presId="urn:microsoft.com/office/officeart/2005/8/layout/hProcess9"/>
    <dgm:cxn modelId="{EFBD69C0-B18C-4DB2-BBD9-E2152D2B66CB}" type="presOf" srcId="{82446521-DC94-46A9-9EBF-01CFAA137D8B}" destId="{0926385D-A0FC-4640-B4AD-63A5DA320B1E}" srcOrd="0" destOrd="0" presId="urn:microsoft.com/office/officeart/2005/8/layout/hProcess9"/>
    <dgm:cxn modelId="{D6D45B05-AE4A-4DE9-82AD-9D2B1B60406F}" type="presOf" srcId="{66A0D03C-D118-4376-9608-9D1F8CCBB01F}" destId="{C95B9EE0-CD1C-43D5-B0F6-C7A72EC1C266}" srcOrd="0" destOrd="0" presId="urn:microsoft.com/office/officeart/2005/8/layout/hProcess9"/>
    <dgm:cxn modelId="{9919D8D9-297D-4474-AF95-0146FEF33BA9}" type="presOf" srcId="{84B8702E-BE7C-41DD-97D5-FA2032AEAEEE}" destId="{07CC4D06-33A2-4381-BE73-05196ED22B69}" srcOrd="0" destOrd="0" presId="urn:microsoft.com/office/officeart/2005/8/layout/hProcess9"/>
    <dgm:cxn modelId="{00766925-36E2-430C-973A-2D08896BA07F}" type="presOf" srcId="{A91578D0-7CC7-4F17-BF94-434CD9502D88}" destId="{984302D5-BBFB-4223-A8F5-92E06D9387CB}" srcOrd="0" destOrd="0" presId="urn:microsoft.com/office/officeart/2005/8/layout/hProcess9"/>
    <dgm:cxn modelId="{A50E3607-8DF9-4A78-96B1-244F6893F5FD}" type="presParOf" srcId="{C95B9EE0-CD1C-43D5-B0F6-C7A72EC1C266}" destId="{22320096-C9C7-4F41-8C47-ADA3B1BF7231}" srcOrd="0" destOrd="0" presId="urn:microsoft.com/office/officeart/2005/8/layout/hProcess9"/>
    <dgm:cxn modelId="{40FAB82F-2371-4F9B-A850-F51FD936EBB2}" type="presParOf" srcId="{C95B9EE0-CD1C-43D5-B0F6-C7A72EC1C266}" destId="{4937C287-E661-4B9A-8688-8720644B7696}" srcOrd="1" destOrd="0" presId="urn:microsoft.com/office/officeart/2005/8/layout/hProcess9"/>
    <dgm:cxn modelId="{944B6500-F79B-436F-B776-3DEB15973229}" type="presParOf" srcId="{4937C287-E661-4B9A-8688-8720644B7696}" destId="{984302D5-BBFB-4223-A8F5-92E06D9387CB}" srcOrd="0" destOrd="0" presId="urn:microsoft.com/office/officeart/2005/8/layout/hProcess9"/>
    <dgm:cxn modelId="{EAF51FCA-41CD-43EC-AB49-2C521572DC94}" type="presParOf" srcId="{4937C287-E661-4B9A-8688-8720644B7696}" destId="{17FF8920-707E-4561-A997-3AB173546374}" srcOrd="1" destOrd="0" presId="urn:microsoft.com/office/officeart/2005/8/layout/hProcess9"/>
    <dgm:cxn modelId="{47A6B7E5-A9E5-4DAB-80E4-BF229484A745}" type="presParOf" srcId="{4937C287-E661-4B9A-8688-8720644B7696}" destId="{2F90AF87-F8A4-443E-90DF-1D5F9344C5A4}" srcOrd="2" destOrd="0" presId="urn:microsoft.com/office/officeart/2005/8/layout/hProcess9"/>
    <dgm:cxn modelId="{D836A464-D8D1-4195-9526-B2C05891FD5D}" type="presParOf" srcId="{4937C287-E661-4B9A-8688-8720644B7696}" destId="{C8BA5CE7-726F-495A-82AF-618B9250B746}" srcOrd="3" destOrd="0" presId="urn:microsoft.com/office/officeart/2005/8/layout/hProcess9"/>
    <dgm:cxn modelId="{ADA5F44F-8E9A-42D8-8FD3-5EB6FE367D05}" type="presParOf" srcId="{4937C287-E661-4B9A-8688-8720644B7696}" destId="{07CC4D06-33A2-4381-BE73-05196ED22B69}" srcOrd="4" destOrd="0" presId="urn:microsoft.com/office/officeart/2005/8/layout/hProcess9"/>
    <dgm:cxn modelId="{F95BD729-A6E8-49E8-BD43-B088A4B13BD7}" type="presParOf" srcId="{4937C287-E661-4B9A-8688-8720644B7696}" destId="{41725938-BDED-4837-AD91-09D3E244BCFD}" srcOrd="5" destOrd="0" presId="urn:microsoft.com/office/officeart/2005/8/layout/hProcess9"/>
    <dgm:cxn modelId="{D7C07783-0431-4ADF-A15E-0FE91E923A62}" type="presParOf" srcId="{4937C287-E661-4B9A-8688-8720644B7696}" destId="{E55680EE-4030-4EDF-956F-248CD7973C05}" srcOrd="6" destOrd="0" presId="urn:microsoft.com/office/officeart/2005/8/layout/hProcess9"/>
    <dgm:cxn modelId="{6442B0B2-E534-4DA9-9ACD-A8333B4E8003}" type="presParOf" srcId="{4937C287-E661-4B9A-8688-8720644B7696}" destId="{66F29566-F38B-4AAA-928C-8FCA5427400E}" srcOrd="7" destOrd="0" presId="urn:microsoft.com/office/officeart/2005/8/layout/hProcess9"/>
    <dgm:cxn modelId="{7C8904FE-CC8F-4503-BC9F-9171765C465D}" type="presParOf" srcId="{4937C287-E661-4B9A-8688-8720644B7696}" destId="{0926385D-A0FC-4640-B4AD-63A5DA320B1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20096-C9C7-4F41-8C47-ADA3B1BF7231}">
      <dsp:nvSpPr>
        <dsp:cNvPr id="0" name=""/>
        <dsp:cNvSpPr/>
      </dsp:nvSpPr>
      <dsp:spPr>
        <a:xfrm>
          <a:off x="742949" y="0"/>
          <a:ext cx="8420100" cy="35417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302D5-BBFB-4223-A8F5-92E06D9387CB}">
      <dsp:nvSpPr>
        <dsp:cNvPr id="0" name=""/>
        <dsp:cNvSpPr/>
      </dsp:nvSpPr>
      <dsp:spPr>
        <a:xfrm>
          <a:off x="6318" y="1062513"/>
          <a:ext cx="1772426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Ask</a:t>
          </a:r>
          <a:endParaRPr lang="en-US" sz="3300" kern="1200" dirty="0"/>
        </a:p>
      </dsp:txBody>
      <dsp:txXfrm>
        <a:off x="75475" y="1131670"/>
        <a:ext cx="1634112" cy="1278370"/>
      </dsp:txXfrm>
    </dsp:sp>
    <dsp:sp modelId="{2F90AF87-F8A4-443E-90DF-1D5F9344C5A4}">
      <dsp:nvSpPr>
        <dsp:cNvPr id="0" name=""/>
        <dsp:cNvSpPr/>
      </dsp:nvSpPr>
      <dsp:spPr>
        <a:xfrm>
          <a:off x="2036552" y="1062513"/>
          <a:ext cx="1772426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Prepare</a:t>
          </a:r>
          <a:endParaRPr lang="en-US" sz="3300" kern="1200" dirty="0"/>
        </a:p>
      </dsp:txBody>
      <dsp:txXfrm>
        <a:off x="2105709" y="1131670"/>
        <a:ext cx="1634112" cy="1278370"/>
      </dsp:txXfrm>
    </dsp:sp>
    <dsp:sp modelId="{07CC4D06-33A2-4381-BE73-05196ED22B69}">
      <dsp:nvSpPr>
        <dsp:cNvPr id="0" name=""/>
        <dsp:cNvSpPr/>
      </dsp:nvSpPr>
      <dsp:spPr>
        <a:xfrm>
          <a:off x="4066786" y="1062513"/>
          <a:ext cx="1772426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Process</a:t>
          </a:r>
          <a:endParaRPr lang="en-US" sz="3300" kern="1200" dirty="0"/>
        </a:p>
      </dsp:txBody>
      <dsp:txXfrm>
        <a:off x="4135943" y="1131670"/>
        <a:ext cx="1634112" cy="1278370"/>
      </dsp:txXfrm>
    </dsp:sp>
    <dsp:sp modelId="{E55680EE-4030-4EDF-956F-248CD7973C05}">
      <dsp:nvSpPr>
        <dsp:cNvPr id="0" name=""/>
        <dsp:cNvSpPr/>
      </dsp:nvSpPr>
      <dsp:spPr>
        <a:xfrm>
          <a:off x="6097020" y="1062513"/>
          <a:ext cx="1772426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Analyze</a:t>
          </a:r>
          <a:endParaRPr lang="en-US" sz="3300" kern="1200" dirty="0"/>
        </a:p>
      </dsp:txBody>
      <dsp:txXfrm>
        <a:off x="6166177" y="1131670"/>
        <a:ext cx="1634112" cy="1278370"/>
      </dsp:txXfrm>
    </dsp:sp>
    <dsp:sp modelId="{0926385D-A0FC-4640-B4AD-63A5DA320B1E}">
      <dsp:nvSpPr>
        <dsp:cNvPr id="0" name=""/>
        <dsp:cNvSpPr/>
      </dsp:nvSpPr>
      <dsp:spPr>
        <a:xfrm>
          <a:off x="8127255" y="1062513"/>
          <a:ext cx="1772426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Act</a:t>
          </a:r>
          <a:endParaRPr lang="en-US" sz="3300" kern="1200" dirty="0"/>
        </a:p>
      </dsp:txBody>
      <dsp:txXfrm>
        <a:off x="8196412" y="1131670"/>
        <a:ext cx="1634112" cy="1278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F1C83-A491-4079-922A-D4832F1E883E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254B-DE55-4769-929F-34F98E61D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5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Statistics via python </a:t>
            </a:r>
            <a:r>
              <a:rPr lang="en-AE" dirty="0" smtClean="0"/>
              <a:t>–</a:t>
            </a:r>
            <a:r>
              <a:rPr lang="en-GB" dirty="0" smtClean="0"/>
              <a:t> Session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Instructor: Rasha </a:t>
            </a:r>
            <a:r>
              <a:rPr lang="en-GB" dirty="0" err="1" smtClean="0"/>
              <a:t>Sadeq</a:t>
            </a:r>
            <a:r>
              <a:rPr lang="en-GB" dirty="0" smtClean="0"/>
              <a:t> Abdin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0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</a:t>
            </a:r>
            <a:r>
              <a:rPr lang="en-GB" dirty="0" smtClean="0"/>
              <a:t>. Process</a:t>
            </a:r>
            <a:endParaRPr lang="en-GB" dirty="0"/>
          </a:p>
          <a:p>
            <a:r>
              <a:rPr lang="en-GB" b="1" dirty="0"/>
              <a:t>Questions to ask yourself in this step:</a:t>
            </a:r>
            <a:endParaRPr lang="en-GB" dirty="0"/>
          </a:p>
          <a:p>
            <a:pPr fontAlgn="base"/>
            <a:r>
              <a:rPr lang="en-GB" dirty="0"/>
              <a:t>What data errors or inaccuracies might get in my way of getting the best possible answer to the problem I am trying to solve?</a:t>
            </a:r>
          </a:p>
          <a:p>
            <a:pPr fontAlgn="base"/>
            <a:r>
              <a:rPr lang="en-GB" dirty="0"/>
              <a:t>How can I clean my data so the information I have is more consistent?</a:t>
            </a:r>
          </a:p>
          <a:p>
            <a:pPr marL="0" indent="0" fontAlgn="base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06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3. Process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Analyse the data from statistical perspective.</a:t>
            </a:r>
          </a:p>
          <a:p>
            <a:pPr marL="0" indent="0">
              <a:buNone/>
            </a:pPr>
            <a:r>
              <a:rPr lang="en-GB" dirty="0" smtClean="0"/>
              <a:t>- Apply </a:t>
            </a:r>
            <a:r>
              <a:rPr lang="en-GB" b="1" dirty="0" smtClean="0"/>
              <a:t>Describe</a:t>
            </a:r>
            <a:r>
              <a:rPr lang="en-GB" dirty="0" smtClean="0"/>
              <a:t> through pandas. (Compare between mean &amp; 50%, max &amp; 75%) to highlight outliers, the data distribution. </a:t>
            </a:r>
          </a:p>
          <a:p>
            <a:pPr marL="0" indent="0">
              <a:buNone/>
            </a:pPr>
            <a:r>
              <a:rPr lang="en-GB" dirty="0" smtClean="0"/>
              <a:t>- Apply drop, append &amp; merge.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Drop </a:t>
            </a:r>
            <a:r>
              <a:rPr lang="en-AE" dirty="0" smtClean="0">
                <a:sym typeface="Wingdings" panose="05000000000000000000" pitchFamily="2" charset="2"/>
              </a:rPr>
              <a:t> for irrevelant features for my case</a:t>
            </a:r>
          </a:p>
        </p:txBody>
      </p:sp>
    </p:spTree>
    <p:extLst>
      <p:ext uri="{BB962C8B-B14F-4D97-AF65-F5344CB8AC3E}">
        <p14:creationId xmlns:p14="http://schemas.microsoft.com/office/powerpoint/2010/main" val="21990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4. Analyse</a:t>
            </a:r>
            <a:endParaRPr lang="en-GB" dirty="0"/>
          </a:p>
          <a:p>
            <a:r>
              <a:rPr lang="en-GB" b="1" dirty="0"/>
              <a:t>Questions to ask yourself in this step:</a:t>
            </a:r>
            <a:endParaRPr lang="en-GB" dirty="0"/>
          </a:p>
          <a:p>
            <a:pPr fontAlgn="base"/>
            <a:r>
              <a:rPr lang="en-GB" dirty="0"/>
              <a:t>What story is my data telling me?</a:t>
            </a:r>
          </a:p>
          <a:p>
            <a:pPr fontAlgn="base"/>
            <a:r>
              <a:rPr lang="en-GB" dirty="0"/>
              <a:t>How will my data help me solve this problem?</a:t>
            </a:r>
          </a:p>
          <a:p>
            <a:pPr fontAlgn="base"/>
            <a:r>
              <a:rPr lang="en-GB" dirty="0"/>
              <a:t>Who needs my company’s product or service? What type of person is most likely to use it?</a:t>
            </a:r>
          </a:p>
          <a:p>
            <a:pPr marL="0" indent="0" fontAlgn="base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73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4. Analyse (Build on a story)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Apply additional features to have a story based on my case </a:t>
            </a:r>
          </a:p>
          <a:p>
            <a:pPr marL="0" indent="0">
              <a:buNone/>
            </a:pPr>
            <a:r>
              <a:rPr lang="en-AE" dirty="0" smtClean="0">
                <a:sym typeface="Wingdings" panose="05000000000000000000" pitchFamily="2" charset="2"/>
              </a:rPr>
              <a:t>Append </a:t>
            </a:r>
            <a:r>
              <a:rPr lang="en-AE" dirty="0">
                <a:sym typeface="Wingdings" panose="05000000000000000000" pitchFamily="2" charset="2"/>
              </a:rPr>
              <a:t>&amp; merge  for related and correlated features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S</a:t>
            </a:r>
            <a:r>
              <a:rPr lang="en-AE" dirty="0" smtClean="0">
                <a:sym typeface="Wingdings" panose="05000000000000000000" pitchFamily="2" charset="2"/>
              </a:rPr>
              <a:t>um &amp; mean  to highlight the flow of data</a:t>
            </a:r>
          </a:p>
          <a:p>
            <a:pPr marL="0" indent="0">
              <a:buNone/>
            </a:pPr>
            <a:r>
              <a:rPr lang="en-AE" dirty="0" smtClean="0">
                <a:sym typeface="Wingdings" panose="05000000000000000000" pitchFamily="2" charset="2"/>
              </a:rPr>
              <a:t>- Apply certain visulizations to understand indepth the case on hand.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488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5. Share</a:t>
            </a:r>
          </a:p>
          <a:p>
            <a:r>
              <a:rPr lang="en-GB" b="1" dirty="0"/>
              <a:t>Questions to ask yourself in this step:</a:t>
            </a:r>
            <a:endParaRPr lang="en-GB" dirty="0"/>
          </a:p>
          <a:p>
            <a:pPr fontAlgn="base"/>
            <a:r>
              <a:rPr lang="en-GB" dirty="0"/>
              <a:t>How can I make what I present to the stakeholders engaging and easy to understand?</a:t>
            </a:r>
          </a:p>
          <a:p>
            <a:pPr fontAlgn="base"/>
            <a:r>
              <a:rPr lang="en-GB" dirty="0"/>
              <a:t>What would help me understand this if I were the listener?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22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5. Share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Be concise in presenting your case to the top management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3420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6. Act</a:t>
            </a:r>
          </a:p>
          <a:p>
            <a:r>
              <a:rPr lang="en-GB" b="1" dirty="0"/>
              <a:t>Questions to ask yourself in this step:</a:t>
            </a:r>
            <a:endParaRPr lang="en-GB" dirty="0"/>
          </a:p>
          <a:p>
            <a:pPr fontAlgn="base"/>
            <a:r>
              <a:rPr lang="en-GB" dirty="0"/>
              <a:t>How can I use the feedback I received during the share phase (step 5) to actually meet the stakeholder’s needs and expectations?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66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Question </a:t>
            </a:r>
            <a:r>
              <a:rPr lang="en-GB" b="1" dirty="0" smtClean="0"/>
              <a:t>1</a:t>
            </a:r>
            <a:endParaRPr lang="en-GB" dirty="0"/>
          </a:p>
          <a:p>
            <a:r>
              <a:rPr lang="en-GB" dirty="0"/>
              <a:t>In which step of the data analysis process would an analyst ask questions such as, “What data errors might get in the way of my analysis?” or “How can I clean my data so the information I have is consistent?”</a:t>
            </a:r>
            <a:endParaRPr lang="en-GB" dirty="0"/>
          </a:p>
          <a:p>
            <a:pPr fontAlgn="base"/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Process</a:t>
            </a:r>
          </a:p>
          <a:p>
            <a:pPr fontAlgn="base"/>
            <a:r>
              <a:rPr lang="en-GB" dirty="0"/>
              <a:t>Prepare</a:t>
            </a:r>
          </a:p>
          <a:p>
            <a:pPr fontAlgn="base"/>
            <a:r>
              <a:rPr lang="en-GB" dirty="0" err="1"/>
              <a:t>Analyze</a:t>
            </a:r>
            <a:endParaRPr lang="en-GB" dirty="0"/>
          </a:p>
          <a:p>
            <a:pPr fontAlgn="base"/>
            <a:r>
              <a:rPr lang="en-GB" dirty="0" smtClean="0"/>
              <a:t>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30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 smtClean="0"/>
              <a:t>Visualisation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7614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visualization is</a:t>
            </a:r>
            <a:r>
              <a:rPr lang="en-GB" dirty="0"/>
              <a:t> the representation of data through use of common graphics, such as charts, plots, infographics, and even animations. </a:t>
            </a:r>
            <a:r>
              <a:rPr lang="en-GB" dirty="0"/>
              <a:t>These visual displays of information communicate complex data relationships and data-driven insights in a way that is easy to understand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44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ata analysis Process</a:t>
            </a:r>
            <a:endParaRPr lang="en-GB" dirty="0" smtClean="0"/>
          </a:p>
          <a:p>
            <a:r>
              <a:rPr lang="en-GB" dirty="0" smtClean="0"/>
              <a:t>Visualization via Pandas</a:t>
            </a:r>
            <a:endParaRPr lang="en-GB" dirty="0" smtClean="0"/>
          </a:p>
          <a:p>
            <a:r>
              <a:rPr lang="en-GB" dirty="0" smtClean="0"/>
              <a:t>Practical Project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3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Why?</a:t>
            </a:r>
          </a:p>
          <a:p>
            <a:pPr marL="0" indent="0">
              <a:buNone/>
            </a:pPr>
            <a:r>
              <a:rPr lang="en-GB" dirty="0" smtClean="0"/>
              <a:t>Visualization </a:t>
            </a:r>
            <a:r>
              <a:rPr lang="en-AE" dirty="0" smtClean="0">
                <a:sym typeface="Wingdings" panose="05000000000000000000" pitchFamily="2" charset="2"/>
              </a:rPr>
              <a:t> </a:t>
            </a:r>
          </a:p>
          <a:p>
            <a:pPr>
              <a:buFontTx/>
              <a:buChar char="-"/>
            </a:pPr>
            <a:r>
              <a:rPr lang="en-AE" dirty="0" smtClean="0">
                <a:sym typeface="Wingdings" panose="05000000000000000000" pitchFamily="2" charset="2"/>
              </a:rPr>
              <a:t>Is the best way to present your story to management and stakerholders from different backgrounnds</a:t>
            </a:r>
          </a:p>
          <a:p>
            <a:pPr marL="0" indent="0">
              <a:buNone/>
            </a:pPr>
            <a:r>
              <a:rPr lang="en-AE" dirty="0" smtClean="0">
                <a:sym typeface="Wingdings" panose="05000000000000000000" pitchFamily="2" charset="2"/>
              </a:rPr>
              <a:t>- To plot and identify the hidden patterns in my data.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52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 </a:t>
            </a:r>
          </a:p>
        </p:txBody>
      </p:sp>
      <p:pic>
        <p:nvPicPr>
          <p:cNvPr id="1026" name="Picture 2" descr="advantages of data visualiz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1" y="2249488"/>
            <a:ext cx="708342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00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Visualization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Types:</a:t>
            </a:r>
          </a:p>
          <a:p>
            <a:pPr>
              <a:buFontTx/>
              <a:buChar char="-"/>
            </a:pPr>
            <a:r>
              <a:rPr lang="en-GB" dirty="0" smtClean="0"/>
              <a:t>Histogram (Distribution and frequency) </a:t>
            </a:r>
          </a:p>
          <a:p>
            <a:pPr>
              <a:buFontTx/>
              <a:buChar char="-"/>
            </a:pPr>
            <a:r>
              <a:rPr lang="en-GB" dirty="0" smtClean="0"/>
              <a:t>Boxplot (To identify outliers)</a:t>
            </a:r>
          </a:p>
          <a:p>
            <a:pPr>
              <a:buFontTx/>
              <a:buChar char="-"/>
            </a:pPr>
            <a:r>
              <a:rPr lang="en-GB" dirty="0" smtClean="0"/>
              <a:t>Scatterplot (For correlation)</a:t>
            </a:r>
          </a:p>
          <a:p>
            <a:pPr>
              <a:buFontTx/>
              <a:buChar char="-"/>
            </a:pPr>
            <a:r>
              <a:rPr lang="en-GB" dirty="0" err="1" smtClean="0"/>
              <a:t>BarPlot</a:t>
            </a:r>
            <a:r>
              <a:rPr lang="en-GB" dirty="0" smtClean="0"/>
              <a:t> (For categorical features)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14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 Process </a:t>
            </a:r>
            <a:r>
              <a:rPr lang="en-AE" dirty="0" smtClean="0"/>
              <a:t>–</a:t>
            </a:r>
            <a:r>
              <a:rPr lang="en-GB" dirty="0" smtClean="0"/>
              <a:t> Ask the right questions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6766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</a:p>
          <a:p>
            <a:r>
              <a:rPr lang="en-GB" dirty="0" smtClean="0"/>
              <a:t>Retail store </a:t>
            </a:r>
            <a:r>
              <a:rPr lang="en-AE" dirty="0" smtClean="0">
                <a:sym typeface="Wingdings" panose="05000000000000000000" pitchFamily="2" charset="2"/>
              </a:rPr>
              <a:t> To identify which product lines are more sold, however they are not more profitbale compared to others</a:t>
            </a:r>
          </a:p>
          <a:p>
            <a:r>
              <a:rPr lang="en-AE" dirty="0" smtClean="0">
                <a:sym typeface="Wingdings" panose="05000000000000000000" pitchFamily="2" charset="2"/>
              </a:rPr>
              <a:t>Human Resource Department  Why performance evaluation is better in specific departments comapred to other departments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dirty="0"/>
              <a:t> 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dirty="0"/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2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1. Ask Step</a:t>
            </a:r>
            <a:endParaRPr lang="en-GB" b="1" dirty="0" smtClean="0"/>
          </a:p>
          <a:p>
            <a:r>
              <a:rPr lang="en-GB" b="1" dirty="0" smtClean="0"/>
              <a:t>Questions </a:t>
            </a:r>
            <a:r>
              <a:rPr lang="en-GB" b="1" dirty="0"/>
              <a:t>to ask yourself in this step:</a:t>
            </a:r>
            <a:endParaRPr lang="en-GB" dirty="0"/>
          </a:p>
          <a:p>
            <a:pPr fontAlgn="base"/>
            <a:r>
              <a:rPr lang="en-GB" dirty="0"/>
              <a:t>What are my stakeholders saying their problems are?</a:t>
            </a:r>
          </a:p>
          <a:p>
            <a:pPr fontAlgn="base"/>
            <a:r>
              <a:rPr lang="en-GB" dirty="0"/>
              <a:t>Now that I’ve identified the issues, how can I help the stakeholders resolve their questions?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6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Ask </a:t>
            </a:r>
            <a:r>
              <a:rPr lang="en-GB" dirty="0" smtClean="0"/>
              <a:t>Step</a:t>
            </a:r>
          </a:p>
          <a:p>
            <a:pPr marL="0" indent="0">
              <a:buNone/>
            </a:pPr>
            <a:r>
              <a:rPr lang="en-GB" dirty="0" smtClean="0"/>
              <a:t>What is the problem &amp; what is the client expectation?</a:t>
            </a:r>
          </a:p>
          <a:p>
            <a:pPr marL="0" indent="0">
              <a:buNone/>
            </a:pPr>
            <a:r>
              <a:rPr lang="en-GB" dirty="0" smtClean="0"/>
              <a:t>Define the problem (there are different problems’ types) or what I am trying to solve from the case. </a:t>
            </a:r>
          </a:p>
          <a:p>
            <a:pPr marL="0" indent="0">
              <a:buNone/>
            </a:pPr>
            <a:r>
              <a:rPr lang="en-GB" dirty="0" smtClean="0"/>
              <a:t>What is the client expectations, in terms of quality, time, and budget.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GB" dirty="0" smtClean="0"/>
              <a:t>Ask Step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Be a domain expert, or at least understand the case on hand and have background</a:t>
            </a:r>
          </a:p>
          <a:p>
            <a:pPr>
              <a:buFontTx/>
              <a:buChar char="-"/>
            </a:pPr>
            <a:r>
              <a:rPr lang="en-GB" dirty="0" smtClean="0"/>
              <a:t>Be careful about stakeholder expectations in terms of timeline, quality, budget. </a:t>
            </a:r>
          </a:p>
          <a:p>
            <a:pPr>
              <a:buFontTx/>
              <a:buChar char="-"/>
            </a:pPr>
            <a:r>
              <a:rPr lang="en-GB" dirty="0" smtClean="0"/>
              <a:t>Understand what data are available, and what are missing and need to be collected to boost your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23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2. Prepare</a:t>
            </a:r>
            <a:endParaRPr lang="en-GB" b="1" dirty="0" smtClean="0"/>
          </a:p>
          <a:p>
            <a:r>
              <a:rPr lang="en-GB" b="1" dirty="0" smtClean="0"/>
              <a:t>Questions </a:t>
            </a:r>
            <a:r>
              <a:rPr lang="en-GB" b="1" dirty="0"/>
              <a:t>to ask yourself in this step:</a:t>
            </a:r>
            <a:endParaRPr lang="en-GB" dirty="0"/>
          </a:p>
          <a:p>
            <a:pPr fontAlgn="base"/>
            <a:r>
              <a:rPr lang="en-GB" dirty="0" smtClean="0"/>
              <a:t>What </a:t>
            </a:r>
            <a:r>
              <a:rPr lang="en-GB" dirty="0"/>
              <a:t>do I need to figure out how to solve this problem?</a:t>
            </a:r>
          </a:p>
          <a:p>
            <a:pPr fontAlgn="base"/>
            <a:r>
              <a:rPr lang="en-GB" dirty="0"/>
              <a:t>What research do I need to do?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14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</a:t>
            </a:r>
            <a:r>
              <a:rPr lang="en-AE" dirty="0"/>
              <a:t>–</a:t>
            </a:r>
            <a:r>
              <a:rPr lang="en-GB" dirty="0"/>
              <a:t> Ask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2. Prepare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Study what data is available</a:t>
            </a:r>
          </a:p>
          <a:p>
            <a:pPr>
              <a:buFontTx/>
              <a:buChar char="-"/>
            </a:pPr>
            <a:r>
              <a:rPr lang="en-GB" dirty="0" smtClean="0"/>
              <a:t>What additional data should be available </a:t>
            </a:r>
          </a:p>
          <a:p>
            <a:pPr>
              <a:buFontTx/>
              <a:buChar char="-"/>
            </a:pPr>
            <a:r>
              <a:rPr lang="en-GB" dirty="0" smtClean="0"/>
              <a:t>Which data resources &amp; research should I be working on ( shall I do meetings with the client, surveys, build on new database)</a:t>
            </a:r>
          </a:p>
        </p:txBody>
      </p:sp>
    </p:spTree>
    <p:extLst>
      <p:ext uri="{BB962C8B-B14F-4D97-AF65-F5344CB8AC3E}">
        <p14:creationId xmlns:p14="http://schemas.microsoft.com/office/powerpoint/2010/main" val="182629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4711</TotalTime>
  <Words>817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Wingdings</vt:lpstr>
      <vt:lpstr>Circuit</vt:lpstr>
      <vt:lpstr>Practical Statistics via python – Session 3</vt:lpstr>
      <vt:lpstr>Agenda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Data Analysis Process – Ask the right questions</vt:lpstr>
      <vt:lpstr>PowerPoint Presentation</vt:lpstr>
      <vt:lpstr>Data Visualization </vt:lpstr>
      <vt:lpstr>Data Visualization </vt:lpstr>
      <vt:lpstr>Data Visualization </vt:lpstr>
      <vt:lpstr>Data Visualization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via AI</dc:title>
  <dc:creator>Rasha Abdin</dc:creator>
  <cp:lastModifiedBy>Rasha Abdin</cp:lastModifiedBy>
  <cp:revision>82</cp:revision>
  <dcterms:created xsi:type="dcterms:W3CDTF">2022-12-23T11:17:31Z</dcterms:created>
  <dcterms:modified xsi:type="dcterms:W3CDTF">2023-02-25T15:12:16Z</dcterms:modified>
</cp:coreProperties>
</file>