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e3bd2f19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e3bd2f19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Number of layers:</a:t>
            </a:r>
            <a:endParaRPr/>
          </a:p>
          <a:p>
            <a:pPr indent="-298450" lvl="0" marL="457200" rtl="0" algn="l">
              <a:lnSpc>
                <a:spcPct val="175000"/>
              </a:lnSpc>
              <a:spcBef>
                <a:spcPts val="0"/>
              </a:spcBef>
              <a:spcAft>
                <a:spcPts val="0"/>
              </a:spcAft>
              <a:buClr>
                <a:schemeClr val="dk1"/>
              </a:buClr>
              <a:buSzPts val="1100"/>
              <a:buFont typeface="Roboto"/>
              <a:buAutoNum type="arabicPeriod"/>
            </a:pPr>
            <a:r>
              <a:rPr lang="en-GB">
                <a:solidFill>
                  <a:schemeClr val="dk1"/>
                </a:solidFill>
                <a:highlight>
                  <a:srgbClr val="FFFFFF"/>
                </a:highlight>
                <a:latin typeface="Roboto"/>
                <a:ea typeface="Roboto"/>
                <a:cs typeface="Roboto"/>
                <a:sym typeface="Roboto"/>
              </a:rPr>
              <a:t>Well if the data is linearly separable then you don't need any hidden layers at all. </a:t>
            </a:r>
            <a:endParaRPr>
              <a:solidFill>
                <a:schemeClr val="dk1"/>
              </a:solidFill>
              <a:highlight>
                <a:srgbClr val="FFFFFF"/>
              </a:highlight>
              <a:latin typeface="Roboto"/>
              <a:ea typeface="Roboto"/>
              <a:cs typeface="Roboto"/>
              <a:sym typeface="Roboto"/>
            </a:endParaRPr>
          </a:p>
          <a:p>
            <a:pPr indent="-298450" lvl="0" marL="457200" rtl="0" algn="l">
              <a:lnSpc>
                <a:spcPct val="175000"/>
              </a:lnSpc>
              <a:spcBef>
                <a:spcPts val="0"/>
              </a:spcBef>
              <a:spcAft>
                <a:spcPts val="0"/>
              </a:spcAft>
              <a:buClr>
                <a:schemeClr val="dk1"/>
              </a:buClr>
              <a:buSzPts val="1100"/>
              <a:buFont typeface="Roboto"/>
              <a:buAutoNum type="arabicPeriod"/>
            </a:pPr>
            <a:r>
              <a:rPr lang="en-GB">
                <a:solidFill>
                  <a:schemeClr val="dk1"/>
                </a:solidFill>
                <a:highlight>
                  <a:srgbClr val="FFFFFF"/>
                </a:highlight>
                <a:latin typeface="Roboto"/>
                <a:ea typeface="Roboto"/>
                <a:cs typeface="Roboto"/>
                <a:sym typeface="Roboto"/>
              </a:rPr>
              <a:t>If data is less complex and is having fewer dimensions or features then neural networks with 1 to 2 hidden layers would work.</a:t>
            </a:r>
            <a:endParaRPr>
              <a:solidFill>
                <a:schemeClr val="dk1"/>
              </a:solidFill>
              <a:highlight>
                <a:srgbClr val="FFFFFF"/>
              </a:highlight>
              <a:latin typeface="Roboto"/>
              <a:ea typeface="Roboto"/>
              <a:cs typeface="Roboto"/>
              <a:sym typeface="Roboto"/>
            </a:endParaRPr>
          </a:p>
          <a:p>
            <a:pPr indent="-298450" lvl="0" marL="457200" rtl="0" algn="l">
              <a:lnSpc>
                <a:spcPct val="175000"/>
              </a:lnSpc>
              <a:spcBef>
                <a:spcPts val="0"/>
              </a:spcBef>
              <a:spcAft>
                <a:spcPts val="0"/>
              </a:spcAft>
              <a:buClr>
                <a:schemeClr val="dk1"/>
              </a:buClr>
              <a:buSzPts val="1100"/>
              <a:buFont typeface="Roboto"/>
              <a:buAutoNum type="arabicPeriod"/>
            </a:pPr>
            <a:r>
              <a:rPr lang="en-GB">
                <a:solidFill>
                  <a:schemeClr val="dk1"/>
                </a:solidFill>
                <a:highlight>
                  <a:srgbClr val="FFFFFF"/>
                </a:highlight>
                <a:latin typeface="Roboto"/>
                <a:ea typeface="Roboto"/>
                <a:cs typeface="Roboto"/>
                <a:sym typeface="Roboto"/>
              </a:rPr>
              <a:t>If data is having large dimensions or features then to get an optimum solution, 3 to 5 hidden layers can be used. </a:t>
            </a:r>
            <a:endParaRPr>
              <a:solidFill>
                <a:schemeClr val="dk1"/>
              </a:solidFill>
              <a:highlight>
                <a:srgbClr val="FFFFFF"/>
              </a:highlight>
              <a:latin typeface="Roboto"/>
              <a:ea typeface="Roboto"/>
              <a:cs typeface="Roboto"/>
              <a:sym typeface="Roboto"/>
            </a:endParaRPr>
          </a:p>
          <a:p>
            <a:pPr indent="0" lvl="0" marL="0" rtl="0" algn="l">
              <a:lnSpc>
                <a:spcPct val="175000"/>
              </a:lnSpc>
              <a:spcBef>
                <a:spcPts val="1900"/>
              </a:spcBef>
              <a:spcAft>
                <a:spcPts val="0"/>
              </a:spcAft>
              <a:buNone/>
            </a:pPr>
            <a:r>
              <a:rPr lang="en-GB">
                <a:solidFill>
                  <a:schemeClr val="dk1"/>
                </a:solidFill>
                <a:highlight>
                  <a:srgbClr val="FFFFFF"/>
                </a:highlight>
                <a:latin typeface="Roboto"/>
                <a:ea typeface="Roboto"/>
                <a:cs typeface="Roboto"/>
                <a:sym typeface="Roboto"/>
              </a:rPr>
              <a:t>It should be kept in mind that increasing hidden layers would also increase the complexity of the model and choosing hidden layers such as 8, 9, or in two digits may sometimes lead to overfitting.</a:t>
            </a:r>
            <a:endParaRPr>
              <a:solidFill>
                <a:schemeClr val="dk1"/>
              </a:solidFill>
              <a:highlight>
                <a:srgbClr val="FFFFFF"/>
              </a:highlight>
              <a:latin typeface="Roboto"/>
              <a:ea typeface="Roboto"/>
              <a:cs typeface="Roboto"/>
              <a:sym typeface="Roboto"/>
            </a:endParaRPr>
          </a:p>
          <a:p>
            <a:pPr indent="-298450" lvl="0" marL="457200" rtl="0" algn="l">
              <a:lnSpc>
                <a:spcPct val="175000"/>
              </a:lnSpc>
              <a:spcBef>
                <a:spcPts val="1900"/>
              </a:spcBef>
              <a:spcAft>
                <a:spcPts val="0"/>
              </a:spcAft>
              <a:buClr>
                <a:schemeClr val="dk1"/>
              </a:buClr>
              <a:buSzPts val="1100"/>
              <a:buFont typeface="Roboto"/>
              <a:buChar char="●"/>
            </a:pPr>
            <a:r>
              <a:rPr lang="en-GB">
                <a:solidFill>
                  <a:schemeClr val="dk1"/>
                </a:solidFill>
                <a:highlight>
                  <a:srgbClr val="FFFFFF"/>
                </a:highlight>
                <a:latin typeface="Roboto"/>
                <a:ea typeface="Roboto"/>
                <a:cs typeface="Roboto"/>
                <a:sym typeface="Roboto"/>
              </a:rPr>
              <a:t>The number of hidden neurons should be between the size of the input layer and the output layer.</a:t>
            </a:r>
            <a:endParaRPr>
              <a:solidFill>
                <a:schemeClr val="dk1"/>
              </a:solidFill>
              <a:highlight>
                <a:srgbClr val="FFFFFF"/>
              </a:highlight>
              <a:latin typeface="Roboto"/>
              <a:ea typeface="Roboto"/>
              <a:cs typeface="Roboto"/>
              <a:sym typeface="Roboto"/>
            </a:endParaRPr>
          </a:p>
          <a:p>
            <a:pPr indent="-298450" lvl="0" marL="457200" rtl="0" algn="l">
              <a:lnSpc>
                <a:spcPct val="175000"/>
              </a:lnSpc>
              <a:spcBef>
                <a:spcPts val="0"/>
              </a:spcBef>
              <a:spcAft>
                <a:spcPts val="0"/>
              </a:spcAft>
              <a:buClr>
                <a:schemeClr val="dk1"/>
              </a:buClr>
              <a:buSzPts val="1100"/>
              <a:buFont typeface="Roboto"/>
              <a:buChar char="●"/>
            </a:pPr>
            <a:r>
              <a:t/>
            </a:r>
            <a:endParaRPr>
              <a:solidFill>
                <a:schemeClr val="dk1"/>
              </a:solidFill>
              <a:highlight>
                <a:srgbClr val="FFFFFF"/>
              </a:highlight>
              <a:latin typeface="Roboto"/>
              <a:ea typeface="Roboto"/>
              <a:cs typeface="Roboto"/>
              <a:sym typeface="Roboto"/>
            </a:endParaRPr>
          </a:p>
          <a:p>
            <a:pPr indent="0" lvl="0" marL="0" rtl="0" algn="l">
              <a:spcBef>
                <a:spcPts val="19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e3bd2f19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e3bd2f19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080A13"/>
                </a:solidFill>
                <a:highlight>
                  <a:srgbClr val="FFFFFF"/>
                </a:highlight>
              </a:rPr>
              <a:t>The primary role of the Activation Function is to transform the summed weighted input from the node into an output value to be fed to the next hidden layer or as output. </a:t>
            </a:r>
            <a:endParaRPr sz="1350">
              <a:solidFill>
                <a:srgbClr val="080A13"/>
              </a:solidFill>
              <a:highlight>
                <a:srgbClr val="FFFFFF"/>
              </a:highlight>
            </a:endParaRPr>
          </a:p>
          <a:p>
            <a:pPr indent="0" lvl="0" marL="0" rtl="0" algn="l">
              <a:spcBef>
                <a:spcPts val="0"/>
              </a:spcBef>
              <a:spcAft>
                <a:spcPts val="0"/>
              </a:spcAft>
              <a:buNone/>
            </a:pPr>
            <a:r>
              <a:t/>
            </a:r>
            <a:endParaRPr sz="1350">
              <a:solidFill>
                <a:srgbClr val="080A13"/>
              </a:solidFill>
              <a:highlight>
                <a:srgbClr val="FFFFFF"/>
              </a:highlight>
            </a:endParaRPr>
          </a:p>
          <a:p>
            <a:pPr indent="0" lvl="0" marL="0" rtl="0" algn="l">
              <a:spcBef>
                <a:spcPts val="0"/>
              </a:spcBef>
              <a:spcAft>
                <a:spcPts val="0"/>
              </a:spcAft>
              <a:buNone/>
            </a:pPr>
            <a:r>
              <a:rPr lang="en-GB" sz="1350">
                <a:solidFill>
                  <a:srgbClr val="080A13"/>
                </a:solidFill>
                <a:highlight>
                  <a:srgbClr val="FFFFFF"/>
                </a:highlight>
              </a:rPr>
              <a:t>All hidden layers usually use the same activation function. However, the output layer will typically use a different activation function from the hidden layers. The choice depends on the goal or type of prediction made by the model</a:t>
            </a:r>
            <a:endParaRPr sz="1350">
              <a:solidFill>
                <a:srgbClr val="080A13"/>
              </a:solidFill>
              <a:highlight>
                <a:srgbClr val="FFFFFF"/>
              </a:highlight>
            </a:endParaRPr>
          </a:p>
          <a:p>
            <a:pPr indent="0" lvl="0" marL="0" rtl="0" algn="l">
              <a:spcBef>
                <a:spcPts val="0"/>
              </a:spcBef>
              <a:spcAft>
                <a:spcPts val="0"/>
              </a:spcAft>
              <a:buNone/>
            </a:pPr>
            <a:r>
              <a:rPr lang="en-GB" sz="1350">
                <a:solidFill>
                  <a:srgbClr val="080A13"/>
                </a:solidFill>
                <a:highlight>
                  <a:srgbClr val="FFFFFF"/>
                </a:highlight>
              </a:rPr>
              <a:t>the purpose of an activation function is to add non-linearity to the neural network.</a:t>
            </a:r>
            <a:endParaRPr sz="1350">
              <a:solidFill>
                <a:srgbClr val="080A13"/>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e3bd2f19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e3bd2f19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080A13"/>
                </a:solidFill>
                <a:highlight>
                  <a:srgbClr val="FFFFFF"/>
                </a:highlight>
              </a:rPr>
              <a:t>popular neural networks activation functions.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e3bd2f192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e3bd2f192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Depends on type of neural netwok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e3bd2f192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e3bd2f192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e3bd2f19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e3bd2f19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e3bd2f19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e3bd2f19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e3bd2f19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e3bd2f19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e3bd2f19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e3bd2f19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e3bd2f19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e3bd2f19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e3bd2f19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e3bd2f19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e3bd2f19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e3bd2f19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Epochs is one complete set of FP and BP in training</a:t>
            </a:r>
            <a:endParaRPr/>
          </a:p>
          <a:p>
            <a:pPr indent="-298450" lvl="0" marL="457200" rtl="0" algn="l">
              <a:spcBef>
                <a:spcPts val="0"/>
              </a:spcBef>
              <a:spcAft>
                <a:spcPts val="0"/>
              </a:spcAft>
              <a:buSzPts val="1100"/>
              <a:buChar char="●"/>
            </a:pPr>
            <a:r>
              <a:rPr lang="en-GB" sz="1350">
                <a:solidFill>
                  <a:srgbClr val="373F46"/>
                </a:solidFill>
                <a:highlight>
                  <a:srgbClr val="FFFFFF"/>
                </a:highlight>
              </a:rPr>
              <a:t>, the batch size is usually between 10 and 1000.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5597e07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5597e07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Back-propagation refers to the method of calculating the gradient of neural network parameters. In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short, the method traverses the network in reverse order, from the output to the input layer,</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according to the chain rule from calculus.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5597e07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5597e07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solidFill>
                  <a:schemeClr val="dk1"/>
                </a:solidFill>
                <a:highlight>
                  <a:schemeClr val="lt1"/>
                </a:highlight>
                <a:latin typeface="Times New Roman"/>
                <a:ea typeface="Times New Roman"/>
                <a:cs typeface="Times New Roman"/>
                <a:sym typeface="Times New Roman"/>
              </a:rPr>
              <a:t>الهدف</a:t>
            </a:r>
            <a:r>
              <a:rPr lang="en-GB" sz="1200">
                <a:solidFill>
                  <a:schemeClr val="dk1"/>
                </a:solidFill>
                <a:highlight>
                  <a:schemeClr val="lt1"/>
                </a:highlight>
                <a:latin typeface="Times New Roman"/>
                <a:ea typeface="Times New Roman"/>
                <a:cs typeface="Times New Roman"/>
                <a:sym typeface="Times New Roman"/>
              </a:rPr>
              <a:t> من خوارزمية النزول التدرجي هو الوصول للخط ذو الدقة الآعلى عن طريق البحث عن أفضل معاملات للتعويض في دالة التنبؤ وتوقع القيمة المرادة بأعلى دقة ممكنة. يمكن استخدام النزول التدرجي مع الكثير من خوارزميات تعلم الآلة، ولا تقتصر على الانحدار.</a:t>
            </a:r>
            <a:endParaRPr sz="1200">
              <a:solidFill>
                <a:schemeClr val="dk1"/>
              </a:solidFill>
              <a:highlight>
                <a:schemeClr val="lt1"/>
              </a:highlight>
              <a:latin typeface="Times New Roman"/>
              <a:ea typeface="Times New Roman"/>
              <a:cs typeface="Times New Roman"/>
              <a:sym typeface="Times New Roman"/>
            </a:endParaRPr>
          </a:p>
          <a:p>
            <a:pPr indent="-297656" lvl="0" marL="749300" rtl="0" algn="l">
              <a:lnSpc>
                <a:spcPct val="180909"/>
              </a:lnSpc>
              <a:spcBef>
                <a:spcPts val="1700"/>
              </a:spcBef>
              <a:spcAft>
                <a:spcPts val="0"/>
              </a:spcAft>
              <a:buClr>
                <a:srgbClr val="292929"/>
              </a:buClr>
              <a:buSzPts val="1088"/>
              <a:buFont typeface="Georgia"/>
              <a:buAutoNum type="arabicPeriod"/>
            </a:pPr>
            <a:r>
              <a:rPr lang="en-GB" sz="1087">
                <a:solidFill>
                  <a:srgbClr val="292929"/>
                </a:solidFill>
                <a:highlight>
                  <a:schemeClr val="lt1"/>
                </a:highlight>
                <a:latin typeface="Georgia"/>
                <a:ea typeface="Georgia"/>
                <a:cs typeface="Georgia"/>
                <a:sym typeface="Georgia"/>
              </a:rPr>
              <a:t>Weights are changed after calculating gradient on the whole dataset.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5597e070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5597e07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This is a hyperparameter that specifies how fast a neural network updates its</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gradient parameters. If the learning rate is too small, the model will converge or descend slowly</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and this can be computationally expensive. However, if the learning rate is too large, the model</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may take gigantic descents and miss the global minimum. A good practice is to use a decaying</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learning rate – that is one that starts out large and changes to a small value overtime.</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60b6bce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60b6bce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This is a hyperparameter that specifies how fast a neural network updates its</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gradient parameters. If the learning rate is too small, the model will converge or descend slowly</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and this can be computationally expensive. However, if the learning rate is too large, the model</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may take gigantic descents and miss the global minimum. A good practice is to use a decaying</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learning rate – that is one that starts out large and changes to a small value overtime.</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80909"/>
              </a:lnSpc>
              <a:spcBef>
                <a:spcPts val="170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60b6bce7d_4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60b6bce7d_4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60b6bce7d_4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60b6bce7d_4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909"/>
              </a:lnSpc>
              <a:spcBef>
                <a:spcPts val="1700"/>
              </a:spcBef>
              <a:spcAft>
                <a:spcPts val="0"/>
              </a:spcAft>
              <a:buClr>
                <a:schemeClr val="dk1"/>
              </a:buClr>
              <a:buSzPts val="1100"/>
              <a:buFont typeface="Arial"/>
              <a:buNone/>
            </a:pPr>
            <a:r>
              <a:rPr lang="en-GB" sz="1500">
                <a:solidFill>
                  <a:srgbClr val="292929"/>
                </a:solidFill>
                <a:highlight>
                  <a:schemeClr val="lt1"/>
                </a:highlight>
                <a:latin typeface="Georgia"/>
                <a:ea typeface="Georgia"/>
                <a:cs typeface="Georgia"/>
                <a:sym typeface="Georgia"/>
              </a:rPr>
              <a:t>plot the cost function against different values of α and pick the value of α that is right before the first value that didn’t converge so that we would have a very fast learning algorithm that converges </a:t>
            </a:r>
            <a:endParaRPr sz="1500">
              <a:solidFill>
                <a:srgbClr val="292929"/>
              </a:solidFill>
              <a:highlight>
                <a:schemeClr val="lt1"/>
              </a:highlight>
              <a:latin typeface="Georgia"/>
              <a:ea typeface="Georgia"/>
              <a:cs typeface="Georgia"/>
              <a:sym typeface="Georgia"/>
            </a:endParaRPr>
          </a:p>
          <a:p>
            <a:pPr indent="0" lvl="0" marL="0" rtl="0" algn="l">
              <a:lnSpc>
                <a:spcPct val="180909"/>
              </a:lnSpc>
              <a:spcBef>
                <a:spcPts val="1700"/>
              </a:spcBef>
              <a:spcAft>
                <a:spcPts val="0"/>
              </a:spcAft>
              <a:buClr>
                <a:schemeClr val="dk1"/>
              </a:buClr>
              <a:buSzPts val="1100"/>
              <a:buFont typeface="Arial"/>
              <a:buNone/>
            </a:pPr>
            <a:r>
              <a:t/>
            </a:r>
            <a:endParaRPr sz="1500">
              <a:solidFill>
                <a:srgbClr val="292929"/>
              </a:solidFill>
              <a:highlight>
                <a:schemeClr val="lt1"/>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GB">
                <a:solidFill>
                  <a:schemeClr val="dk1"/>
                </a:solidFill>
              </a:rPr>
              <a:t>There are many different strategies to reduce the learning rate during training. It can also be beneficial to </a:t>
            </a:r>
            <a:r>
              <a:rPr b="1" lang="en-GB">
                <a:solidFill>
                  <a:schemeClr val="dk1"/>
                </a:solidFill>
              </a:rPr>
              <a:t>start with a low learning rate, increase it, then drop it again</a:t>
            </a:r>
            <a:r>
              <a:rPr lang="en-GB">
                <a:solidFill>
                  <a:schemeClr val="dk1"/>
                </a:solidFill>
              </a:rPr>
              <a:t>. These strategies are called </a:t>
            </a:r>
            <a:r>
              <a:rPr b="1" lang="en-GB">
                <a:solidFill>
                  <a:schemeClr val="dk1"/>
                </a:solidFill>
              </a:rPr>
              <a:t>learning schedules.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60b6bce7d_4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60b6bce7d_4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As we discussed, the backpropagation algorithm works by going from the output layer to the input layer, propagating the error gradient along the way. Once the algorithm has computed the gradient of the cost function with regard to each parameter in the network, it uses these gradients to update each parameter with a Gradient Descent step.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Unfortunately, gradients often get smaller and smaller as the algorithm progresses down to the lower layers. As a result, the Gradient Descent update leaves the lower layers’ connection weights virtually unchanged, and training never converges to a good solution. We call this the </a:t>
            </a:r>
            <a:r>
              <a:rPr b="1" lang="en-GB">
                <a:solidFill>
                  <a:schemeClr val="dk1"/>
                </a:solidFill>
              </a:rPr>
              <a:t>vanishing gradients problem.</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some cases, the opposite can happen: the gradients can grow bigger and bigger until layers get insanely large weight updates and the algorithm diverges. This is the </a:t>
            </a:r>
            <a:r>
              <a:rPr b="1" lang="en-GB">
                <a:solidFill>
                  <a:schemeClr val="dk1"/>
                </a:solidFill>
              </a:rPr>
              <a:t>exploding gradients problem</a:t>
            </a:r>
            <a:r>
              <a:rPr lang="en-GB">
                <a:solidFill>
                  <a:schemeClr val="dk1"/>
                </a:solidFill>
              </a:rPr>
              <a:t>. More generally, deep neural networks suffer from </a:t>
            </a:r>
            <a:r>
              <a:rPr b="1" lang="en-GB">
                <a:solidFill>
                  <a:schemeClr val="dk1"/>
                </a:solidFill>
              </a:rPr>
              <a:t>unstable gradients</a:t>
            </a:r>
            <a:r>
              <a:rPr lang="en-GB">
                <a:solidFill>
                  <a:schemeClr val="dk1"/>
                </a:solidFill>
              </a:rPr>
              <a:t>; different layers may learn at widely different speeds.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61b858b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61b858b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61b858b3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61b858b3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e3bd2f1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e3bd2f1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amount of big data? It is hard to answer but 1 million sample is enough to say big amount of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e3bd2f19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e3bd2f19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NN looks like black box</a:t>
            </a:r>
            <a:endParaRPr/>
          </a:p>
          <a:p>
            <a:pPr indent="0" lvl="0" marL="0" rtl="0" algn="l">
              <a:spcBef>
                <a:spcPts val="0"/>
              </a:spcBef>
              <a:spcAft>
                <a:spcPts val="0"/>
              </a:spcAft>
              <a:buNone/>
            </a:pPr>
            <a:r>
              <a:rPr lang="en-GB"/>
              <a:t>Hardware dependence</a:t>
            </a:r>
            <a:endParaRPr/>
          </a:p>
          <a:p>
            <a:pPr indent="0" lvl="0" marL="0" rtl="0" algn="l">
              <a:spcBef>
                <a:spcPts val="0"/>
              </a:spcBef>
              <a:spcAft>
                <a:spcPts val="0"/>
              </a:spcAft>
              <a:buNone/>
            </a:pPr>
            <a:r>
              <a:rPr lang="en-GB"/>
              <a:t>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e3bd2f19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e3bd2f19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800">
                <a:solidFill>
                  <a:srgbClr val="202124"/>
                </a:solidFill>
                <a:highlight>
                  <a:srgbClr val="FFFFFF"/>
                </a:highlight>
              </a:rPr>
              <a:t>NNs are </a:t>
            </a:r>
            <a:r>
              <a:rPr lang="en-GB" sz="1800">
                <a:solidFill>
                  <a:srgbClr val="202124"/>
                </a:solidFill>
                <a:latin typeface="Open Sans"/>
                <a:ea typeface="Open Sans"/>
                <a:cs typeface="Open Sans"/>
                <a:sym typeface="Open Sans"/>
              </a:rPr>
              <a:t>technique</a:t>
            </a:r>
            <a:r>
              <a:rPr lang="en-GB" sz="1800">
                <a:solidFill>
                  <a:srgbClr val="202124"/>
                </a:solidFill>
                <a:highlight>
                  <a:srgbClr val="FFFFFF"/>
                </a:highlight>
              </a:rPr>
              <a:t> </a:t>
            </a:r>
            <a:r>
              <a:rPr b="1" lang="en-GB" sz="1200">
                <a:solidFill>
                  <a:srgbClr val="202124"/>
                </a:solidFill>
                <a:highlight>
                  <a:srgbClr val="FFFFFF"/>
                </a:highlight>
              </a:rPr>
              <a:t> </a:t>
            </a:r>
            <a:r>
              <a:rPr lang="en-GB" sz="1800">
                <a:solidFill>
                  <a:srgbClr val="202124"/>
                </a:solidFill>
                <a:highlight>
                  <a:srgbClr val="FFFFFF"/>
                </a:highlight>
              </a:rPr>
              <a:t>that teaches computers to process data in a way that is inspired by the human brain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e3bd2f19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e3bd2f19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Perceptron is one of the simplest ANN architectures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ANN VS biology neurons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e3bd2f19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e3bd2f19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An MLP is composed of one (passthrough) </a:t>
            </a:r>
            <a:r>
              <a:rPr b="1" lang="en-GB">
                <a:solidFill>
                  <a:schemeClr val="dk1"/>
                </a:solidFill>
              </a:rPr>
              <a:t>input layer</a:t>
            </a:r>
            <a:r>
              <a:rPr lang="en-GB">
                <a:solidFill>
                  <a:schemeClr val="dk1"/>
                </a:solidFill>
              </a:rPr>
              <a:t>, one or more layers of TLUs, called</a:t>
            </a:r>
            <a:r>
              <a:rPr b="1" lang="en-GB">
                <a:solidFill>
                  <a:schemeClr val="dk1"/>
                </a:solidFill>
              </a:rPr>
              <a:t> hidden layers</a:t>
            </a:r>
            <a:r>
              <a:rPr lang="en-GB">
                <a:solidFill>
                  <a:schemeClr val="dk1"/>
                </a:solidFill>
              </a:rPr>
              <a:t>, and one final layer of TLUs called the </a:t>
            </a:r>
            <a:r>
              <a:rPr b="1" lang="en-GB">
                <a:solidFill>
                  <a:schemeClr val="dk1"/>
                </a:solidFill>
              </a:rPr>
              <a:t>output layer.</a:t>
            </a:r>
            <a:endParaRPr b="1">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layers close to the input layer are usually called the</a:t>
            </a:r>
            <a:r>
              <a:rPr b="1" lang="en-GB">
                <a:solidFill>
                  <a:schemeClr val="dk1"/>
                </a:solidFill>
              </a:rPr>
              <a:t> lower layers</a:t>
            </a:r>
            <a:r>
              <a:rPr lang="en-GB">
                <a:solidFill>
                  <a:schemeClr val="dk1"/>
                </a:solidFill>
              </a:rPr>
              <a:t>, and the ones close to the outputs are usually called the</a:t>
            </a:r>
            <a:r>
              <a:rPr b="1" lang="en-GB">
                <a:solidFill>
                  <a:schemeClr val="dk1"/>
                </a:solidFill>
              </a:rPr>
              <a:t> upper layers</a:t>
            </a:r>
            <a:r>
              <a:rPr lang="en-GB">
                <a:solidFill>
                  <a:schemeClr val="dk1"/>
                </a:solidFill>
              </a:rPr>
              <a:t>. Every layer except the output layer includes a bias neuron and is fully connected to the next layer.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e3bd2f19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e3bd2f19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e3bd2f192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e3bd2f192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hyperlink" Target="https://theneuralblog.com/forward-pass-backpropagation-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Gradient_descent" TargetMode="External"/><Relationship Id="rId4" Type="http://schemas.openxmlformats.org/officeDocument/2006/relationships/image" Target="../media/image15.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Deep learning And Neural Networks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176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Component and Hyperparameters (1)</a:t>
            </a:r>
            <a:endParaRPr/>
          </a:p>
        </p:txBody>
      </p:sp>
      <p:sp>
        <p:nvSpPr>
          <p:cNvPr id="127" name="Google Shape;127;p22"/>
          <p:cNvSpPr txBox="1"/>
          <p:nvPr>
            <p:ph idx="1" type="body"/>
          </p:nvPr>
        </p:nvSpPr>
        <p:spPr>
          <a:xfrm>
            <a:off x="170400" y="883950"/>
            <a:ext cx="8520600" cy="41799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b="1" lang="en-GB">
                <a:solidFill>
                  <a:srgbClr val="202124"/>
                </a:solidFill>
              </a:rPr>
              <a:t>Number of layers</a:t>
            </a:r>
            <a:r>
              <a:rPr b="1" lang="en-GB"/>
              <a:t>: </a:t>
            </a:r>
            <a:r>
              <a:rPr lang="en-GB" sz="1100">
                <a:solidFill>
                  <a:srgbClr val="000000"/>
                </a:solidFill>
                <a:latin typeface="Arial"/>
                <a:ea typeface="Arial"/>
                <a:cs typeface="Arial"/>
                <a:sym typeface="Arial"/>
              </a:rPr>
              <a:t> </a:t>
            </a:r>
            <a:r>
              <a:rPr lang="en-GB">
                <a:solidFill>
                  <a:srgbClr val="000000"/>
                </a:solidFill>
                <a:latin typeface="Arial"/>
                <a:ea typeface="Arial"/>
                <a:cs typeface="Arial"/>
                <a:sym typeface="Arial"/>
              </a:rPr>
              <a:t>input layer, output layer,hidden layer(s)</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08610" lvl="0" marL="457200" rtl="0" algn="l">
              <a:spcBef>
                <a:spcPts val="1200"/>
              </a:spcBef>
              <a:spcAft>
                <a:spcPts val="0"/>
              </a:spcAft>
              <a:buClr>
                <a:srgbClr val="000000"/>
              </a:buClr>
              <a:buSzPct val="100000"/>
              <a:buFont typeface="Arial"/>
              <a:buChar char="●"/>
            </a:pPr>
            <a:r>
              <a:rPr b="1" lang="en-GB">
                <a:solidFill>
                  <a:srgbClr val="000000"/>
                </a:solidFill>
                <a:latin typeface="Arial"/>
                <a:ea typeface="Arial"/>
                <a:cs typeface="Arial"/>
                <a:sym typeface="Arial"/>
              </a:rPr>
              <a:t>Number of Neurons: </a:t>
            </a:r>
            <a:r>
              <a:rPr lang="en-GB">
                <a:solidFill>
                  <a:srgbClr val="000000"/>
                </a:solidFill>
                <a:latin typeface="Arial"/>
                <a:ea typeface="Arial"/>
                <a:cs typeface="Arial"/>
                <a:sym typeface="Arial"/>
              </a:rPr>
              <a:t>how many neurons in each layers?</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08610" lvl="0" marL="457200" rtl="0" algn="l">
              <a:spcBef>
                <a:spcPts val="1200"/>
              </a:spcBef>
              <a:spcAft>
                <a:spcPts val="0"/>
              </a:spcAft>
              <a:buClr>
                <a:srgbClr val="000000"/>
              </a:buClr>
              <a:buSzPct val="100000"/>
              <a:buFont typeface="Arial"/>
              <a:buChar char="●"/>
            </a:pPr>
            <a:r>
              <a:rPr b="1" lang="en-GB">
                <a:solidFill>
                  <a:srgbClr val="000000"/>
                </a:solidFill>
                <a:latin typeface="Arial"/>
                <a:ea typeface="Arial"/>
                <a:cs typeface="Arial"/>
                <a:sym typeface="Arial"/>
              </a:rPr>
              <a:t>Weights : </a:t>
            </a:r>
            <a:r>
              <a:rPr lang="en-GB">
                <a:solidFill>
                  <a:srgbClr val="000000"/>
                </a:solidFill>
                <a:latin typeface="Arial"/>
                <a:ea typeface="Arial"/>
                <a:cs typeface="Arial"/>
                <a:sym typeface="Arial"/>
              </a:rPr>
              <a:t>w</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08610" lvl="0" marL="457200" rtl="0" algn="l">
              <a:spcBef>
                <a:spcPts val="1200"/>
              </a:spcBef>
              <a:spcAft>
                <a:spcPts val="0"/>
              </a:spcAft>
              <a:buClr>
                <a:srgbClr val="000000"/>
              </a:buClr>
              <a:buSzPct val="100000"/>
              <a:buFont typeface="Arial"/>
              <a:buChar char="●"/>
            </a:pPr>
            <a:r>
              <a:rPr b="1" lang="en-GB">
                <a:solidFill>
                  <a:srgbClr val="000000"/>
                </a:solidFill>
                <a:latin typeface="Arial"/>
                <a:ea typeface="Arial"/>
                <a:cs typeface="Arial"/>
                <a:sym typeface="Arial"/>
              </a:rPr>
              <a:t>Activation function: </a:t>
            </a:r>
            <a:r>
              <a:rPr lang="en-GB">
                <a:solidFill>
                  <a:srgbClr val="000000"/>
                </a:solidFill>
                <a:latin typeface="Arial"/>
                <a:ea typeface="Arial"/>
                <a:cs typeface="Arial"/>
                <a:sym typeface="Arial"/>
              </a:rPr>
              <a:t>function used to generate outputs</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08610" lvl="0" marL="457200" rtl="0" algn="l">
              <a:spcBef>
                <a:spcPts val="1200"/>
              </a:spcBef>
              <a:spcAft>
                <a:spcPts val="0"/>
              </a:spcAft>
              <a:buClr>
                <a:srgbClr val="000000"/>
              </a:buClr>
              <a:buSzPct val="100000"/>
              <a:buFont typeface="Arial"/>
              <a:buChar char="●"/>
            </a:pPr>
            <a:r>
              <a:rPr b="1" lang="en-GB">
                <a:solidFill>
                  <a:srgbClr val="000000"/>
                </a:solidFill>
                <a:latin typeface="Arial"/>
                <a:ea typeface="Arial"/>
                <a:cs typeface="Arial"/>
                <a:sym typeface="Arial"/>
              </a:rPr>
              <a:t>Forward propagation:</a:t>
            </a:r>
            <a:r>
              <a:rPr lang="en-GB">
                <a:solidFill>
                  <a:srgbClr val="000000"/>
                </a:solidFill>
                <a:latin typeface="Arial"/>
                <a:ea typeface="Arial"/>
                <a:cs typeface="Arial"/>
                <a:sym typeface="Arial"/>
              </a:rPr>
              <a:t> </a:t>
            </a:r>
            <a:r>
              <a:rPr lang="en-GB">
                <a:solidFill>
                  <a:srgbClr val="202124"/>
                </a:solidFill>
                <a:highlight>
                  <a:srgbClr val="FFFFFF"/>
                </a:highlight>
                <a:latin typeface="Arial"/>
                <a:ea typeface="Arial"/>
                <a:cs typeface="Arial"/>
                <a:sym typeface="Arial"/>
              </a:rPr>
              <a:t>where input data is fed through a network, in a forward direction, to generate an output.</a:t>
            </a:r>
            <a:endParaRPr>
              <a:solidFill>
                <a:srgbClr val="202124"/>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a:solidFill>
                <a:srgbClr val="202124"/>
              </a:solidFill>
              <a:highlight>
                <a:srgbClr val="FFFFFF"/>
              </a:highlight>
              <a:latin typeface="Arial"/>
              <a:ea typeface="Arial"/>
              <a:cs typeface="Arial"/>
              <a:sym typeface="Arial"/>
            </a:endParaRPr>
          </a:p>
          <a:p>
            <a:pPr indent="-308610" lvl="0" marL="457200" rtl="0" algn="l">
              <a:spcBef>
                <a:spcPts val="1200"/>
              </a:spcBef>
              <a:spcAft>
                <a:spcPts val="0"/>
              </a:spcAft>
              <a:buClr>
                <a:srgbClr val="202124"/>
              </a:buClr>
              <a:buSzPct val="100000"/>
              <a:buFont typeface="Arial"/>
              <a:buChar char="●"/>
            </a:pPr>
            <a:r>
              <a:rPr b="1" lang="en-GB">
                <a:solidFill>
                  <a:srgbClr val="000000"/>
                </a:solidFill>
                <a:highlight>
                  <a:srgbClr val="FFFFFF"/>
                </a:highlight>
                <a:latin typeface="Arial"/>
                <a:ea typeface="Arial"/>
                <a:cs typeface="Arial"/>
                <a:sym typeface="Arial"/>
              </a:rPr>
              <a:t>Loss (cost) function</a:t>
            </a:r>
            <a:r>
              <a:rPr b="1" lang="en-GB">
                <a:solidFill>
                  <a:srgbClr val="202124"/>
                </a:solidFill>
                <a:highlight>
                  <a:srgbClr val="FFFFFF"/>
                </a:highlight>
                <a:latin typeface="Arial"/>
                <a:ea typeface="Arial"/>
                <a:cs typeface="Arial"/>
                <a:sym typeface="Arial"/>
              </a:rPr>
              <a:t>: </a:t>
            </a:r>
            <a:r>
              <a:rPr lang="en-GB">
                <a:solidFill>
                  <a:srgbClr val="202124"/>
                </a:solidFill>
                <a:highlight>
                  <a:srgbClr val="FFFFFF"/>
                </a:highlight>
                <a:latin typeface="Arial"/>
                <a:ea typeface="Arial"/>
                <a:cs typeface="Arial"/>
                <a:sym typeface="Arial"/>
              </a:rPr>
              <a:t>to compute error between actual and predict values, some of common cost functions: log-loss, mean square error,cross entropy</a:t>
            </a:r>
            <a:endParaRPr>
              <a:solidFill>
                <a:srgbClr val="20212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0" y="1491675"/>
            <a:ext cx="4352201" cy="3510524"/>
          </a:xfrm>
          <a:prstGeom prst="rect">
            <a:avLst/>
          </a:prstGeom>
          <a:noFill/>
          <a:ln>
            <a:noFill/>
          </a:ln>
        </p:spPr>
      </p:pic>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Activation Functions:</a:t>
            </a:r>
            <a:endParaRPr/>
          </a:p>
        </p:txBody>
      </p:sp>
      <p:sp>
        <p:nvSpPr>
          <p:cNvPr id="134" name="Google Shape;134;p23"/>
          <p:cNvSpPr txBox="1"/>
          <p:nvPr>
            <p:ph idx="1" type="body"/>
          </p:nvPr>
        </p:nvSpPr>
        <p:spPr>
          <a:xfrm>
            <a:off x="4677200" y="1017300"/>
            <a:ext cx="4239300" cy="39849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000000"/>
              </a:buClr>
              <a:buSzPts val="2000"/>
              <a:buChar char="●"/>
            </a:pPr>
            <a:r>
              <a:rPr lang="en-GB" sz="1550">
                <a:solidFill>
                  <a:srgbClr val="000000"/>
                </a:solidFill>
                <a:highlight>
                  <a:srgbClr val="FFFFFF"/>
                </a:highlight>
                <a:latin typeface="Arial"/>
                <a:ea typeface="Arial"/>
                <a:cs typeface="Arial"/>
                <a:sym typeface="Arial"/>
              </a:rPr>
              <a:t> transform the summed weighted input from the node into an output value.</a:t>
            </a:r>
            <a:endParaRPr sz="1550">
              <a:solidFill>
                <a:srgbClr val="000000"/>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rgbClr val="000000"/>
              </a:buClr>
              <a:buSzPts val="1550"/>
              <a:buFont typeface="Arial"/>
              <a:buChar char="●"/>
            </a:pPr>
            <a:r>
              <a:rPr lang="en-GB" sz="1350">
                <a:solidFill>
                  <a:srgbClr val="080A13"/>
                </a:solidFill>
                <a:highlight>
                  <a:srgbClr val="FFFFFF"/>
                </a:highlight>
                <a:latin typeface="Arial"/>
                <a:ea typeface="Arial"/>
                <a:cs typeface="Arial"/>
                <a:sym typeface="Arial"/>
              </a:rPr>
              <a:t>add non-linearity to the neural network.</a:t>
            </a:r>
            <a:endParaRPr sz="1550">
              <a:solidFill>
                <a:srgbClr val="000000"/>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All hidden layers usually use the same activation function.</a:t>
            </a:r>
            <a:endParaRPr sz="1550">
              <a:solidFill>
                <a:srgbClr val="000000"/>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The output layer will typically use different activation function from the hidden layer</a:t>
            </a:r>
            <a:endParaRPr sz="1550">
              <a:solidFill>
                <a:srgbClr val="000000"/>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The activation function for the hidden layer will control learning the training data set</a:t>
            </a:r>
            <a:endParaRPr sz="1550">
              <a:solidFill>
                <a:srgbClr val="000000"/>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The choice of activation function for output layer depends on problem</a:t>
            </a:r>
            <a:endParaRPr sz="155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rotWithShape="1">
          <a:blip r:embed="rId3">
            <a:alphaModFix/>
          </a:blip>
          <a:srcRect b="-3250" l="2100" r="-2100" t="3250"/>
          <a:stretch/>
        </p:blipFill>
        <p:spPr>
          <a:xfrm>
            <a:off x="2275000" y="81800"/>
            <a:ext cx="4366325" cy="4999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1699500" y="1412275"/>
            <a:ext cx="5715875" cy="3385575"/>
          </a:xfrm>
          <a:prstGeom prst="rect">
            <a:avLst/>
          </a:prstGeom>
          <a:noFill/>
          <a:ln>
            <a:noFill/>
          </a:ln>
        </p:spPr>
      </p:pic>
      <p:sp>
        <p:nvSpPr>
          <p:cNvPr id="145" name="Google Shape;145;p25"/>
          <p:cNvSpPr txBox="1"/>
          <p:nvPr>
            <p:ph type="title"/>
          </p:nvPr>
        </p:nvSpPr>
        <p:spPr>
          <a:xfrm>
            <a:off x="311700" y="445025"/>
            <a:ext cx="8491500" cy="1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Activation function for Hidden Layers: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59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Activation function for output layer:</a:t>
            </a:r>
            <a:endParaRPr/>
          </a:p>
        </p:txBody>
      </p:sp>
      <p:pic>
        <p:nvPicPr>
          <p:cNvPr id="151" name="Google Shape;151;p26"/>
          <p:cNvPicPr preferRelativeResize="0"/>
          <p:nvPr/>
        </p:nvPicPr>
        <p:blipFill>
          <a:blip r:embed="rId3">
            <a:alphaModFix/>
          </a:blip>
          <a:stretch>
            <a:fillRect/>
          </a:stretch>
        </p:blipFill>
        <p:spPr>
          <a:xfrm>
            <a:off x="915450" y="1304825"/>
            <a:ext cx="6223581" cy="368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311699" y="1223924"/>
            <a:ext cx="5489800" cy="3470400"/>
          </a:xfrm>
          <a:prstGeom prst="rect">
            <a:avLst/>
          </a:prstGeom>
          <a:noFill/>
          <a:ln>
            <a:noFill/>
          </a:ln>
        </p:spPr>
      </p:pic>
      <p:sp>
        <p:nvSpPr>
          <p:cNvPr id="157" name="Google Shape;157;p27"/>
          <p:cNvSpPr txBox="1"/>
          <p:nvPr>
            <p:ph type="title"/>
          </p:nvPr>
        </p:nvSpPr>
        <p:spPr>
          <a:xfrm>
            <a:off x="311700" y="346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Forward </a:t>
            </a:r>
            <a:r>
              <a:rPr lang="en-GB"/>
              <a:t>propagation</a:t>
            </a:r>
            <a:r>
              <a:rPr lang="en-GB"/>
              <a:t>:</a:t>
            </a:r>
            <a:endParaRPr/>
          </a:p>
        </p:txBody>
      </p:sp>
      <p:sp>
        <p:nvSpPr>
          <p:cNvPr id="158" name="Google Shape;158;p27"/>
          <p:cNvSpPr txBox="1"/>
          <p:nvPr/>
        </p:nvSpPr>
        <p:spPr>
          <a:xfrm>
            <a:off x="5832300" y="2444575"/>
            <a:ext cx="31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z = x1w1+ x2w2+ x3w3+b</a:t>
            </a:r>
            <a:endParaRPr/>
          </a:p>
        </p:txBody>
      </p:sp>
      <p:cxnSp>
        <p:nvCxnSpPr>
          <p:cNvPr id="159" name="Google Shape;159;p27"/>
          <p:cNvCxnSpPr/>
          <p:nvPr/>
        </p:nvCxnSpPr>
        <p:spPr>
          <a:xfrm>
            <a:off x="5577950" y="1352525"/>
            <a:ext cx="3600" cy="3437700"/>
          </a:xfrm>
          <a:prstGeom prst="straightConnector1">
            <a:avLst/>
          </a:prstGeom>
          <a:noFill/>
          <a:ln cap="flat" cmpd="sng" w="38100">
            <a:solidFill>
              <a:srgbClr val="FF9900"/>
            </a:solidFill>
            <a:prstDash val="solid"/>
            <a:round/>
            <a:headEnd len="med" w="med" type="none"/>
            <a:tailEnd len="med" w="med" type="none"/>
          </a:ln>
        </p:spPr>
      </p:cxnSp>
      <p:sp>
        <p:nvSpPr>
          <p:cNvPr id="160" name="Google Shape;160;p27"/>
          <p:cNvSpPr txBox="1"/>
          <p:nvPr/>
        </p:nvSpPr>
        <p:spPr>
          <a:xfrm>
            <a:off x="5832300" y="3313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 = f(z)</a:t>
            </a:r>
            <a:endParaRPr/>
          </a:p>
        </p:txBody>
      </p:sp>
      <p:cxnSp>
        <p:nvCxnSpPr>
          <p:cNvPr id="161" name="Google Shape;161;p27"/>
          <p:cNvCxnSpPr/>
          <p:nvPr/>
        </p:nvCxnSpPr>
        <p:spPr>
          <a:xfrm>
            <a:off x="3051799" y="1449999"/>
            <a:ext cx="9600" cy="65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a:blip r:embed="rId3">
            <a:alphaModFix/>
          </a:blip>
          <a:stretch>
            <a:fillRect/>
          </a:stretch>
        </p:blipFill>
        <p:spPr>
          <a:xfrm>
            <a:off x="4976675" y="127175"/>
            <a:ext cx="4266225" cy="2741299"/>
          </a:xfrm>
          <a:prstGeom prst="rect">
            <a:avLst/>
          </a:prstGeom>
          <a:noFill/>
          <a:ln>
            <a:noFill/>
          </a:ln>
        </p:spPr>
      </p:pic>
      <p:sp>
        <p:nvSpPr>
          <p:cNvPr id="167" name="Google Shape;167;p28"/>
          <p:cNvSpPr txBox="1"/>
          <p:nvPr>
            <p:ph idx="1" type="body"/>
          </p:nvPr>
        </p:nvSpPr>
        <p:spPr>
          <a:xfrm>
            <a:off x="311700" y="989125"/>
            <a:ext cx="8520600" cy="3480900"/>
          </a:xfrm>
          <a:prstGeom prst="rect">
            <a:avLst/>
          </a:prstGeom>
        </p:spPr>
        <p:txBody>
          <a:bodyPr anchorCtr="0" anchor="t" bIns="91425" lIns="91425" spcFirstLastPara="1" rIns="91425" wrap="square" tIns="91425">
            <a:normAutofit lnSpcReduction="20000"/>
          </a:bodyPr>
          <a:lstStyle/>
          <a:p>
            <a:pPr indent="-342900" lvl="0" marL="457200" rtl="0" algn="l">
              <a:lnSpc>
                <a:spcPct val="120000"/>
              </a:lnSpc>
              <a:spcBef>
                <a:spcPts val="1500"/>
              </a:spcBef>
              <a:spcAft>
                <a:spcPts val="0"/>
              </a:spcAft>
              <a:buClr>
                <a:srgbClr val="000000"/>
              </a:buClr>
              <a:buSzPts val="1800"/>
              <a:buFont typeface="Times New Roman"/>
              <a:buChar char="●"/>
            </a:pPr>
            <a:r>
              <a:rPr i="1" lang="en-GB" sz="3644">
                <a:solidFill>
                  <a:srgbClr val="000000"/>
                </a:solidFill>
                <a:highlight>
                  <a:srgbClr val="FFFFFF"/>
                </a:highlight>
                <a:latin typeface="Times New Roman"/>
                <a:ea typeface="Times New Roman"/>
                <a:cs typeface="Times New Roman"/>
                <a:sym typeface="Times New Roman"/>
              </a:rPr>
              <a:t>sum</a:t>
            </a:r>
            <a:r>
              <a:rPr i="1" lang="en-GB" sz="100">
                <a:solidFill>
                  <a:srgbClr val="000000"/>
                </a:solidFill>
                <a:highlight>
                  <a:srgbClr val="FFFFFF"/>
                </a:highlight>
                <a:latin typeface="Times New Roman"/>
                <a:ea typeface="Times New Roman"/>
                <a:cs typeface="Times New Roman"/>
                <a:sym typeface="Times New Roman"/>
              </a:rPr>
              <a:t>h</a:t>
            </a:r>
            <a:r>
              <a:rPr lang="en-GB" sz="100">
                <a:solidFill>
                  <a:srgbClr val="000000"/>
                </a:solidFill>
                <a:highlight>
                  <a:srgbClr val="FFFFFF"/>
                </a:highlight>
                <a:latin typeface="Times New Roman"/>
                <a:ea typeface="Times New Roman"/>
                <a:cs typeface="Times New Roman"/>
                <a:sym typeface="Times New Roman"/>
              </a:rPr>
              <a:t>1</a:t>
            </a:r>
            <a:r>
              <a:rPr lang="en-GB" sz="2994">
                <a:solidFill>
                  <a:srgbClr val="000000"/>
                </a:solidFill>
                <a:highlight>
                  <a:srgbClr val="FFFFFF"/>
                </a:highlight>
                <a:latin typeface="Times New Roman"/>
                <a:ea typeface="Times New Roman"/>
                <a:cs typeface="Times New Roman"/>
                <a:sym typeface="Times New Roman"/>
              </a:rPr>
              <a:t>=</a:t>
            </a:r>
            <a:r>
              <a:rPr i="1" lang="en-GB" sz="2994">
                <a:solidFill>
                  <a:srgbClr val="000000"/>
                </a:solidFill>
                <a:highlight>
                  <a:srgbClr val="FFFFFF"/>
                </a:highlight>
                <a:latin typeface="Times New Roman"/>
                <a:ea typeface="Times New Roman"/>
                <a:cs typeface="Times New Roman"/>
                <a:sym typeface="Times New Roman"/>
              </a:rPr>
              <a:t>i</a:t>
            </a:r>
            <a:r>
              <a:rPr lang="en-GB" sz="2444">
                <a:solidFill>
                  <a:srgbClr val="000000"/>
                </a:solidFill>
                <a:highlight>
                  <a:srgbClr val="FFFFFF"/>
                </a:highlight>
                <a:latin typeface="Times New Roman"/>
                <a:ea typeface="Times New Roman"/>
                <a:cs typeface="Times New Roman"/>
                <a:sym typeface="Times New Roman"/>
              </a:rPr>
              <a:t>1</a:t>
            </a:r>
            <a:r>
              <a:rPr lang="en-GB" sz="2994">
                <a:solidFill>
                  <a:srgbClr val="000000"/>
                </a:solidFill>
                <a:highlight>
                  <a:srgbClr val="FFFFFF"/>
                </a:highlight>
                <a:latin typeface="Times New Roman"/>
                <a:ea typeface="Times New Roman"/>
                <a:cs typeface="Times New Roman"/>
                <a:sym typeface="Times New Roman"/>
              </a:rPr>
              <a:t>∗</a:t>
            </a:r>
            <a:r>
              <a:rPr i="1" lang="en-GB" sz="2994">
                <a:solidFill>
                  <a:srgbClr val="000000"/>
                </a:solidFill>
                <a:highlight>
                  <a:srgbClr val="FFFFFF"/>
                </a:highlight>
                <a:latin typeface="Times New Roman"/>
                <a:ea typeface="Times New Roman"/>
                <a:cs typeface="Times New Roman"/>
                <a:sym typeface="Times New Roman"/>
              </a:rPr>
              <a:t>w</a:t>
            </a:r>
            <a:r>
              <a:rPr lang="en-GB" sz="2444">
                <a:solidFill>
                  <a:srgbClr val="000000"/>
                </a:solidFill>
                <a:highlight>
                  <a:srgbClr val="FFFFFF"/>
                </a:highlight>
                <a:latin typeface="Times New Roman"/>
                <a:ea typeface="Times New Roman"/>
                <a:cs typeface="Times New Roman"/>
                <a:sym typeface="Times New Roman"/>
              </a:rPr>
              <a:t>1</a:t>
            </a:r>
            <a:r>
              <a:rPr lang="en-GB" sz="2994">
                <a:solidFill>
                  <a:srgbClr val="000000"/>
                </a:solidFill>
                <a:highlight>
                  <a:srgbClr val="FFFFFF"/>
                </a:highlight>
                <a:latin typeface="Times New Roman"/>
                <a:ea typeface="Times New Roman"/>
                <a:cs typeface="Times New Roman"/>
                <a:sym typeface="Times New Roman"/>
              </a:rPr>
              <a:t>+</a:t>
            </a:r>
            <a:r>
              <a:rPr i="1" lang="en-GB" sz="2994">
                <a:solidFill>
                  <a:srgbClr val="000000"/>
                </a:solidFill>
                <a:highlight>
                  <a:srgbClr val="FFFFFF"/>
                </a:highlight>
                <a:latin typeface="Times New Roman"/>
                <a:ea typeface="Times New Roman"/>
                <a:cs typeface="Times New Roman"/>
                <a:sym typeface="Times New Roman"/>
              </a:rPr>
              <a:t>i</a:t>
            </a:r>
            <a:r>
              <a:rPr lang="en-GB" sz="2444">
                <a:solidFill>
                  <a:srgbClr val="000000"/>
                </a:solidFill>
                <a:highlight>
                  <a:srgbClr val="FFFFFF"/>
                </a:highlight>
                <a:latin typeface="Times New Roman"/>
                <a:ea typeface="Times New Roman"/>
                <a:cs typeface="Times New Roman"/>
                <a:sym typeface="Times New Roman"/>
              </a:rPr>
              <a:t>2</a:t>
            </a:r>
            <a:r>
              <a:rPr lang="en-GB" sz="2994">
                <a:solidFill>
                  <a:srgbClr val="000000"/>
                </a:solidFill>
                <a:highlight>
                  <a:srgbClr val="FFFFFF"/>
                </a:highlight>
                <a:latin typeface="Times New Roman"/>
                <a:ea typeface="Times New Roman"/>
                <a:cs typeface="Times New Roman"/>
                <a:sym typeface="Times New Roman"/>
              </a:rPr>
              <a:t>∗</a:t>
            </a:r>
            <a:r>
              <a:rPr i="1" lang="en-GB" sz="2994">
                <a:solidFill>
                  <a:srgbClr val="000000"/>
                </a:solidFill>
                <a:highlight>
                  <a:srgbClr val="FFFFFF"/>
                </a:highlight>
                <a:latin typeface="Times New Roman"/>
                <a:ea typeface="Times New Roman"/>
                <a:cs typeface="Times New Roman"/>
                <a:sym typeface="Times New Roman"/>
              </a:rPr>
              <a:t>w</a:t>
            </a:r>
            <a:r>
              <a:rPr lang="en-GB" sz="1244">
                <a:solidFill>
                  <a:srgbClr val="000000"/>
                </a:solidFill>
                <a:highlight>
                  <a:srgbClr val="FFFFFF"/>
                </a:highlight>
                <a:latin typeface="Times New Roman"/>
                <a:ea typeface="Times New Roman"/>
                <a:cs typeface="Times New Roman"/>
                <a:sym typeface="Times New Roman"/>
              </a:rPr>
              <a:t>3</a:t>
            </a:r>
            <a:r>
              <a:rPr lang="en-GB" sz="1794">
                <a:solidFill>
                  <a:srgbClr val="000000"/>
                </a:solidFill>
                <a:highlight>
                  <a:srgbClr val="FFFFFF"/>
                </a:highlight>
                <a:latin typeface="Times New Roman"/>
                <a:ea typeface="Times New Roman"/>
                <a:cs typeface="Times New Roman"/>
                <a:sym typeface="Times New Roman"/>
              </a:rPr>
              <a:t>+</a:t>
            </a:r>
            <a:r>
              <a:rPr i="1" lang="en-GB" sz="1794">
                <a:solidFill>
                  <a:srgbClr val="000000"/>
                </a:solidFill>
                <a:highlight>
                  <a:srgbClr val="FFFFFF"/>
                </a:highlight>
                <a:latin typeface="Times New Roman"/>
                <a:ea typeface="Times New Roman"/>
                <a:cs typeface="Times New Roman"/>
                <a:sym typeface="Times New Roman"/>
              </a:rPr>
              <a:t>b</a:t>
            </a:r>
            <a:r>
              <a:rPr lang="en-GB" sz="1244">
                <a:solidFill>
                  <a:srgbClr val="000000"/>
                </a:solidFill>
                <a:highlight>
                  <a:srgbClr val="FFFFFF"/>
                </a:highlight>
                <a:latin typeface="Times New Roman"/>
                <a:ea typeface="Times New Roman"/>
                <a:cs typeface="Times New Roman"/>
                <a:sym typeface="Times New Roman"/>
              </a:rPr>
              <a:t>1</a:t>
            </a:r>
            <a:endParaRPr sz="1244">
              <a:solidFill>
                <a:srgbClr val="000000"/>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t/>
            </a:r>
            <a:endParaRPr i="1" sz="3544">
              <a:solidFill>
                <a:srgbClr val="000000"/>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t/>
            </a:r>
            <a:endParaRPr i="1" sz="3544">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120000"/>
              </a:lnSpc>
              <a:spcBef>
                <a:spcPts val="1500"/>
              </a:spcBef>
              <a:spcAft>
                <a:spcPts val="0"/>
              </a:spcAft>
              <a:buClr>
                <a:srgbClr val="000000"/>
              </a:buClr>
              <a:buSzPts val="1800"/>
              <a:buFont typeface="Times New Roman"/>
              <a:buChar char="●"/>
            </a:pPr>
            <a:r>
              <a:rPr i="1" lang="en-GB" sz="3544">
                <a:solidFill>
                  <a:srgbClr val="000000"/>
                </a:solidFill>
                <a:highlight>
                  <a:srgbClr val="FFFFFF"/>
                </a:highlight>
                <a:latin typeface="Times New Roman"/>
                <a:ea typeface="Times New Roman"/>
                <a:cs typeface="Times New Roman"/>
                <a:sym typeface="Times New Roman"/>
              </a:rPr>
              <a:t>sum</a:t>
            </a:r>
            <a:r>
              <a:rPr i="1" lang="en-GB" sz="100">
                <a:solidFill>
                  <a:srgbClr val="000000"/>
                </a:solidFill>
                <a:highlight>
                  <a:srgbClr val="FFFFFF"/>
                </a:highlight>
                <a:latin typeface="Times New Roman"/>
                <a:ea typeface="Times New Roman"/>
                <a:cs typeface="Times New Roman"/>
                <a:sym typeface="Times New Roman"/>
              </a:rPr>
              <a:t>h</a:t>
            </a:r>
            <a:r>
              <a:rPr lang="en-GB" sz="100">
                <a:solidFill>
                  <a:srgbClr val="000000"/>
                </a:solidFill>
                <a:highlight>
                  <a:srgbClr val="FFFFFF"/>
                </a:highlight>
                <a:latin typeface="Times New Roman"/>
                <a:ea typeface="Times New Roman"/>
                <a:cs typeface="Times New Roman"/>
                <a:sym typeface="Times New Roman"/>
              </a:rPr>
              <a:t>2</a:t>
            </a:r>
            <a:r>
              <a:rPr lang="en-GB" sz="2894">
                <a:solidFill>
                  <a:srgbClr val="000000"/>
                </a:solidFill>
                <a:highlight>
                  <a:srgbClr val="FFFFFF"/>
                </a:highlight>
                <a:latin typeface="Times New Roman"/>
                <a:ea typeface="Times New Roman"/>
                <a:cs typeface="Times New Roman"/>
                <a:sym typeface="Times New Roman"/>
              </a:rPr>
              <a:t>=</a:t>
            </a:r>
            <a:r>
              <a:rPr i="1" lang="en-GB" sz="2894">
                <a:solidFill>
                  <a:srgbClr val="000000"/>
                </a:solidFill>
                <a:highlight>
                  <a:srgbClr val="FFFFFF"/>
                </a:highlight>
                <a:latin typeface="Times New Roman"/>
                <a:ea typeface="Times New Roman"/>
                <a:cs typeface="Times New Roman"/>
                <a:sym typeface="Times New Roman"/>
              </a:rPr>
              <a:t>i</a:t>
            </a:r>
            <a:r>
              <a:rPr lang="en-GB" sz="2344">
                <a:solidFill>
                  <a:srgbClr val="000000"/>
                </a:solidFill>
                <a:highlight>
                  <a:srgbClr val="FFFFFF"/>
                </a:highlight>
                <a:latin typeface="Times New Roman"/>
                <a:ea typeface="Times New Roman"/>
                <a:cs typeface="Times New Roman"/>
                <a:sym typeface="Times New Roman"/>
              </a:rPr>
              <a:t>1</a:t>
            </a:r>
            <a:r>
              <a:rPr lang="en-GB" sz="2894">
                <a:solidFill>
                  <a:srgbClr val="000000"/>
                </a:solidFill>
                <a:highlight>
                  <a:srgbClr val="FFFFFF"/>
                </a:highlight>
                <a:latin typeface="Times New Roman"/>
                <a:ea typeface="Times New Roman"/>
                <a:cs typeface="Times New Roman"/>
                <a:sym typeface="Times New Roman"/>
              </a:rPr>
              <a:t>∗</a:t>
            </a:r>
            <a:r>
              <a:rPr i="1" lang="en-GB" sz="2894">
                <a:solidFill>
                  <a:srgbClr val="000000"/>
                </a:solidFill>
                <a:highlight>
                  <a:srgbClr val="FFFFFF"/>
                </a:highlight>
                <a:latin typeface="Times New Roman"/>
                <a:ea typeface="Times New Roman"/>
                <a:cs typeface="Times New Roman"/>
                <a:sym typeface="Times New Roman"/>
              </a:rPr>
              <a:t>w</a:t>
            </a:r>
            <a:r>
              <a:rPr lang="en-GB" sz="2344">
                <a:solidFill>
                  <a:srgbClr val="000000"/>
                </a:solidFill>
                <a:highlight>
                  <a:srgbClr val="FFFFFF"/>
                </a:highlight>
                <a:latin typeface="Times New Roman"/>
                <a:ea typeface="Times New Roman"/>
                <a:cs typeface="Times New Roman"/>
                <a:sym typeface="Times New Roman"/>
              </a:rPr>
              <a:t>2</a:t>
            </a:r>
            <a:r>
              <a:rPr lang="en-GB" sz="2894">
                <a:solidFill>
                  <a:srgbClr val="000000"/>
                </a:solidFill>
                <a:highlight>
                  <a:srgbClr val="FFFFFF"/>
                </a:highlight>
                <a:latin typeface="Times New Roman"/>
                <a:ea typeface="Times New Roman"/>
                <a:cs typeface="Times New Roman"/>
                <a:sym typeface="Times New Roman"/>
              </a:rPr>
              <a:t>+</a:t>
            </a:r>
            <a:r>
              <a:rPr i="1" lang="en-GB" sz="2894">
                <a:solidFill>
                  <a:srgbClr val="000000"/>
                </a:solidFill>
                <a:highlight>
                  <a:srgbClr val="FFFFFF"/>
                </a:highlight>
                <a:latin typeface="Times New Roman"/>
                <a:ea typeface="Times New Roman"/>
                <a:cs typeface="Times New Roman"/>
                <a:sym typeface="Times New Roman"/>
              </a:rPr>
              <a:t>i</a:t>
            </a:r>
            <a:r>
              <a:rPr lang="en-GB" sz="2344">
                <a:solidFill>
                  <a:srgbClr val="000000"/>
                </a:solidFill>
                <a:highlight>
                  <a:srgbClr val="FFFFFF"/>
                </a:highlight>
                <a:latin typeface="Times New Roman"/>
                <a:ea typeface="Times New Roman"/>
                <a:cs typeface="Times New Roman"/>
                <a:sym typeface="Times New Roman"/>
              </a:rPr>
              <a:t>2</a:t>
            </a:r>
            <a:r>
              <a:rPr lang="en-GB" sz="2894">
                <a:solidFill>
                  <a:srgbClr val="000000"/>
                </a:solidFill>
                <a:highlight>
                  <a:srgbClr val="FFFFFF"/>
                </a:highlight>
                <a:latin typeface="Times New Roman"/>
                <a:ea typeface="Times New Roman"/>
                <a:cs typeface="Times New Roman"/>
                <a:sym typeface="Times New Roman"/>
              </a:rPr>
              <a:t>∗</a:t>
            </a:r>
            <a:r>
              <a:rPr i="1" lang="en-GB" sz="2894">
                <a:solidFill>
                  <a:srgbClr val="000000"/>
                </a:solidFill>
                <a:highlight>
                  <a:srgbClr val="FFFFFF"/>
                </a:highlight>
                <a:latin typeface="Times New Roman"/>
                <a:ea typeface="Times New Roman"/>
                <a:cs typeface="Times New Roman"/>
                <a:sym typeface="Times New Roman"/>
              </a:rPr>
              <a:t>w</a:t>
            </a:r>
            <a:r>
              <a:rPr lang="en-GB" sz="1144">
                <a:solidFill>
                  <a:srgbClr val="000000"/>
                </a:solidFill>
                <a:highlight>
                  <a:srgbClr val="FFFFFF"/>
                </a:highlight>
                <a:latin typeface="Times New Roman"/>
                <a:ea typeface="Times New Roman"/>
                <a:cs typeface="Times New Roman"/>
                <a:sym typeface="Times New Roman"/>
              </a:rPr>
              <a:t>4</a:t>
            </a:r>
            <a:r>
              <a:rPr lang="en-GB" sz="1694">
                <a:solidFill>
                  <a:srgbClr val="000000"/>
                </a:solidFill>
                <a:highlight>
                  <a:srgbClr val="FFFFFF"/>
                </a:highlight>
                <a:latin typeface="Times New Roman"/>
                <a:ea typeface="Times New Roman"/>
                <a:cs typeface="Times New Roman"/>
                <a:sym typeface="Times New Roman"/>
              </a:rPr>
              <a:t>+</a:t>
            </a:r>
            <a:r>
              <a:rPr i="1" lang="en-GB" sz="1694">
                <a:solidFill>
                  <a:srgbClr val="000000"/>
                </a:solidFill>
                <a:highlight>
                  <a:srgbClr val="FFFFFF"/>
                </a:highlight>
                <a:latin typeface="Times New Roman"/>
                <a:ea typeface="Times New Roman"/>
                <a:cs typeface="Times New Roman"/>
                <a:sym typeface="Times New Roman"/>
              </a:rPr>
              <a:t>b</a:t>
            </a:r>
            <a:r>
              <a:rPr lang="en-GB" sz="1144">
                <a:solidFill>
                  <a:srgbClr val="000000"/>
                </a:solidFill>
                <a:highlight>
                  <a:srgbClr val="FFFFFF"/>
                </a:highlight>
                <a:latin typeface="Times New Roman"/>
                <a:ea typeface="Times New Roman"/>
                <a:cs typeface="Times New Roman"/>
                <a:sym typeface="Times New Roman"/>
              </a:rPr>
              <a:t>1</a:t>
            </a:r>
            <a:endParaRPr sz="1144">
              <a:solidFill>
                <a:srgbClr val="000000"/>
              </a:solidFill>
              <a:highlight>
                <a:srgbClr val="FFFFFF"/>
              </a:highlight>
              <a:latin typeface="Times New Roman"/>
              <a:ea typeface="Times New Roman"/>
              <a:cs typeface="Times New Roman"/>
              <a:sym typeface="Times New Roman"/>
            </a:endParaRPr>
          </a:p>
          <a:p>
            <a:pPr indent="0" lvl="0" marL="0" marR="0" rtl="0" algn="l">
              <a:lnSpc>
                <a:spcPct val="120000"/>
              </a:lnSpc>
              <a:spcBef>
                <a:spcPts val="1500"/>
              </a:spcBef>
              <a:spcAft>
                <a:spcPts val="1500"/>
              </a:spcAft>
              <a:buNone/>
            </a:pPr>
            <a:r>
              <a:rPr lang="en-GB" sz="1594">
                <a:solidFill>
                  <a:srgbClr val="000000"/>
                </a:solidFill>
                <a:highlight>
                  <a:srgbClr val="FFFFFF"/>
                </a:highlight>
                <a:latin typeface="Times New Roman"/>
                <a:ea typeface="Times New Roman"/>
                <a:cs typeface="Times New Roman"/>
                <a:sym typeface="Times New Roman"/>
              </a:rPr>
              <a:t>​</a:t>
            </a:r>
            <a:endParaRPr/>
          </a:p>
        </p:txBody>
      </p:sp>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Forward propagation:</a:t>
            </a:r>
            <a:endParaRPr/>
          </a:p>
        </p:txBody>
      </p:sp>
      <p:pic>
        <p:nvPicPr>
          <p:cNvPr id="169" name="Google Shape;169;p28"/>
          <p:cNvPicPr preferRelativeResize="0"/>
          <p:nvPr/>
        </p:nvPicPr>
        <p:blipFill>
          <a:blip r:embed="rId4">
            <a:alphaModFix/>
          </a:blip>
          <a:stretch>
            <a:fillRect/>
          </a:stretch>
        </p:blipFill>
        <p:spPr>
          <a:xfrm>
            <a:off x="382375" y="1599950"/>
            <a:ext cx="3588325" cy="1381575"/>
          </a:xfrm>
          <a:prstGeom prst="rect">
            <a:avLst/>
          </a:prstGeom>
          <a:noFill/>
          <a:ln>
            <a:noFill/>
          </a:ln>
        </p:spPr>
      </p:pic>
      <p:pic>
        <p:nvPicPr>
          <p:cNvPr id="170" name="Google Shape;170;p28"/>
          <p:cNvPicPr preferRelativeResize="0"/>
          <p:nvPr/>
        </p:nvPicPr>
        <p:blipFill>
          <a:blip r:embed="rId5">
            <a:alphaModFix/>
          </a:blip>
          <a:stretch>
            <a:fillRect/>
          </a:stretch>
        </p:blipFill>
        <p:spPr>
          <a:xfrm>
            <a:off x="311700" y="3815250"/>
            <a:ext cx="4003565" cy="88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2148275" y="1152425"/>
            <a:ext cx="5462354" cy="3072574"/>
          </a:xfrm>
          <a:prstGeom prst="rect">
            <a:avLst/>
          </a:prstGeom>
          <a:noFill/>
          <a:ln>
            <a:noFill/>
          </a:ln>
        </p:spPr>
      </p:pic>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Forward propagation: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226913" y="1796288"/>
            <a:ext cx="5724525" cy="2257425"/>
          </a:xfrm>
          <a:prstGeom prst="rect">
            <a:avLst/>
          </a:prstGeom>
          <a:noFill/>
          <a:ln>
            <a:noFill/>
          </a:ln>
        </p:spPr>
      </p:pic>
      <p:pic>
        <p:nvPicPr>
          <p:cNvPr id="182" name="Google Shape;182;p30"/>
          <p:cNvPicPr preferRelativeResize="0"/>
          <p:nvPr/>
        </p:nvPicPr>
        <p:blipFill>
          <a:blip r:embed="rId4">
            <a:alphaModFix/>
          </a:blip>
          <a:stretch>
            <a:fillRect/>
          </a:stretch>
        </p:blipFill>
        <p:spPr>
          <a:xfrm>
            <a:off x="4976675" y="127175"/>
            <a:ext cx="4266225" cy="2741299"/>
          </a:xfrm>
          <a:prstGeom prst="rect">
            <a:avLst/>
          </a:prstGeom>
          <a:noFill/>
          <a:ln>
            <a:noFill/>
          </a:ln>
        </p:spPr>
      </p:pic>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Forward propagation: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2422600" y="1904550"/>
            <a:ext cx="2074800" cy="3140024"/>
          </a:xfrm>
          <a:prstGeom prst="rect">
            <a:avLst/>
          </a:prstGeom>
          <a:noFill/>
          <a:ln>
            <a:noFill/>
          </a:ln>
        </p:spPr>
      </p:pic>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If you hope to get more details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lang="en-GB" u="sng">
                <a:solidFill>
                  <a:schemeClr val="hlink"/>
                </a:solidFill>
                <a:hlinkClick r:id="rId4"/>
              </a:rPr>
              <a:t>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32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Deep Learning (DL)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DL is one of ML techniques.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DL refers to training Neural Networks </a:t>
            </a:r>
            <a:endParaRPr/>
          </a:p>
          <a:p>
            <a:pPr indent="0" lvl="0" marL="0" rtl="0" algn="l">
              <a:spcBef>
                <a:spcPts val="1200"/>
              </a:spcBef>
              <a:spcAft>
                <a:spcPts val="1200"/>
              </a:spcAft>
              <a:buNone/>
            </a:pPr>
            <a:r>
              <a:rPr lang="en-GB"/>
              <a:t>          </a:t>
            </a:r>
            <a:r>
              <a:rPr lang="en-GB"/>
              <a:t>and</a:t>
            </a:r>
            <a:r>
              <a:rPr lang="en-GB"/>
              <a:t> very large Neural network                                                                          </a:t>
            </a:r>
            <a:endParaRPr/>
          </a:p>
        </p:txBody>
      </p:sp>
      <p:pic>
        <p:nvPicPr>
          <p:cNvPr descr="Diagram&#10;&#10;Description automatically generated" id="74" name="Google Shape;74;p14"/>
          <p:cNvPicPr preferRelativeResize="0"/>
          <p:nvPr/>
        </p:nvPicPr>
        <p:blipFill rotWithShape="1">
          <a:blip r:embed="rId3">
            <a:alphaModFix/>
          </a:blip>
          <a:srcRect b="0" l="2008" r="0" t="0"/>
          <a:stretch/>
        </p:blipFill>
        <p:spPr>
          <a:xfrm>
            <a:off x="5212800" y="1328450"/>
            <a:ext cx="3619500" cy="330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261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Component and Hyperparameters (2)</a:t>
            </a:r>
            <a:endParaRPr/>
          </a:p>
        </p:txBody>
      </p:sp>
      <p:sp>
        <p:nvSpPr>
          <p:cNvPr id="195" name="Google Shape;195;p32"/>
          <p:cNvSpPr txBox="1"/>
          <p:nvPr/>
        </p:nvSpPr>
        <p:spPr>
          <a:xfrm>
            <a:off x="311700" y="1229350"/>
            <a:ext cx="8520600" cy="3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pen Sans"/>
                <a:ea typeface="Open Sans"/>
                <a:cs typeface="Open Sans"/>
                <a:sym typeface="Open Sans"/>
              </a:rPr>
              <a:t>Back propagation: </a:t>
            </a:r>
            <a:r>
              <a:rPr lang="en-GB" sz="1800">
                <a:latin typeface="Open Sans"/>
                <a:ea typeface="Open Sans"/>
                <a:cs typeface="Open Sans"/>
                <a:sym typeface="Open Sans"/>
              </a:rPr>
              <a:t>back propagate the error, starting from output layer to </a:t>
            </a:r>
            <a:r>
              <a:rPr lang="en-GB" sz="1800">
                <a:latin typeface="Open Sans"/>
                <a:ea typeface="Open Sans"/>
                <a:cs typeface="Open Sans"/>
                <a:sym typeface="Open Sans"/>
              </a:rPr>
              <a:t>previous</a:t>
            </a:r>
            <a:r>
              <a:rPr lang="en-GB" sz="1800">
                <a:latin typeface="Open Sans"/>
                <a:ea typeface="Open Sans"/>
                <a:cs typeface="Open Sans"/>
                <a:sym typeface="Open Sans"/>
              </a:rPr>
              <a:t> layer and update weights.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GB" sz="1800">
                <a:latin typeface="Open Sans"/>
                <a:ea typeface="Open Sans"/>
                <a:cs typeface="Open Sans"/>
                <a:sym typeface="Open Sans"/>
              </a:rPr>
              <a:t>Gradient Descent and Optimization Algorithms:</a:t>
            </a:r>
            <a:r>
              <a:rPr lang="en-GB" sz="1800">
                <a:latin typeface="Open Sans"/>
                <a:ea typeface="Open Sans"/>
                <a:cs typeface="Open Sans"/>
                <a:sym typeface="Open Sans"/>
              </a:rPr>
              <a:t>used for optimize weights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GB" sz="1800">
                <a:latin typeface="Open Sans"/>
                <a:ea typeface="Open Sans"/>
                <a:cs typeface="Open Sans"/>
                <a:sym typeface="Open Sans"/>
              </a:rPr>
              <a:t>Epochs: </a:t>
            </a:r>
            <a:r>
              <a:rPr lang="en-GB" sz="1800">
                <a:solidFill>
                  <a:srgbClr val="202124"/>
                </a:solidFill>
                <a:highlight>
                  <a:srgbClr val="FFFFFF"/>
                </a:highlight>
              </a:rPr>
              <a:t> the training of the neural network with all the training data for one cycle.</a:t>
            </a:r>
            <a:endParaRPr sz="1800">
              <a:solidFill>
                <a:srgbClr val="202124"/>
              </a:solidFill>
              <a:highlight>
                <a:srgbClr val="FFFFFF"/>
              </a:highlight>
            </a:endParaRPr>
          </a:p>
          <a:p>
            <a:pPr indent="0" lvl="0" marL="0" rtl="0" algn="l">
              <a:spcBef>
                <a:spcPts val="0"/>
              </a:spcBef>
              <a:spcAft>
                <a:spcPts val="0"/>
              </a:spcAft>
              <a:buNone/>
            </a:pPr>
            <a:r>
              <a:t/>
            </a:r>
            <a:endParaRPr sz="1800">
              <a:solidFill>
                <a:srgbClr val="202124"/>
              </a:solidFill>
              <a:highlight>
                <a:srgbClr val="FFFFFF"/>
              </a:highlight>
            </a:endParaRPr>
          </a:p>
          <a:p>
            <a:pPr indent="0" lvl="0" marL="0" rtl="0" algn="l">
              <a:spcBef>
                <a:spcPts val="0"/>
              </a:spcBef>
              <a:spcAft>
                <a:spcPts val="0"/>
              </a:spcAft>
              <a:buNone/>
            </a:pPr>
            <a:r>
              <a:rPr b="1" lang="en-GB" sz="1800">
                <a:solidFill>
                  <a:srgbClr val="202124"/>
                </a:solidFill>
                <a:highlight>
                  <a:srgbClr val="FFFFFF"/>
                </a:highlight>
              </a:rPr>
              <a:t>Batch size: </a:t>
            </a:r>
            <a:r>
              <a:rPr lang="en-GB" sz="1800">
                <a:solidFill>
                  <a:srgbClr val="202124"/>
                </a:solidFill>
                <a:highlight>
                  <a:srgbClr val="FFFFFF"/>
                </a:highlight>
              </a:rPr>
              <a:t>NO. of samples which are processed in one epoch</a:t>
            </a:r>
            <a:endParaRPr sz="1800">
              <a:solidFill>
                <a:srgbClr val="202124"/>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Backpropagation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33"/>
          <p:cNvSpPr txBox="1"/>
          <p:nvPr>
            <p:ph idx="1" type="body"/>
          </p:nvPr>
        </p:nvSpPr>
        <p:spPr>
          <a:xfrm>
            <a:off x="309338" y="1342375"/>
            <a:ext cx="36927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695D46"/>
              </a:buClr>
              <a:buSzPts val="1400"/>
              <a:buChar char="●"/>
            </a:pPr>
            <a:r>
              <a:rPr lang="en-GB" sz="1500">
                <a:solidFill>
                  <a:srgbClr val="000000"/>
                </a:solidFill>
                <a:highlight>
                  <a:srgbClr val="FFFFFF"/>
                </a:highlight>
                <a:latin typeface="Roboto"/>
                <a:ea typeface="Roboto"/>
                <a:cs typeface="Roboto"/>
                <a:sym typeface="Roboto"/>
              </a:rPr>
              <a:t>update the weights in order to minimize the cost function (loss). </a:t>
            </a:r>
            <a:endParaRPr sz="15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500">
              <a:solidFill>
                <a:srgbClr val="000000"/>
              </a:solidFill>
              <a:highlight>
                <a:srgbClr val="FFFFFF"/>
              </a:highlight>
              <a:latin typeface="Roboto"/>
              <a:ea typeface="Roboto"/>
              <a:cs typeface="Roboto"/>
              <a:sym typeface="Roboto"/>
            </a:endParaRPr>
          </a:p>
          <a:p>
            <a:pPr indent="-323850" lvl="0" marL="457200" rtl="0" algn="l">
              <a:spcBef>
                <a:spcPts val="1200"/>
              </a:spcBef>
              <a:spcAft>
                <a:spcPts val="0"/>
              </a:spcAft>
              <a:buClr>
                <a:srgbClr val="000000"/>
              </a:buClr>
              <a:buSzPts val="1500"/>
              <a:buFont typeface="Roboto"/>
              <a:buChar char="●"/>
            </a:pPr>
            <a:r>
              <a:rPr lang="en-GB" sz="1300">
                <a:solidFill>
                  <a:srgbClr val="000000"/>
                </a:solidFill>
                <a:highlight>
                  <a:srgbClr val="FFFFFF"/>
                </a:highlight>
                <a:latin typeface="Verdana"/>
                <a:ea typeface="Verdana"/>
                <a:cs typeface="Verdana"/>
                <a:sym typeface="Verdana"/>
              </a:rPr>
              <a:t>using </a:t>
            </a:r>
            <a:r>
              <a:rPr lang="en-GB" sz="1300">
                <a:solidFill>
                  <a:srgbClr val="000000"/>
                </a:solidFill>
                <a:highlight>
                  <a:srgbClr val="FFFFFF"/>
                </a:highlight>
                <a:uFill>
                  <a:noFill/>
                </a:uFill>
                <a:latin typeface="Verdana"/>
                <a:ea typeface="Verdana"/>
                <a:cs typeface="Verdana"/>
                <a:sym typeface="Verdana"/>
                <a:hlinkClick r:id="rId3">
                  <a:extLst>
                    <a:ext uri="{A12FA001-AC4F-418D-AE19-62706E023703}">
                      <ahyp:hlinkClr val="tx"/>
                    </a:ext>
                  </a:extLst>
                </a:hlinkClick>
              </a:rPr>
              <a:t>gradient descent</a:t>
            </a:r>
            <a:r>
              <a:rPr lang="en-GB" sz="1500">
                <a:solidFill>
                  <a:srgbClr val="000000"/>
                </a:solidFill>
                <a:highlight>
                  <a:srgbClr val="FFFFFF"/>
                </a:highlight>
                <a:latin typeface="Roboto"/>
                <a:ea typeface="Roboto"/>
                <a:cs typeface="Roboto"/>
                <a:sym typeface="Roboto"/>
              </a:rPr>
              <a:t> and chain rule</a:t>
            </a:r>
            <a:endParaRPr sz="15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500">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5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202" name="Google Shape;202;p33"/>
          <p:cNvPicPr preferRelativeResize="0"/>
          <p:nvPr/>
        </p:nvPicPr>
        <p:blipFill>
          <a:blip r:embed="rId4">
            <a:alphaModFix/>
          </a:blip>
          <a:stretch>
            <a:fillRect/>
          </a:stretch>
        </p:blipFill>
        <p:spPr>
          <a:xfrm>
            <a:off x="807888" y="3168688"/>
            <a:ext cx="2695575" cy="1400175"/>
          </a:xfrm>
          <a:prstGeom prst="rect">
            <a:avLst/>
          </a:prstGeom>
          <a:noFill/>
          <a:ln>
            <a:noFill/>
          </a:ln>
        </p:spPr>
      </p:pic>
      <p:pic>
        <p:nvPicPr>
          <p:cNvPr id="203" name="Google Shape;203;p33"/>
          <p:cNvPicPr preferRelativeResize="0"/>
          <p:nvPr/>
        </p:nvPicPr>
        <p:blipFill>
          <a:blip r:embed="rId5">
            <a:alphaModFix/>
          </a:blip>
          <a:stretch>
            <a:fillRect/>
          </a:stretch>
        </p:blipFill>
        <p:spPr>
          <a:xfrm>
            <a:off x="4697075" y="1266175"/>
            <a:ext cx="4135227" cy="2920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5214250" y="1677350"/>
            <a:ext cx="3976725" cy="2597174"/>
          </a:xfrm>
          <a:prstGeom prst="rect">
            <a:avLst/>
          </a:prstGeom>
          <a:noFill/>
          <a:ln>
            <a:noFill/>
          </a:ln>
        </p:spPr>
      </p:pic>
      <p:sp>
        <p:nvSpPr>
          <p:cNvPr id="209" name="Google Shape;209;p34"/>
          <p:cNvSpPr txBox="1"/>
          <p:nvPr>
            <p:ph idx="1" type="body"/>
          </p:nvPr>
        </p:nvSpPr>
        <p:spPr>
          <a:xfrm>
            <a:off x="311700" y="1266325"/>
            <a:ext cx="516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Clr>
                <a:srgbClr val="000000"/>
              </a:buClr>
              <a:buSzPts val="331"/>
              <a:buFont typeface="Arial"/>
              <a:buNone/>
            </a:pPr>
            <a:r>
              <a:rPr b="1" lang="en-GB" sz="1487">
                <a:solidFill>
                  <a:srgbClr val="292929"/>
                </a:solidFill>
                <a:highlight>
                  <a:schemeClr val="lt1"/>
                </a:highlight>
                <a:latin typeface="Georgia"/>
                <a:ea typeface="Georgia"/>
                <a:cs typeface="Georgia"/>
                <a:sym typeface="Georgia"/>
              </a:rPr>
              <a:t>Gradient Descent</a:t>
            </a:r>
            <a:r>
              <a:rPr lang="en-GB" sz="1487">
                <a:solidFill>
                  <a:srgbClr val="292929"/>
                </a:solidFill>
                <a:highlight>
                  <a:schemeClr val="lt1"/>
                </a:highlight>
                <a:latin typeface="Georgia"/>
                <a:ea typeface="Georgia"/>
                <a:cs typeface="Georgia"/>
                <a:sym typeface="Georgia"/>
              </a:rPr>
              <a:t> is the most common optimization algorithm*                                       </a:t>
            </a:r>
            <a:endParaRPr sz="1487">
              <a:solidFill>
                <a:srgbClr val="292929"/>
              </a:solidFill>
              <a:highlight>
                <a:schemeClr val="lt1"/>
              </a:highlight>
              <a:latin typeface="Georgia"/>
              <a:ea typeface="Georgia"/>
              <a:cs typeface="Georgia"/>
              <a:sym typeface="Georgia"/>
            </a:endParaRPr>
          </a:p>
          <a:p>
            <a:pPr indent="0" lvl="0" marL="0" rtl="0" algn="l">
              <a:lnSpc>
                <a:spcPct val="105000"/>
              </a:lnSpc>
              <a:spcBef>
                <a:spcPts val="1200"/>
              </a:spcBef>
              <a:spcAft>
                <a:spcPts val="0"/>
              </a:spcAft>
              <a:buClr>
                <a:srgbClr val="000000"/>
              </a:buClr>
              <a:buSzPts val="331"/>
              <a:buFont typeface="Arial"/>
              <a:buNone/>
            </a:pPr>
            <a:r>
              <a:rPr lang="en-GB" sz="1450">
                <a:solidFill>
                  <a:srgbClr val="000000"/>
                </a:solidFill>
                <a:highlight>
                  <a:schemeClr val="lt1"/>
                </a:highlight>
                <a:latin typeface="Arial"/>
                <a:ea typeface="Arial"/>
                <a:cs typeface="Arial"/>
                <a:sym typeface="Arial"/>
              </a:rPr>
              <a:t>our model needs to learn the parameters weights and bias that minimize cost function.</a:t>
            </a:r>
            <a:endParaRPr b="1" sz="1887">
              <a:solidFill>
                <a:srgbClr val="292929"/>
              </a:solidFill>
              <a:highlight>
                <a:schemeClr val="lt1"/>
              </a:highlight>
              <a:latin typeface="Georgia"/>
              <a:ea typeface="Georgia"/>
              <a:cs typeface="Georgia"/>
              <a:sym typeface="Georgia"/>
            </a:endParaRPr>
          </a:p>
          <a:p>
            <a:pPr indent="0" lvl="0" marL="0" rtl="0" algn="l">
              <a:lnSpc>
                <a:spcPct val="105000"/>
              </a:lnSpc>
              <a:spcBef>
                <a:spcPts val="1200"/>
              </a:spcBef>
              <a:spcAft>
                <a:spcPts val="0"/>
              </a:spcAft>
              <a:buClr>
                <a:srgbClr val="000000"/>
              </a:buClr>
              <a:buSzPts val="331"/>
              <a:buFont typeface="Arial"/>
              <a:buNone/>
            </a:pPr>
            <a:r>
              <a:t/>
            </a:r>
            <a:endParaRPr b="1" sz="1487">
              <a:solidFill>
                <a:srgbClr val="292929"/>
              </a:solidFill>
              <a:highlight>
                <a:schemeClr val="lt1"/>
              </a:highlight>
              <a:latin typeface="Georgia"/>
              <a:ea typeface="Georgia"/>
              <a:cs typeface="Georgia"/>
              <a:sym typeface="Georgia"/>
            </a:endParaRPr>
          </a:p>
          <a:p>
            <a:pPr indent="0" lvl="0" marL="0" rtl="0" algn="l">
              <a:lnSpc>
                <a:spcPct val="105000"/>
              </a:lnSpc>
              <a:spcBef>
                <a:spcPts val="1200"/>
              </a:spcBef>
              <a:spcAft>
                <a:spcPts val="0"/>
              </a:spcAft>
              <a:buClr>
                <a:srgbClr val="000000"/>
              </a:buClr>
              <a:buSzPts val="331"/>
              <a:buFont typeface="Arial"/>
              <a:buNone/>
            </a:pPr>
            <a:r>
              <a:rPr b="1" lang="en-GB" sz="1487">
                <a:solidFill>
                  <a:srgbClr val="292929"/>
                </a:solidFill>
                <a:highlight>
                  <a:schemeClr val="lt1"/>
                </a:highlight>
                <a:latin typeface="Georgia"/>
                <a:ea typeface="Georgia"/>
                <a:cs typeface="Georgia"/>
                <a:sym typeface="Georgia"/>
              </a:rPr>
              <a:t>Advantages</a:t>
            </a:r>
            <a:r>
              <a:rPr lang="en-GB" sz="1487">
                <a:solidFill>
                  <a:srgbClr val="292929"/>
                </a:solidFill>
                <a:highlight>
                  <a:schemeClr val="lt1"/>
                </a:highlight>
                <a:latin typeface="Georgia"/>
                <a:ea typeface="Georgia"/>
                <a:cs typeface="Georgia"/>
                <a:sym typeface="Georgia"/>
              </a:rPr>
              <a:t>:                                                                                                                                                                     Easy computation. Easy to implement.  Easy to understand.                                                      </a:t>
            </a:r>
            <a:endParaRPr sz="1487">
              <a:solidFill>
                <a:srgbClr val="292929"/>
              </a:solidFill>
              <a:highlight>
                <a:schemeClr val="lt1"/>
              </a:highlight>
              <a:latin typeface="Georgia"/>
              <a:ea typeface="Georgia"/>
              <a:cs typeface="Georgia"/>
              <a:sym typeface="Georgia"/>
            </a:endParaRPr>
          </a:p>
          <a:p>
            <a:pPr indent="0" lvl="0" marL="0" rtl="0" algn="l">
              <a:lnSpc>
                <a:spcPct val="105000"/>
              </a:lnSpc>
              <a:spcBef>
                <a:spcPts val="1200"/>
              </a:spcBef>
              <a:spcAft>
                <a:spcPts val="0"/>
              </a:spcAft>
              <a:buClr>
                <a:srgbClr val="000000"/>
              </a:buClr>
              <a:buSzPts val="331"/>
              <a:buFont typeface="Arial"/>
              <a:buNone/>
            </a:pPr>
            <a:r>
              <a:t/>
            </a:r>
            <a:endParaRPr b="1" sz="1487">
              <a:solidFill>
                <a:srgbClr val="292929"/>
              </a:solidFill>
              <a:highlight>
                <a:schemeClr val="lt1"/>
              </a:highlight>
              <a:latin typeface="Georgia"/>
              <a:ea typeface="Georgia"/>
              <a:cs typeface="Georgia"/>
              <a:sym typeface="Georgia"/>
            </a:endParaRPr>
          </a:p>
          <a:p>
            <a:pPr indent="0" lvl="0" marL="0" rtl="0" algn="l">
              <a:lnSpc>
                <a:spcPct val="105000"/>
              </a:lnSpc>
              <a:spcBef>
                <a:spcPts val="1200"/>
              </a:spcBef>
              <a:spcAft>
                <a:spcPts val="1200"/>
              </a:spcAft>
              <a:buClr>
                <a:srgbClr val="000000"/>
              </a:buClr>
              <a:buSzPts val="331"/>
              <a:buFont typeface="Arial"/>
              <a:buNone/>
            </a:pPr>
            <a:r>
              <a:rPr b="1" lang="en-GB" sz="1487">
                <a:solidFill>
                  <a:srgbClr val="292929"/>
                </a:solidFill>
                <a:highlight>
                  <a:schemeClr val="lt1"/>
                </a:highlight>
                <a:latin typeface="Georgia"/>
                <a:ea typeface="Georgia"/>
                <a:cs typeface="Georgia"/>
                <a:sym typeface="Georgia"/>
              </a:rPr>
              <a:t>Disadvantages</a:t>
            </a:r>
            <a:r>
              <a:rPr lang="en-GB" sz="1487">
                <a:solidFill>
                  <a:srgbClr val="292929"/>
                </a:solidFill>
                <a:highlight>
                  <a:schemeClr val="lt1"/>
                </a:highlight>
                <a:latin typeface="Georgia"/>
                <a:ea typeface="Georgia"/>
                <a:cs typeface="Georgia"/>
                <a:sym typeface="Georgia"/>
              </a:rPr>
              <a:t>:                                                                                                                                                                                                                                                                                        if the dataset is too large , this may take                                                                                                 long time to converge to the minima.                                                                                                     Requires large memory to calculate gradient on the whole dataset</a:t>
            </a:r>
            <a:endParaRPr/>
          </a:p>
        </p:txBody>
      </p:sp>
      <p:sp>
        <p:nvSpPr>
          <p:cNvPr id="210" name="Google Shape;210;p34"/>
          <p:cNvSpPr txBox="1"/>
          <p:nvPr/>
        </p:nvSpPr>
        <p:spPr>
          <a:xfrm>
            <a:off x="311700" y="14232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3600">
                <a:solidFill>
                  <a:srgbClr val="EF6C00"/>
                </a:solidFill>
                <a:latin typeface="PT Sans Narrow"/>
                <a:ea typeface="PT Sans Narrow"/>
                <a:cs typeface="PT Sans Narrow"/>
                <a:sym typeface="PT Sans Narrow"/>
              </a:rPr>
              <a:t>Gradient descent and Learning Rate</a:t>
            </a:r>
            <a:endParaRPr b="1" sz="3600">
              <a:solidFill>
                <a:srgbClr val="EF6C00"/>
              </a:solidFill>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527700" y="296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EF6C00"/>
                </a:solidFill>
              </a:rPr>
              <a:t>Gradient descent and Learning Rate</a:t>
            </a:r>
            <a:endParaRPr>
              <a:solidFill>
                <a:srgbClr val="EF6C00"/>
              </a:solidFill>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47500" lnSpcReduction="20000"/>
          </a:bodyPr>
          <a:lstStyle/>
          <a:p>
            <a:pPr indent="-358298" lvl="0" marL="457200" rtl="0" algn="l">
              <a:spcBef>
                <a:spcPts val="0"/>
              </a:spcBef>
              <a:spcAft>
                <a:spcPts val="0"/>
              </a:spcAft>
              <a:buClr>
                <a:srgbClr val="292929"/>
              </a:buClr>
              <a:buSzPct val="100000"/>
              <a:buFont typeface="Arial"/>
              <a:buChar char="●"/>
            </a:pPr>
            <a:r>
              <a:rPr lang="en-GB" sz="4300">
                <a:solidFill>
                  <a:srgbClr val="292929"/>
                </a:solidFill>
                <a:highlight>
                  <a:schemeClr val="lt1"/>
                </a:highlight>
                <a:latin typeface="Arial"/>
                <a:ea typeface="Arial"/>
                <a:cs typeface="Arial"/>
                <a:sym typeface="Arial"/>
              </a:rPr>
              <a:t>The learning rate determines how big the step would be on each iteration.</a:t>
            </a:r>
            <a:endParaRPr sz="4300">
              <a:solidFill>
                <a:srgbClr val="292929"/>
              </a:solidFill>
              <a:highlight>
                <a:schemeClr val="lt1"/>
              </a:highlight>
              <a:latin typeface="Arial"/>
              <a:ea typeface="Arial"/>
              <a:cs typeface="Arial"/>
              <a:sym typeface="Arial"/>
            </a:endParaRPr>
          </a:p>
          <a:p>
            <a:pPr indent="-358298" lvl="0" marL="457200" rtl="0" algn="l">
              <a:lnSpc>
                <a:spcPct val="180909"/>
              </a:lnSpc>
              <a:spcBef>
                <a:spcPts val="0"/>
              </a:spcBef>
              <a:spcAft>
                <a:spcPts val="0"/>
              </a:spcAft>
              <a:buClr>
                <a:srgbClr val="000000"/>
              </a:buClr>
              <a:buSzPct val="100000"/>
              <a:buFont typeface="Arial"/>
              <a:buChar char="●"/>
            </a:pPr>
            <a:r>
              <a:rPr lang="en-GB" sz="4300">
                <a:solidFill>
                  <a:srgbClr val="000000"/>
                </a:solidFill>
                <a:highlight>
                  <a:schemeClr val="lt1"/>
                </a:highlight>
                <a:latin typeface="Arial"/>
                <a:ea typeface="Arial"/>
                <a:cs typeface="Arial"/>
                <a:sym typeface="Arial"/>
              </a:rPr>
              <a:t>If it is too small, the model will converge or descend slowly</a:t>
            </a:r>
            <a:endParaRPr sz="4300">
              <a:solidFill>
                <a:srgbClr val="000000"/>
              </a:solidFill>
              <a:highlight>
                <a:schemeClr val="lt1"/>
              </a:highlight>
              <a:latin typeface="Arial"/>
              <a:ea typeface="Arial"/>
              <a:cs typeface="Arial"/>
              <a:sym typeface="Arial"/>
            </a:endParaRPr>
          </a:p>
          <a:p>
            <a:pPr indent="-358298" lvl="0" marL="457200" rtl="0" algn="l">
              <a:lnSpc>
                <a:spcPct val="180909"/>
              </a:lnSpc>
              <a:spcBef>
                <a:spcPts val="0"/>
              </a:spcBef>
              <a:spcAft>
                <a:spcPts val="0"/>
              </a:spcAft>
              <a:buClr>
                <a:srgbClr val="000000"/>
              </a:buClr>
              <a:buSzPct val="100000"/>
              <a:buFont typeface="Arial"/>
              <a:buChar char="●"/>
            </a:pPr>
            <a:r>
              <a:rPr lang="en-GB" sz="4300">
                <a:solidFill>
                  <a:srgbClr val="000000"/>
                </a:solidFill>
                <a:highlight>
                  <a:schemeClr val="lt1"/>
                </a:highlight>
                <a:latin typeface="Arial"/>
                <a:ea typeface="Arial"/>
                <a:cs typeface="Arial"/>
                <a:sym typeface="Arial"/>
              </a:rPr>
              <a:t> if the learning rate is too large, the model  may take gigantic descents and miss the global minimum</a:t>
            </a:r>
            <a:endParaRPr sz="4300">
              <a:solidFill>
                <a:srgbClr val="292929"/>
              </a:solidFill>
              <a:highlight>
                <a:schemeClr val="lt1"/>
              </a:highlight>
              <a:latin typeface="Arial"/>
              <a:ea typeface="Arial"/>
              <a:cs typeface="Arial"/>
              <a:sym typeface="Arial"/>
            </a:endParaRPr>
          </a:p>
          <a:p>
            <a:pPr indent="-358298" lvl="0" marL="457200" rtl="0" algn="l">
              <a:lnSpc>
                <a:spcPct val="190909"/>
              </a:lnSpc>
              <a:spcBef>
                <a:spcPts val="0"/>
              </a:spcBef>
              <a:spcAft>
                <a:spcPts val="0"/>
              </a:spcAft>
              <a:buClr>
                <a:srgbClr val="292929"/>
              </a:buClr>
              <a:buSzPct val="100000"/>
              <a:buFont typeface="Arial"/>
              <a:buChar char="●"/>
            </a:pPr>
            <a:r>
              <a:rPr lang="en-GB" sz="4300">
                <a:solidFill>
                  <a:srgbClr val="292929"/>
                </a:solidFill>
                <a:highlight>
                  <a:schemeClr val="lt1"/>
                </a:highlight>
                <a:latin typeface="Arial"/>
                <a:ea typeface="Arial"/>
                <a:cs typeface="Arial"/>
                <a:sym typeface="Arial"/>
              </a:rPr>
              <a:t>The most commonly used rates are : </a:t>
            </a:r>
            <a:r>
              <a:rPr i="1" lang="en-GB" sz="4300">
                <a:solidFill>
                  <a:srgbClr val="292929"/>
                </a:solidFill>
                <a:highlight>
                  <a:schemeClr val="lt1"/>
                </a:highlight>
                <a:latin typeface="Arial"/>
                <a:ea typeface="Arial"/>
                <a:cs typeface="Arial"/>
                <a:sym typeface="Arial"/>
              </a:rPr>
              <a:t>0.001, 0.003, 0.01, 0.03, 0.1, 0.3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1001149" y="1350763"/>
            <a:ext cx="5022825" cy="3133825"/>
          </a:xfrm>
          <a:prstGeom prst="rect">
            <a:avLst/>
          </a:prstGeom>
          <a:noFill/>
          <a:ln>
            <a:noFill/>
          </a:ln>
        </p:spPr>
      </p:pic>
      <p:sp>
        <p:nvSpPr>
          <p:cNvPr id="222" name="Google Shape;222;p36"/>
          <p:cNvSpPr txBox="1"/>
          <p:nvPr>
            <p:ph type="title"/>
          </p:nvPr>
        </p:nvSpPr>
        <p:spPr>
          <a:xfrm>
            <a:off x="527700" y="296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EF6C00"/>
                </a:solidFill>
              </a:rPr>
              <a:t>Gradient descent and Learning Rate</a:t>
            </a:r>
            <a:endParaRPr>
              <a:solidFill>
                <a:srgbClr val="EF6C00"/>
              </a:solidFill>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527700" y="296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EF6C00"/>
                </a:solidFill>
              </a:rPr>
              <a:t>Gradient descent and Learning Rate</a:t>
            </a:r>
            <a:endParaRPr>
              <a:solidFill>
                <a:srgbClr val="EF6C00"/>
              </a:solidFill>
            </a:endParaRPr>
          </a:p>
          <a:p>
            <a:pPr indent="0" lvl="0" marL="0" rtl="0" algn="l">
              <a:spcBef>
                <a:spcPts val="0"/>
              </a:spcBef>
              <a:spcAft>
                <a:spcPts val="0"/>
              </a:spcAft>
              <a:buNone/>
            </a:pPr>
            <a:r>
              <a:t/>
            </a:r>
            <a:endParaRPr/>
          </a:p>
        </p:txBody>
      </p:sp>
      <p:pic>
        <p:nvPicPr>
          <p:cNvPr id="228" name="Google Shape;228;p37"/>
          <p:cNvPicPr preferRelativeResize="0"/>
          <p:nvPr/>
        </p:nvPicPr>
        <p:blipFill>
          <a:blip r:embed="rId3">
            <a:alphaModFix/>
          </a:blip>
          <a:stretch>
            <a:fillRect/>
          </a:stretch>
        </p:blipFill>
        <p:spPr>
          <a:xfrm>
            <a:off x="716075" y="1085875"/>
            <a:ext cx="7068710" cy="3834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527700" y="296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EF6C00"/>
                </a:solidFill>
              </a:rPr>
              <a:t>Gradient descent and Learning Rate</a:t>
            </a:r>
            <a:endParaRPr>
              <a:solidFill>
                <a:srgbClr val="EF6C00"/>
              </a:solidFill>
            </a:endParaRPr>
          </a:p>
          <a:p>
            <a:pPr indent="0" lvl="0" marL="0" rtl="0" algn="l">
              <a:spcBef>
                <a:spcPts val="0"/>
              </a:spcBef>
              <a:spcAft>
                <a:spcPts val="0"/>
              </a:spcAft>
              <a:buNone/>
            </a:pPr>
            <a:r>
              <a:t/>
            </a:r>
            <a:endParaRPr/>
          </a:p>
        </p:txBody>
      </p:sp>
      <p:pic>
        <p:nvPicPr>
          <p:cNvPr id="234" name="Google Shape;234;p38"/>
          <p:cNvPicPr preferRelativeResize="0"/>
          <p:nvPr/>
        </p:nvPicPr>
        <p:blipFill>
          <a:blip r:embed="rId3">
            <a:alphaModFix/>
          </a:blip>
          <a:stretch>
            <a:fillRect/>
          </a:stretch>
        </p:blipFill>
        <p:spPr>
          <a:xfrm>
            <a:off x="2524500" y="1444500"/>
            <a:ext cx="4233500" cy="3382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nvSpPr>
        <p:spPr>
          <a:xfrm>
            <a:off x="1353200" y="306325"/>
            <a:ext cx="63387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800" u="none" cap="none" strike="noStrike">
                <a:solidFill>
                  <a:srgbClr val="EF6C00"/>
                </a:solidFill>
                <a:latin typeface="Roboto"/>
                <a:ea typeface="Roboto"/>
                <a:cs typeface="Roboto"/>
                <a:sym typeface="Roboto"/>
              </a:rPr>
              <a:t>The Vanishing/Exploding Gradients Problems</a:t>
            </a:r>
            <a:endParaRPr b="1" i="0" sz="2800" u="none" cap="none" strike="noStrike">
              <a:solidFill>
                <a:srgbClr val="EF6C00"/>
              </a:solidFill>
              <a:latin typeface="Roboto"/>
              <a:ea typeface="Roboto"/>
              <a:cs typeface="Roboto"/>
              <a:sym typeface="Roboto"/>
            </a:endParaRPr>
          </a:p>
        </p:txBody>
      </p:sp>
      <p:pic>
        <p:nvPicPr>
          <p:cNvPr id="240" name="Google Shape;240;p39"/>
          <p:cNvPicPr preferRelativeResize="0"/>
          <p:nvPr/>
        </p:nvPicPr>
        <p:blipFill>
          <a:blip r:embed="rId3">
            <a:alphaModFix/>
          </a:blip>
          <a:stretch>
            <a:fillRect/>
          </a:stretch>
        </p:blipFill>
        <p:spPr>
          <a:xfrm>
            <a:off x="152400" y="1505425"/>
            <a:ext cx="7663763" cy="348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marR="152400" rtl="0" algn="l">
              <a:lnSpc>
                <a:spcPct val="115000"/>
              </a:lnSpc>
              <a:spcBef>
                <a:spcPts val="0"/>
              </a:spcBef>
              <a:spcAft>
                <a:spcPts val="0"/>
              </a:spcAft>
              <a:buNone/>
            </a:pPr>
            <a:r>
              <a:rPr lang="en-GB" sz="2522">
                <a:highlight>
                  <a:srgbClr val="FFFFFF"/>
                </a:highlight>
                <a:latin typeface="Arial"/>
                <a:ea typeface="Arial"/>
                <a:cs typeface="Arial"/>
                <a:sym typeface="Arial"/>
              </a:rPr>
              <a:t>How to solve the problem of Vanishing/Exploding gradients</a:t>
            </a:r>
            <a:endParaRPr sz="2522">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46" name="Google Shape;246;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00"/>
              </a:buClr>
              <a:buSzPts val="2400"/>
              <a:buFont typeface="Arial"/>
              <a:buChar char="●"/>
            </a:pPr>
            <a:r>
              <a:rPr b="1" lang="en-GB" sz="2400">
                <a:solidFill>
                  <a:srgbClr val="000000"/>
                </a:solidFill>
                <a:highlight>
                  <a:srgbClr val="FFFFFF"/>
                </a:highlight>
                <a:latin typeface="Arial"/>
                <a:ea typeface="Arial"/>
                <a:cs typeface="Arial"/>
                <a:sym typeface="Arial"/>
              </a:rPr>
              <a:t>Using less number of layers</a:t>
            </a:r>
            <a:endParaRPr b="1" sz="2400">
              <a:solidFill>
                <a:srgbClr val="000000"/>
              </a:solidFill>
              <a:highlight>
                <a:srgbClr val="FFFFFF"/>
              </a:highlight>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GB" sz="2400">
                <a:solidFill>
                  <a:srgbClr val="000000"/>
                </a:solidFill>
                <a:highlight>
                  <a:srgbClr val="FFFFFF"/>
                </a:highlight>
                <a:latin typeface="Arial"/>
                <a:ea typeface="Arial"/>
                <a:cs typeface="Arial"/>
                <a:sym typeface="Arial"/>
              </a:rPr>
              <a:t>Careful weight initialization</a:t>
            </a:r>
            <a:endParaRPr b="1" sz="2400">
              <a:solidFill>
                <a:srgbClr val="000000"/>
              </a:solidFill>
              <a:highlight>
                <a:srgbClr val="FFFFFF"/>
              </a:highlight>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GB" sz="2400">
                <a:solidFill>
                  <a:srgbClr val="000000"/>
                </a:solidFill>
                <a:highlight>
                  <a:srgbClr val="FFFFFF"/>
                </a:highlight>
                <a:latin typeface="Arial"/>
                <a:ea typeface="Arial"/>
                <a:cs typeface="Arial"/>
                <a:sym typeface="Arial"/>
              </a:rPr>
              <a:t>Using the correct activation functions</a:t>
            </a:r>
            <a:endParaRPr b="1" sz="2400">
              <a:solidFill>
                <a:srgbClr val="000000"/>
              </a:solidFill>
              <a:highlight>
                <a:srgbClr val="FFFFFF"/>
              </a:highlight>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GB" sz="2400">
                <a:solidFill>
                  <a:srgbClr val="000000"/>
                </a:solidFill>
                <a:highlight>
                  <a:srgbClr val="FFFFFF"/>
                </a:highlight>
                <a:latin typeface="Arial"/>
                <a:ea typeface="Arial"/>
                <a:cs typeface="Arial"/>
                <a:sym typeface="Arial"/>
              </a:rPr>
              <a:t>Using batch normalization</a:t>
            </a:r>
            <a:endParaRPr b="1" sz="2400">
              <a:solidFill>
                <a:srgbClr val="000000"/>
              </a:solidFill>
              <a:highlight>
                <a:srgbClr val="FFFFFF"/>
              </a:highlight>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GB" sz="2400">
                <a:solidFill>
                  <a:srgbClr val="000000"/>
                </a:solidFill>
                <a:highlight>
                  <a:srgbClr val="FFFFFF"/>
                </a:highlight>
                <a:latin typeface="Arial"/>
                <a:ea typeface="Arial"/>
                <a:cs typeface="Arial"/>
                <a:sym typeface="Arial"/>
              </a:rPr>
              <a:t>Gradient clipping</a:t>
            </a:r>
            <a:endParaRPr b="1" sz="24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2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Deep Learning (DL) ?</a:t>
            </a:r>
            <a:endParaRPr/>
          </a:p>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5520725" y="1369075"/>
            <a:ext cx="3311575" cy="2857500"/>
          </a:xfrm>
          <a:prstGeom prst="rect">
            <a:avLst/>
          </a:prstGeom>
          <a:noFill/>
          <a:ln>
            <a:noFill/>
          </a:ln>
        </p:spPr>
      </p:pic>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chemeClr val="accent1"/>
                </a:solidFill>
              </a:rPr>
              <a:t>Why we need Deep Learning?</a:t>
            </a:r>
            <a:endParaRPr>
              <a:solidFill>
                <a:schemeClr val="accent1"/>
              </a:solidFill>
            </a:endParaRPr>
          </a:p>
          <a:p>
            <a:pPr indent="-342900" lvl="0" marL="457200" rtl="0" algn="l">
              <a:spcBef>
                <a:spcPts val="1200"/>
              </a:spcBef>
              <a:spcAft>
                <a:spcPts val="0"/>
              </a:spcAft>
              <a:buClr>
                <a:srgbClr val="000000"/>
              </a:buClr>
              <a:buSzPts val="1800"/>
              <a:buChar char="●"/>
            </a:pPr>
            <a:r>
              <a:rPr lang="en-GB">
                <a:solidFill>
                  <a:srgbClr val="000000"/>
                </a:solidFill>
              </a:rPr>
              <a:t>Gives better performance with big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Learns features directly from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Offers a powerful way to solve complex                                               problems</a:t>
            </a:r>
            <a:endParaRPr>
              <a:solidFill>
                <a:srgbClr val="000000"/>
              </a:solidFill>
            </a:endParaRPr>
          </a:p>
          <a:p>
            <a:pPr indent="0" lvl="0" marL="457200" rtl="0" algn="l">
              <a:spcBef>
                <a:spcPts val="1200"/>
              </a:spcBef>
              <a:spcAft>
                <a:spcPts val="0"/>
              </a:spcAft>
              <a:buNone/>
            </a:pPr>
            <a:r>
              <a:rPr lang="en-GB">
                <a:solidFill>
                  <a:srgbClr val="000000"/>
                </a:solidFill>
              </a:rPr>
              <a:t>    </a:t>
            </a:r>
            <a:endParaRPr>
              <a:solidFill>
                <a:srgbClr val="000000"/>
              </a:solidFill>
            </a:endParaRPr>
          </a:p>
          <a:p>
            <a:pPr indent="0" lvl="0" marL="0" rtl="0" algn="l">
              <a:spcBef>
                <a:spcPts val="1200"/>
              </a:spcBef>
              <a:spcAft>
                <a:spcPts val="0"/>
              </a:spcAft>
              <a:buNone/>
            </a:pPr>
            <a:r>
              <a:rPr lang="en-GB">
                <a:solidFill>
                  <a:schemeClr val="accent1"/>
                </a:solidFill>
              </a:rPr>
              <a:t>Usage fields of DL:</a:t>
            </a:r>
            <a:endParaRPr>
              <a:solidFill>
                <a:schemeClr val="accent1"/>
              </a:solidFill>
            </a:endParaRPr>
          </a:p>
          <a:p>
            <a:pPr indent="0" lvl="0" marL="0" rtl="0" algn="l">
              <a:spcBef>
                <a:spcPts val="1200"/>
              </a:spcBef>
              <a:spcAft>
                <a:spcPts val="0"/>
              </a:spcAft>
              <a:buNone/>
            </a:pPr>
            <a:r>
              <a:rPr lang="en-GB">
                <a:solidFill>
                  <a:srgbClr val="000000"/>
                </a:solidFill>
              </a:rPr>
              <a:t>Speech recognition, image classification</a:t>
            </a:r>
            <a:endParaRPr>
              <a:solidFill>
                <a:srgbClr val="000000"/>
              </a:solidFill>
            </a:endParaRPr>
          </a:p>
          <a:p>
            <a:pPr indent="0" lvl="0" marL="0" rtl="0" algn="l">
              <a:spcBef>
                <a:spcPts val="1200"/>
              </a:spcBef>
              <a:spcAft>
                <a:spcPts val="1200"/>
              </a:spcAft>
              <a:buNone/>
            </a:pPr>
            <a:r>
              <a:rPr lang="en-GB">
                <a:solidFill>
                  <a:srgbClr val="000000"/>
                </a:solidFill>
              </a:rPr>
              <a:t>Nlp, recommendation systems.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Artificial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rPr lang="en-GB">
                <a:solidFill>
                  <a:srgbClr val="202124"/>
                </a:solidFill>
                <a:highlight>
                  <a:srgbClr val="FFFFFF"/>
                </a:highlight>
                <a:latin typeface="Arial"/>
                <a:ea typeface="Arial"/>
                <a:cs typeface="Arial"/>
                <a:sym typeface="Arial"/>
              </a:rPr>
              <a:t>NNs are </a:t>
            </a:r>
            <a:r>
              <a:rPr lang="en-GB">
                <a:solidFill>
                  <a:srgbClr val="202124"/>
                </a:solidFill>
              </a:rPr>
              <a:t>technique</a:t>
            </a:r>
            <a:r>
              <a:rPr lang="en-GB">
                <a:solidFill>
                  <a:srgbClr val="202124"/>
                </a:solidFill>
                <a:highlight>
                  <a:srgbClr val="FFFFFF"/>
                </a:highlight>
                <a:latin typeface="Arial"/>
                <a:ea typeface="Arial"/>
                <a:cs typeface="Arial"/>
                <a:sym typeface="Arial"/>
              </a:rPr>
              <a:t> </a:t>
            </a:r>
            <a:r>
              <a:rPr b="1" lang="en-GB" sz="1200">
                <a:solidFill>
                  <a:srgbClr val="202124"/>
                </a:solidFill>
                <a:highlight>
                  <a:srgbClr val="FFFFFF"/>
                </a:highlight>
                <a:latin typeface="Arial"/>
                <a:ea typeface="Arial"/>
                <a:cs typeface="Arial"/>
                <a:sym typeface="Arial"/>
              </a:rPr>
              <a:t> </a:t>
            </a:r>
            <a:r>
              <a:rPr lang="en-GB">
                <a:solidFill>
                  <a:srgbClr val="202124"/>
                </a:solidFill>
                <a:highlight>
                  <a:srgbClr val="FFFFFF"/>
                </a:highlight>
                <a:latin typeface="Arial"/>
                <a:ea typeface="Arial"/>
                <a:cs typeface="Arial"/>
                <a:sym typeface="Arial"/>
              </a:rPr>
              <a:t>that teaches computers to process data in a way that is inspired by the human brain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Artificial Neural Network?</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rotWithShape="1">
          <a:blip r:embed="rId3">
            <a:alphaModFix/>
          </a:blip>
          <a:srcRect b="0" l="0" r="0" t="0"/>
          <a:stretch/>
        </p:blipFill>
        <p:spPr>
          <a:xfrm>
            <a:off x="1356525" y="1266325"/>
            <a:ext cx="5411974" cy="3302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Artificial Neural Network?</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rotWithShape="1">
          <a:blip r:embed="rId3">
            <a:alphaModFix/>
          </a:blip>
          <a:srcRect b="0" l="0" r="0" t="0"/>
          <a:stretch/>
        </p:blipFill>
        <p:spPr>
          <a:xfrm>
            <a:off x="5165221" y="1266325"/>
            <a:ext cx="3582299" cy="2321024"/>
          </a:xfrm>
          <a:prstGeom prst="rect">
            <a:avLst/>
          </a:prstGeom>
          <a:noFill/>
          <a:ln>
            <a:noFill/>
          </a:ln>
        </p:spPr>
      </p:pic>
      <p:pic>
        <p:nvPicPr>
          <p:cNvPr id="102" name="Google Shape;102;p18"/>
          <p:cNvPicPr preferRelativeResize="0"/>
          <p:nvPr/>
        </p:nvPicPr>
        <p:blipFill>
          <a:blip r:embed="rId4">
            <a:alphaModFix/>
          </a:blip>
          <a:stretch>
            <a:fillRect/>
          </a:stretch>
        </p:blipFill>
        <p:spPr>
          <a:xfrm>
            <a:off x="362826" y="1266325"/>
            <a:ext cx="4014475" cy="264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311700" y="473763"/>
            <a:ext cx="8271474" cy="41959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519125" y="1376300"/>
            <a:ext cx="4052875" cy="2297625"/>
          </a:xfrm>
          <a:prstGeom prst="rect">
            <a:avLst/>
          </a:prstGeom>
          <a:noFill/>
          <a:ln>
            <a:noFill/>
          </a:ln>
        </p:spPr>
      </p:pic>
      <p:pic>
        <p:nvPicPr>
          <p:cNvPr id="114" name="Google Shape;114;p20"/>
          <p:cNvPicPr preferRelativeResize="0"/>
          <p:nvPr/>
        </p:nvPicPr>
        <p:blipFill>
          <a:blip r:embed="rId4">
            <a:alphaModFix/>
          </a:blip>
          <a:stretch>
            <a:fillRect/>
          </a:stretch>
        </p:blipFill>
        <p:spPr>
          <a:xfrm>
            <a:off x="4965529" y="1003275"/>
            <a:ext cx="3866774" cy="3461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hyperparameters?</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311700" y="1266325"/>
            <a:ext cx="8463325" cy="341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