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irNcirqyQLhWK92rOOtq4vYhhO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hyperlink" Target="https://www.comet.com/site/blog/vanishing-exploding-gradients-in-deep-neural-networks/%E2%80%8B" TargetMode="External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462863" y="1403850"/>
            <a:ext cx="8336887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r" sz="3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br>
              <a:rPr lang="ar" sz="3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ar" sz="3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Recurrent Neural Networks</a:t>
            </a:r>
            <a:endParaRPr sz="3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Disadvantages of RNN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025" y="4446875"/>
            <a:ext cx="866273" cy="577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diagram&#10;&#10;Description automatically generated"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0181" y="1486160"/>
            <a:ext cx="6243637" cy="277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Disadvantages of RNN</a:t>
            </a:r>
            <a:endParaRPr>
              <a:highlight>
                <a:srgbClr val="F8E71C"/>
              </a:highlight>
            </a:endParaRP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4423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ar" sz="2100">
                <a:solidFill>
                  <a:srgbClr val="000000"/>
                </a:solidFill>
                <a:highlight>
                  <a:srgbClr val="FCFAF6"/>
                </a:highlight>
                <a:latin typeface="Oswald"/>
                <a:ea typeface="Oswald"/>
                <a:cs typeface="Oswald"/>
                <a:sym typeface="Oswald"/>
              </a:rPr>
              <a:t>Training RNNs</a:t>
            </a:r>
            <a:endParaRPr sz="2100">
              <a:solidFill>
                <a:srgbClr val="000000"/>
              </a:solidFill>
              <a:highlight>
                <a:srgbClr val="FCFAF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44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ar" sz="2100">
                <a:solidFill>
                  <a:srgbClr val="000000"/>
                </a:solidFill>
                <a:highlight>
                  <a:srgbClr val="FCFAF6"/>
                </a:highlight>
                <a:latin typeface="Oswald"/>
                <a:ea typeface="Oswald"/>
                <a:cs typeface="Oswald"/>
                <a:sym typeface="Oswald"/>
              </a:rPr>
              <a:t>RNNs cannot be stacked up</a:t>
            </a:r>
            <a:endParaRPr sz="2100">
              <a:solidFill>
                <a:srgbClr val="000000"/>
              </a:solidFill>
              <a:highlight>
                <a:srgbClr val="FCFAF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44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ar" sz="2100">
                <a:solidFill>
                  <a:srgbClr val="000000"/>
                </a:solidFill>
                <a:highlight>
                  <a:srgbClr val="FCFAF6"/>
                </a:highlight>
                <a:latin typeface="Oswald"/>
                <a:ea typeface="Oswald"/>
                <a:cs typeface="Oswald"/>
                <a:sym typeface="Oswald"/>
              </a:rPr>
              <a:t>Slow and Complex training procedures</a:t>
            </a:r>
            <a:endParaRPr sz="2100">
              <a:solidFill>
                <a:srgbClr val="000000"/>
              </a:solidFill>
              <a:highlight>
                <a:srgbClr val="FCFAF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44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ar" sz="2100">
                <a:solidFill>
                  <a:srgbClr val="000000"/>
                </a:solidFill>
                <a:highlight>
                  <a:srgbClr val="FCFAF6"/>
                </a:highlight>
                <a:latin typeface="Oswald"/>
                <a:ea typeface="Oswald"/>
                <a:cs typeface="Oswald"/>
                <a:sym typeface="Oswald"/>
              </a:rPr>
              <a:t>Difficult to process longer sequences</a:t>
            </a:r>
            <a:endParaRPr sz="2100">
              <a:solidFill>
                <a:srgbClr val="000000"/>
              </a:solidFill>
              <a:highlight>
                <a:srgbClr val="FCFAF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44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ar" sz="2100">
                <a:solidFill>
                  <a:srgbClr val="000000"/>
                </a:solidFill>
                <a:highlight>
                  <a:srgbClr val="FCFAF6"/>
                </a:highlight>
                <a:latin typeface="Oswald"/>
                <a:ea typeface="Oswald"/>
                <a:cs typeface="Oswald"/>
                <a:sym typeface="Oswald"/>
              </a:rPr>
              <a:t>The vanishing or exploding gradient problem</a:t>
            </a:r>
            <a:endParaRPr sz="2100">
              <a:solidFill>
                <a:srgbClr val="000000"/>
              </a:solidFill>
              <a:highlight>
                <a:srgbClr val="FCFAF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025" y="4446875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23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</a:pPr>
            <a:r>
              <a:rPr lang="ar" sz="2750"/>
              <a:t>The vanishing and exploding gradient problem</a:t>
            </a:r>
            <a:endParaRPr sz="2750">
              <a:highlight>
                <a:srgbClr val="F8E71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9125" y="4645400"/>
            <a:ext cx="866273" cy="5778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752655" y="4488971"/>
            <a:ext cx="76494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different types of gradients&#10;&#10;Description automatically generated" id="138" name="Google Shape;13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226" y="1285367"/>
            <a:ext cx="5963009" cy="327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>
                <a:highlight>
                  <a:srgbClr val="F8E71C"/>
                </a:highlight>
              </a:rPr>
              <a:t>Solve short-term memory problem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b="1" lang="ar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Gated Recurrent Units (GRU)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b="1" lang="ar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Short Term Memory (LSTM)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14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025" y="4464925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LSTM</a:t>
            </a:r>
            <a:endParaRPr>
              <a:highlight>
                <a:srgbClr val="F8E71C"/>
              </a:highlight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ar" sz="1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designed to address the vanishing gradient problem in RNNs. LSTMs use three gates called input, output, and forget gate. these gates determine which information to retain.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025" y="4446900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Architucture of LSTM 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81" y="1021836"/>
            <a:ext cx="8373975" cy="4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11700" y="835103"/>
            <a:ext cx="8520600" cy="606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ar" sz="2800">
                <a:solidFill>
                  <a:srgbClr val="DEBB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</a:t>
            </a:r>
            <a:endParaRPr/>
          </a:p>
        </p:txBody>
      </p:sp>
      <p:pic>
        <p:nvPicPr>
          <p:cNvPr descr="A stick figure with a question mark&#10;&#10;Description automatically generated" id="164" name="Google Shape;164;p16"/>
          <p:cNvPicPr preferRelativeResize="0"/>
          <p:nvPr/>
        </p:nvPicPr>
        <p:blipFill rotWithShape="1">
          <a:blip r:embed="rId3">
            <a:alphaModFix/>
          </a:blip>
          <a:srcRect b="-380" l="9773" r="10902" t="0"/>
          <a:stretch/>
        </p:blipFill>
        <p:spPr>
          <a:xfrm>
            <a:off x="3423969" y="1707582"/>
            <a:ext cx="2274650" cy="28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ar" sz="3500">
                <a:highlight>
                  <a:srgbClr val="F8E71C"/>
                </a:highlight>
              </a:rPr>
              <a:t>Content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1-Definition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2-Applications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3- Illustrated How RNNs works?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4-Types of RNNs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5-</a:t>
            </a:r>
            <a:r>
              <a:rPr lang="ar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Disadvantages of RNNs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6-LSTM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300" y="4428825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Definition of RNN</a:t>
            </a:r>
            <a:endParaRPr>
              <a:highlight>
                <a:srgbClr val="F8E71C"/>
              </a:highlight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87990"/>
            <a:ext cx="3053610" cy="3561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r" sz="22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recurrent neural network (RNN):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ar" sz="22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special type of artificial neural network adapted to work for time series data or data that involves sequences.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200" y="4568875"/>
            <a:ext cx="866273" cy="577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5330" y="1017915"/>
            <a:ext cx="5059029" cy="356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093"/>
              <a:buFont typeface="Arial"/>
              <a:buNone/>
            </a:pPr>
            <a:r>
              <a:rPr lang="ar" sz="2450"/>
              <a:t>Illustrated How RNNs works?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275" y="4674250"/>
            <a:ext cx="866273" cy="577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diagram&#10;&#10;Description automatically generated"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991" y="1079337"/>
            <a:ext cx="7354018" cy="387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093"/>
              <a:buFont typeface="Arial"/>
              <a:buNone/>
            </a:pPr>
            <a:r>
              <a:rPr lang="ar" sz="2450"/>
              <a:t>Illustrated How RNNs works?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95809"/>
            <a:ext cx="8520602" cy="327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1275" y="4674250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093"/>
              <a:buFont typeface="Arial"/>
              <a:buNone/>
            </a:pPr>
            <a:r>
              <a:rPr lang="ar" sz="2450"/>
              <a:t>Illustrated How RNNs works?</a:t>
            </a:r>
            <a:endParaRPr sz="2450">
              <a:highlight>
                <a:srgbClr val="F8E71C"/>
              </a:highlight>
            </a:endParaRPr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34075"/>
            <a:ext cx="8520602" cy="333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275" y="4645400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Types of RNNs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5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0175" y="4681500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Applications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158594"/>
            <a:ext cx="8520600" cy="3871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Natural Language Processing (NLP):                  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Language Modeling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Machine Translation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Sentiment Analysis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Speech Recognition and Synthesis:</a:t>
            </a:r>
            <a:endParaRPr/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Speech-to-Text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Text-to-Speech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Time-Series Analysis and Forecasting:</a:t>
            </a:r>
            <a:endParaRPr/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Financial Forecasting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Weather Prediction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Language Generation and Dialogue Systems: Chatbots 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Music Generation: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9090" lvl="0" marL="457200" marR="215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8"/>
              <a:buFont typeface="Oswald"/>
              <a:buChar char="●"/>
            </a:pPr>
            <a:r>
              <a:rPr b="1" lang="ar" sz="1500">
                <a:solidFill>
                  <a:schemeClr val="dk2"/>
                </a:solidFill>
                <a:highlight>
                  <a:srgbClr val="FFFFFF"/>
                </a:highlight>
              </a:rPr>
              <a:t>Video Analysis and Action Recognition: </a:t>
            </a:r>
            <a:r>
              <a:rPr b="1" lang="ar" sz="1100">
                <a:solidFill>
                  <a:schemeClr val="dk2"/>
                </a:solidFill>
                <a:highlight>
                  <a:srgbClr val="FFFFFF"/>
                </a:highlight>
              </a:rPr>
              <a:t>Video Understanding &amp; Gesture Recognition</a:t>
            </a:r>
            <a:r>
              <a:rPr lang="ar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endParaRPr b="1" sz="11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300" y="4446875"/>
            <a:ext cx="866273" cy="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Disadvantages of RNN</a:t>
            </a:r>
            <a:endParaRPr>
              <a:highlight>
                <a:srgbClr val="F8E71C"/>
              </a:highlight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025" y="4446875"/>
            <a:ext cx="866273" cy="577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rrow pointing to a white background&#10;&#10;Description automatically generated"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194" y="1135856"/>
            <a:ext cx="5700712" cy="320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