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FE18A9-FF4D-4D98-B0C1-BA54BEEB4B3A}">
  <a:tblStyle styleId="{CCFE18A9-FF4D-4D98-B0C1-BA54BEEB4B3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1 build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Python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website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download installer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install python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an Editor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this class I recommend using something simple like notepad++, Geany, or just plain notepad.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want it to be even easier use Pycharm or Sublime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want it to be even HARDER… use emacs or vim.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Bigger strings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Using triple quotes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Escapes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Formatters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time!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lot of programming consists of googling things.  In fact, the first few days at a start up often consists of installing things and googling solutions for problems.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Runtime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81625" y="1977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run time?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do I need to think about this?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tips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Don’t get frustrated.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It’s okay to look answers up. Just make sure you try to solve the problem first.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Pads of paper and white boards are good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Don’t get frustrated.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good bit of programming is reading.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 are the basic form of text that can be displayed by the interpreter or sent to other programs.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already printed a string with print “Hello World”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a lot of things you can do with strings.  Let’s begin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Formatters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201100" y="7516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3282650" y="9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{CCFE18A9-FF4D-4D98-B0C1-BA54BEEB4B3A}</a:tableStyleId>
              </a:tblPr>
              <a:tblGrid>
                <a:gridCol w="1600750"/>
                <a:gridCol w="3619500"/>
              </a:tblGrid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FOrmat a string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Decimal conversion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Exponential format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 float tyoe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General numeric format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Octal (Base 8)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Convert an integer to the character with the corresponding ASCII code</a:t>
                      </a: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Places a percent sign in the result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Escapes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escapes all begin with a backslash: ‘\’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3427625" y="17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{CCFE18A9-FF4D-4D98-B0C1-BA54BEEB4B3A}</a:tableStyleId>
              </a:tblPr>
              <a:tblGrid>
                <a:gridCol w="2073225"/>
                <a:gridCol w="2073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\\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Backslash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\’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Single-quote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Double-quote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backspace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formfeed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linefeed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carriage return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horizontal tab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64275" y="2783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 u="sng"/>
              <a:t>Functions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5825"/>
            <a:ext cx="8520599" cy="37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function_name + parenthesis + argument = func_name(arg)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examples =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‘int()’, ‘str()’, ‘list.sum()’, ‘string.join()’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String.methods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string function: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str() - Turns object views into strings (type conversion)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Object Method: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“this is a string”.replace(“this”, “kitten”)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&gt;&gt;&gt;kitten is a string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961675" y="920525"/>
            <a:ext cx="7701599" cy="8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Python interpreter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Compilation versus interpretation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727100"/>
            <a:ext cx="3337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this thing</a:t>
            </a:r>
            <a:r>
              <a:rPr lang="en"/>
              <a:t> is </a:t>
            </a:r>
            <a:r>
              <a:rPr lang="en">
                <a:solidFill>
                  <a:srgbClr val="000000"/>
                </a:solidFill>
              </a:rPr>
              <a:t>this way</a:t>
            </a:r>
            <a:r>
              <a:rPr lang="en"/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this </a:t>
            </a:r>
            <a:r>
              <a:rPr lang="en">
                <a:solidFill>
                  <a:srgbClr val="6AA84F"/>
                </a:solidFill>
              </a:rPr>
              <a:t>other thing</a:t>
            </a:r>
            <a:r>
              <a:rPr lang="en"/>
              <a:t> happens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until… </a:t>
            </a:r>
            <a:r>
              <a:rPr lang="en">
                <a:solidFill>
                  <a:srgbClr val="FF9900"/>
                </a:solidFill>
              </a:rPr>
              <a:t>this thing</a:t>
            </a:r>
            <a:r>
              <a:rPr lang="en"/>
              <a:t> no longer is </a:t>
            </a:r>
            <a:r>
              <a:rPr lang="en">
                <a:solidFill>
                  <a:srgbClr val="000000"/>
                </a:solidFill>
              </a:rPr>
              <a:t>this way</a:t>
            </a:r>
            <a:r>
              <a:rPr lang="en"/>
              <a:t>. </a:t>
            </a:r>
          </a:p>
        </p:txBody>
      </p:sp>
      <p:sp>
        <p:nvSpPr>
          <p:cNvPr id="175" name="Shape 175"/>
          <p:cNvSpPr/>
          <p:nvPr/>
        </p:nvSpPr>
        <p:spPr>
          <a:xfrm>
            <a:off x="3936425" y="1027275"/>
            <a:ext cx="4506299" cy="3654299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4273850" y="1297200"/>
            <a:ext cx="38538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while</a:t>
            </a:r>
            <a:r>
              <a:rPr lang="en" sz="1800"/>
              <a:t> x &lt; 10: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0000FF"/>
                </a:solidFill>
              </a:rPr>
              <a:t>print</a:t>
            </a:r>
            <a:r>
              <a:rPr lang="en" sz="1800"/>
              <a:t> </a:t>
            </a:r>
            <a:r>
              <a:rPr lang="en" sz="1800">
                <a:solidFill>
                  <a:srgbClr val="BF9000"/>
                </a:solidFill>
              </a:rPr>
              <a:t>“X is ”</a:t>
            </a:r>
            <a:r>
              <a:rPr lang="en" sz="1800"/>
              <a:t>,x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x = x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&gt;&gt;&gt;?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What do you think this looks like?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567125" y="240025"/>
            <a:ext cx="46338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2157675" y="375000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x &lt; 10</a:t>
            </a:r>
          </a:p>
        </p:txBody>
      </p:sp>
      <p:sp>
        <p:nvSpPr>
          <p:cNvPr id="183" name="Shape 183"/>
          <p:cNvSpPr/>
          <p:nvPr/>
        </p:nvSpPr>
        <p:spPr>
          <a:xfrm>
            <a:off x="2157675" y="2067900"/>
            <a:ext cx="689700" cy="187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10800000">
            <a:off x="3171812" y="2023810"/>
            <a:ext cx="689700" cy="187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106975" y="1118087"/>
            <a:ext cx="3898800" cy="6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2451875" y="1319700"/>
            <a:ext cx="31715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x less than 10?</a:t>
            </a:r>
          </a:p>
        </p:txBody>
      </p:sp>
      <p:sp>
        <p:nvSpPr>
          <p:cNvPr id="187" name="Shape 187"/>
          <p:cNvSpPr/>
          <p:nvPr/>
        </p:nvSpPr>
        <p:spPr>
          <a:xfrm>
            <a:off x="5316087" y="2023809"/>
            <a:ext cx="689700" cy="187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47000" y="4101400"/>
            <a:ext cx="1941900" cy="8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2193250" y="4225500"/>
            <a:ext cx="1649399" cy="7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“X is”, x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x = x + 1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57100" y="2564350"/>
            <a:ext cx="1319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  <p:sp>
        <p:nvSpPr>
          <p:cNvPr id="191" name="Shape 191"/>
          <p:cNvSpPr/>
          <p:nvPr/>
        </p:nvSpPr>
        <p:spPr>
          <a:xfrm>
            <a:off x="5001125" y="4153875"/>
            <a:ext cx="1319700" cy="776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5241050" y="4326000"/>
            <a:ext cx="1709400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Exit loop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058325" y="2564350"/>
            <a:ext cx="1319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196425" y="21870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program!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 1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02225" y="15749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a string 50 times.  100 times. 1000 times.  Forever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 2 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34200" y="11675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print all multiples of 3 between 1 and 100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Checkout: % (modulus) arithmetic...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build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 build is a challenge that requires you to research outside of the lesson or ask me questions about how to do a specific program.  It is meant to hone your problem solving and research skills.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Build Problem solving process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23400" y="13335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Review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Look at documentation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Google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Repeat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DON’T GET FRUSTRATED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DON’T GET FRUSTRATED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DON’T GET FRUSTRATED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67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Build - Ascii art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421375" y="13774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 pyramid of pound signs in this configuration: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      ##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    ###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  ####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/>
              <a:t>#####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(not homework)	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to write 5 small (1-10 line) programs using all the formatters, escapes, and python keywords.  Use the documentation to pick up any syntax that hasn’t been covered.  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time: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bit about first-class objects, User input, math, more functions, recursion, loops!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the terminal?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67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It’s faster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begin getting experience with the most ubiquitous tool in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At some point it needs to be less scary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looks cool as heck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don’t want to use the terminal...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IDLE is Python’s Integrated Development and Learning Environment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https://www.python.org/downloads/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254075" y="2376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let’s Jump in.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554750" y="1187725"/>
            <a:ext cx="4103399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?</a:t>
            </a:r>
            <a:r>
              <a:rPr lang="en" sz="3000">
                <a:solidFill>
                  <a:srgbClr val="1155CC"/>
                </a:solidFill>
              </a:rPr>
              <a:t>print</a:t>
            </a:r>
            <a:r>
              <a:rPr lang="en" sz="3000"/>
              <a:t> </a:t>
            </a:r>
            <a:r>
              <a:rPr lang="en" sz="3000">
                <a:solidFill>
                  <a:srgbClr val="BF9000"/>
                </a:solidFill>
              </a:rPr>
              <a:t>“Hello World”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&gt;&gt;&gt; Hello World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823250" y="142750"/>
            <a:ext cx="6352500" cy="82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/>
              <a:t>Type: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520225" y="1789125"/>
            <a:ext cx="44985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just happened here?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HelloWorld.py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is a keyword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many keywords in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‘Hello World’ is a string.  Look at the quotes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3 kinds of quotes in Python: Double, single, and triple.  The first two exist interchangeably and the triple quotes are for large blocks.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let’s do something a bit bigger...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