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19" orient="horz" pos="768">
          <p15:clr>
            <a:srgbClr val="A4A3A4"/>
          </p15:clr>
        </p15:guide>
        <p15:guide id="20" orient="horz" pos="22464">
          <p15:clr>
            <a:srgbClr val="A4A3A4"/>
          </p15:clr>
        </p15:guide>
        <p15:guide id="21" orient="horz" pos="3464">
          <p15:clr>
            <a:srgbClr val="A4A3A4"/>
          </p15:clr>
        </p15:guide>
        <p15:guide id="26" pos="582">
          <p15:clr>
            <a:srgbClr val="A4A3A4"/>
          </p15:clr>
        </p15:guide>
        <p15:guide id="27" pos="16704" userDrawn="1">
          <p15:clr>
            <a:srgbClr val="A4A3A4"/>
          </p15:clr>
        </p15:guide>
        <p15:guide id="28" pos="8208" userDrawn="1">
          <p15:clr>
            <a:srgbClr val="A4A3A4"/>
          </p15:clr>
        </p15:guide>
        <p15:guide id="29" pos="9072" userDrawn="1">
          <p15:clr>
            <a:srgbClr val="A4A3A4"/>
          </p15:clr>
        </p15:guide>
        <p15:guide id="30" orient="horz" pos="11088" userDrawn="1">
          <p15:clr>
            <a:srgbClr val="A4A3A4"/>
          </p15:clr>
        </p15:guide>
        <p15:guide id="31" orient="horz" pos="11352" userDrawn="1">
          <p15:clr>
            <a:srgbClr val="A4A3A4"/>
          </p15:clr>
        </p15:guide>
        <p15:guide id="32" orient="horz" pos="4272" userDrawn="1">
          <p15:clr>
            <a:srgbClr val="A4A3A4"/>
          </p15:clr>
        </p15:guide>
        <p15:guide id="33" orient="horz" pos="3960" userDrawn="1">
          <p15:clr>
            <a:srgbClr val="A4A3A4"/>
          </p15:clr>
        </p15:guide>
        <p15:guide id="34" orient="horz" pos="8136" userDrawn="1">
          <p15:clr>
            <a:srgbClr val="A4A3A4"/>
          </p15:clr>
        </p15:guide>
        <p15:guide id="35" orient="horz" pos="8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8C728"/>
    <a:srgbClr val="03204F"/>
    <a:srgbClr val="001184"/>
    <a:srgbClr val="002966"/>
    <a:srgbClr val="FFD100"/>
    <a:srgbClr val="F8C01B"/>
    <a:srgbClr val="FFCF0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32" autoAdjust="0"/>
    <p:restoredTop sz="94660"/>
  </p:normalViewPr>
  <p:slideViewPr>
    <p:cSldViewPr snapToGrid="0">
      <p:cViewPr>
        <p:scale>
          <a:sx n="60" d="100"/>
          <a:sy n="60" d="100"/>
        </p:scale>
        <p:origin x="-1541" y="-10099"/>
      </p:cViewPr>
      <p:guideLst>
        <p:guide pos="576"/>
        <p:guide orient="horz" pos="768"/>
        <p:guide orient="horz" pos="22464"/>
        <p:guide orient="horz" pos="3464"/>
        <p:guide pos="582"/>
        <p:guide pos="16704"/>
        <p:guide pos="8208"/>
        <p:guide pos="9072"/>
        <p:guide orient="horz" pos="11088"/>
        <p:guide orient="horz" pos="11352"/>
        <p:guide orient="horz" pos="4272"/>
        <p:guide orient="horz" pos="3960"/>
        <p:guide orient="horz" pos="8136"/>
        <p:guide orient="horz" pos="8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4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8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B33A-68B2-4DB8-A006-B6F90452E62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441" y="19395294"/>
            <a:ext cx="6657908" cy="4993431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4401799" y="32652203"/>
            <a:ext cx="9194801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srgbClr val="F8C728"/>
                </a:solidFill>
                <a:latin typeface="Arial"/>
                <a:cs typeface="Arial"/>
              </a:rPr>
              <a:t>References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68" y="29121640"/>
            <a:ext cx="8318434" cy="623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15" y="6308906"/>
            <a:ext cx="3444750" cy="4020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14400" y="12984268"/>
                <a:ext cx="12129099" cy="1571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 1: network power flow.</a:t>
                </a: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All power systems analysis must respect Kirchhoff’s laws.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Maneuver 1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use DC power flow approximation with droop response.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Power flow becomes a set of linear equations of the form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𝐀𝐳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𝐛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contains the admittance matrix and generator participation factors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consists of voltage angle differences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mismatch variables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net demand at each node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 2: transmission line temperature.</a:t>
                </a: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Power line failure is based on sag due to excessive temperature.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Maneuver 2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relate line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temperature to 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angle differences in Model 1.</a:t>
                </a: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Begin with the DC-approximate line loss expression from [2]: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𝑙𝑜𝑠𝑠</m:t>
                          </m:r>
                        </m:sup>
                      </m:sSubSup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Substitute into the line’s heat balance equation, then linearize the radiative heat rate and solve for the temperature trajectory. Now fixing the line’s temperature at a time step corresponds to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enforcing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𝐳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𝐳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consists of scaled voltage angle differences at the chosen line during all previous time steps,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derived from line parameters and ambient conditions.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 3: forecast deviation likelihood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are interested in likely forecast deviations.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Maneuver 3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quantify likelihood using a quadratic expression.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likelihood of a particular forecast deviation is represented by its two-norm distance from the forecast itself. We can therefore express a desire to maximize likelihood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𝐳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𝐐𝐳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vector of forecast deviations at all wind farms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𝐐</m:t>
                    </m:r>
                  </m:oMath>
                </a14:m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encodes spatial and temporal relationships between wind sites.</a:t>
                </a:r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984268"/>
                <a:ext cx="12129099" cy="15716675"/>
              </a:xfrm>
              <a:prstGeom prst="rect">
                <a:avLst/>
              </a:prstGeom>
              <a:blipFill rotWithShape="0">
                <a:blip r:embed="rId5"/>
                <a:stretch>
                  <a:fillRect l="-1005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44364" y="6704492"/>
            <a:ext cx="84028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Power transmission networks increasingly rely on wind generation. Could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fail when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deviates from its forecast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instanton analysis addresses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question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identifying sag-inducing wind patterns and ranking them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by likelihood.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 we present the model,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mathematical problem formulation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its solution, and various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implementation details that help the method scale to large networks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3167" y="10520921"/>
            <a:ext cx="3306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How far is the forecast from the edge of feasible operation?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944365" y="29714902"/>
                <a:ext cx="4669035" cy="5781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Combining our three models, we formulate our research question as a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quadratically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-constrained quadratic program (QCQP):</a:t>
                </a:r>
              </a:p>
              <a:p>
                <a:pPr algn="just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𝐐</m:t>
                          </m:r>
                          <m:sSub>
                            <m:sSub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    </m:t>
                      </m:r>
                      <m:r>
                        <a:rPr lang="en-US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𝐀𝐳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𝐛</m:t>
                      </m:r>
                    </m:oMath>
                  </m:oMathPara>
                </a14:m>
                <a:endParaRPr lang="en-US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2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single vector containing all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voltage 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angle &amp; mismatch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and scaled angle 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variables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65" y="29714902"/>
                <a:ext cx="4669035" cy="5781967"/>
              </a:xfrm>
              <a:prstGeom prst="rect">
                <a:avLst/>
              </a:prstGeom>
              <a:blipFill rotWithShape="0">
                <a:blip r:embed="rId6"/>
                <a:stretch>
                  <a:fillRect l="-2742" t="-1054" r="-2611" b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273880" y="35228932"/>
            <a:ext cx="685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Figure 4</a:t>
            </a:r>
            <a:r>
              <a:rPr lang="en-US" sz="2000" dirty="0" smtClean="0">
                <a:latin typeface="Arial"/>
                <a:cs typeface="Arial"/>
              </a:rPr>
              <a:t>: The instanton wind pattern is unique to each line.</a:t>
            </a:r>
            <a:endParaRPr lang="en-US" sz="2000" dirty="0">
              <a:latin typeface="Arial"/>
              <a:cs typeface="Arial"/>
            </a:endParaRPr>
          </a:p>
          <a:p>
            <a:pPr algn="ctr"/>
            <a:endParaRPr lang="en-US" sz="2000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401800" y="30631210"/>
            <a:ext cx="12115800" cy="21031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authors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M. Chertkov and Dr. S. Backhaus of Los Alamos National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Laboratory (LANL)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discussions and notes,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Dr. D.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Bienstock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his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assistance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solution of trust region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work was supported by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LANL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Grid Science Program, subcontract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270958.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401800" y="33693099"/>
            <a:ext cx="9385300" cy="19126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/>
            <a:r>
              <a:rPr lang="en-US" sz="20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1]  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Kersulis, I.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Hiskens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M. Chertkov, S. Backhaus,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Bienstock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“Temp-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erature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-based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instanton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analysis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Identifying vulnerability 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transmission 	networks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,” 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IEEE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PowerTech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2015 Eindhoven,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Jun.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2015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pp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1–6. </a:t>
            </a:r>
          </a:p>
          <a:p>
            <a:pPr defTabSz="457200"/>
            <a:r>
              <a:rPr lang="en-US" sz="2000" dirty="0" smtClean="0">
                <a:latin typeface="Arial" pitchFamily="34" charset="0"/>
                <a:cs typeface="Arial" pitchFamily="34" charset="0"/>
              </a:rPr>
              <a:t>[2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Almassalkhi and I.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Hiskens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“Model-predictive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cascade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mitigation 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electric 	power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systems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with	storage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renewables – part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I: Theory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implementa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,” IEEE Transactions on Power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vol. PP, no. 99, pp.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1–11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2014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23556" y="1219200"/>
            <a:ext cx="21355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Temporal </a:t>
            </a:r>
            <a:r>
              <a:rPr lang="en-US" dirty="0">
                <a:latin typeface="Arial" pitchFamily="34" charset="0"/>
                <a:cs typeface="Arial" pitchFamily="34" charset="0"/>
              </a:rPr>
              <a:t>Instanton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Analysis: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Identifying </a:t>
            </a:r>
            <a:r>
              <a:rPr lang="en-US" dirty="0">
                <a:latin typeface="Arial" pitchFamily="34" charset="0"/>
                <a:cs typeface="Arial" pitchFamily="34" charset="0"/>
              </a:rPr>
              <a:t>Vulnerability in Transmission Networks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3556" y="3657600"/>
            <a:ext cx="21722643" cy="1654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Jonas Kersulis</a:t>
            </a:r>
            <a:r>
              <a:rPr 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Dr. Ian Hiskens</a:t>
            </a:r>
            <a:r>
              <a:rPr lang="en-US" sz="3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i="1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Electrical Engineering &amp; Computer Science, University of Michigan, Ann Arbor, MI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699" y="5493749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Introduction</a:t>
            </a:r>
            <a:r>
              <a:rPr lang="en-US" sz="4800" b="1" dirty="0">
                <a:solidFill>
                  <a:srgbClr val="F8C728"/>
                </a:solidFill>
                <a:latin typeface="Arial"/>
                <a:cs typeface="Arial"/>
              </a:rPr>
              <a:t>	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19234" y="12108162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Three Models, </a:t>
            </a:r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Three Maneuvers</a:t>
            </a:r>
            <a:endParaRPr lang="en-US" sz="4800" b="1" dirty="0">
              <a:solidFill>
                <a:srgbClr val="F8C728"/>
              </a:solidFill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2057" y="28578072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One Optimization Problem</a:t>
            </a:r>
            <a:endParaRPr lang="en-US" sz="4800" b="1" dirty="0">
              <a:solidFill>
                <a:srgbClr val="F8C728"/>
              </a:solidFill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401800" y="29676291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srgbClr val="F8C728"/>
                </a:solidFill>
                <a:latin typeface="Arial"/>
                <a:cs typeface="Arial"/>
              </a:rPr>
              <a:t>Acknowledgements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364" y="1219403"/>
            <a:ext cx="3657600" cy="3657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799" y="23993493"/>
            <a:ext cx="6459353" cy="53827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320" y="10435851"/>
            <a:ext cx="8396294" cy="62972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4454555" y="18630575"/>
            <a:ext cx="12044626" cy="10089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Sparsity-preserving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 dramatically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requirements.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instanton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triviall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 parallelizable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401800" y="17549627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Implementation Details</a:t>
            </a:r>
            <a:endParaRPr lang="en-US" sz="4800" b="1" dirty="0">
              <a:solidFill>
                <a:srgbClr val="F8C728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4401800" y="6603713"/>
                <a:ext cx="12115799" cy="39254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Translate.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Change variables from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p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p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𝐀𝐳</m:t>
                        </m:r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The linear constraints become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𝐀𝐲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 onto kernel of </a:t>
                </a:r>
                <a14:m>
                  <m:oMath xmlns:m="http://schemas.openxmlformats.org/officeDocument/2006/math">
                    <m:r>
                      <a:rPr lang="en-US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hange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variables from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𝐱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𝐍𝐱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columns of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span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This renders the linear constraints implicit and reduces problem dimension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dim</m:t>
                        </m:r>
                      </m:fName>
                      <m:e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Restore norm form</a:t>
                </a: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Align coordinates with the axes of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obtain:</a:t>
                </a:r>
              </a:p>
              <a:p>
                <a:pPr algn="just" fontAlgn="base">
                  <a:lnSpc>
                    <a:spcPct val="150000"/>
                  </a:lnSpc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en-US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𝐁𝐰</m:t>
                          </m:r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       </m:t>
                      </m:r>
                      <m:sSubSup>
                        <m:sSub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800" y="6603713"/>
                <a:ext cx="12115799" cy="3925454"/>
              </a:xfrm>
              <a:prstGeom prst="rect">
                <a:avLst/>
              </a:prstGeom>
              <a:blipFill rotWithShape="0">
                <a:blip r:embed="rId10"/>
                <a:stretch>
                  <a:fillRect l="-1057" t="-1553" r="-1007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4401800" y="5448300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QCQP Solution</a:t>
            </a:r>
            <a:endParaRPr lang="en-US" sz="4800" b="1" dirty="0">
              <a:solidFill>
                <a:srgbClr val="F8C728"/>
              </a:solidFill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363817" y="16598738"/>
            <a:ext cx="6135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Figure 2</a:t>
            </a:r>
            <a:r>
              <a:rPr lang="en-US" sz="2000" dirty="0" smtClean="0">
                <a:latin typeface="Arial"/>
                <a:cs typeface="Arial"/>
              </a:rPr>
              <a:t>: A secular equation taken from RTS-96 analysis with six time steps.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649466" y="20022869"/>
            <a:ext cx="57715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Figure 3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dirty="0" smtClean="0">
                <a:latin typeface="Arial"/>
                <a:cs typeface="Arial"/>
              </a:rPr>
              <a:t>QCQP solution algorithm scaling. </a:t>
            </a:r>
          </a:p>
          <a:p>
            <a:pPr algn="ctr"/>
            <a:r>
              <a:rPr lang="en-US" sz="2000" b="1" dirty="0" smtClean="0">
                <a:latin typeface="Arial"/>
                <a:cs typeface="Arial"/>
              </a:rPr>
              <a:t>Right: </a:t>
            </a:r>
            <a:r>
              <a:rPr lang="en-US" sz="2000" dirty="0" smtClean="0">
                <a:latin typeface="Arial"/>
                <a:cs typeface="Arial"/>
              </a:rPr>
              <a:t>Storage and processing requirements for various numbers of worker processes, with and without sparse QR factorization. </a:t>
            </a:r>
            <a:r>
              <a:rPr lang="en-US" sz="2000" b="1" dirty="0" smtClean="0">
                <a:latin typeface="Arial"/>
                <a:cs typeface="Arial"/>
              </a:rPr>
              <a:t>Bottom </a:t>
            </a:r>
            <a:r>
              <a:rPr lang="en-US" sz="2000" b="1" dirty="0" smtClean="0">
                <a:latin typeface="Arial"/>
                <a:cs typeface="Arial"/>
              </a:rPr>
              <a:t>Left:</a:t>
            </a:r>
            <a:r>
              <a:rPr lang="en-US" sz="2000" dirty="0" smtClean="0">
                <a:latin typeface="Arial"/>
                <a:cs typeface="Arial"/>
              </a:rPr>
              <a:t> RTS-96 analysis with 2-72 wind farms. </a:t>
            </a:r>
            <a:r>
              <a:rPr lang="en-US" sz="2000" dirty="0" smtClean="0">
                <a:latin typeface="Arial"/>
                <a:cs typeface="Arial"/>
              </a:rPr>
              <a:t>Each </a:t>
            </a:r>
            <a:r>
              <a:rPr lang="en-US" sz="2000" dirty="0" smtClean="0">
                <a:latin typeface="Arial"/>
                <a:cs typeface="Arial"/>
              </a:rPr>
              <a:t>dash </a:t>
            </a:r>
            <a:r>
              <a:rPr lang="en-US" sz="2000" dirty="0" smtClean="0">
                <a:latin typeface="Arial"/>
                <a:cs typeface="Arial"/>
              </a:rPr>
              <a:t>represents a different (random) wind farm </a:t>
            </a:r>
            <a:r>
              <a:rPr lang="en-US" sz="2000" dirty="0" smtClean="0">
                <a:latin typeface="Arial"/>
                <a:cs typeface="Arial"/>
              </a:rPr>
              <a:t>placement. </a:t>
            </a:r>
            <a:r>
              <a:rPr lang="en-US" sz="2000" b="1" dirty="0" smtClean="0">
                <a:latin typeface="Arial"/>
                <a:cs typeface="Arial"/>
              </a:rPr>
              <a:t>Bottom </a:t>
            </a:r>
            <a:r>
              <a:rPr lang="en-US" sz="2000" b="1" dirty="0" smtClean="0">
                <a:latin typeface="Arial"/>
                <a:cs typeface="Arial"/>
              </a:rPr>
              <a:t>Right:</a:t>
            </a:r>
            <a:r>
              <a:rPr lang="en-US" sz="2000" dirty="0" smtClean="0">
                <a:latin typeface="Arial"/>
                <a:cs typeface="Arial"/>
              </a:rPr>
              <a:t> various </a:t>
            </a:r>
            <a:r>
              <a:rPr lang="en-US" sz="2000" dirty="0" err="1" smtClean="0">
                <a:latin typeface="Arial"/>
                <a:cs typeface="Arial"/>
              </a:rPr>
              <a:t>Matpower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networks. </a:t>
            </a:r>
            <a:r>
              <a:rPr lang="en-US" sz="2000" dirty="0" smtClean="0">
                <a:latin typeface="Arial"/>
                <a:cs typeface="Arial"/>
              </a:rPr>
              <a:t>In each case the </a:t>
            </a:r>
            <a:r>
              <a:rPr lang="en-US" sz="2000" dirty="0">
                <a:latin typeface="Arial"/>
                <a:cs typeface="Arial"/>
              </a:rPr>
              <a:t>number of wind farms was fixed to the number of generators, with overall penetration fixed to 70%. Wind sites were chosen randomly. “Normalized computation time” is the mean of ten QCQP solutions.</a:t>
            </a:r>
          </a:p>
          <a:p>
            <a:pPr algn="ctr"/>
            <a:endParaRPr lang="en-US" sz="20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14401799" y="10676419"/>
                <a:ext cx="4632961" cy="57932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ts val="240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𝐰</m:t>
                        </m:r>
                      </m:e>
                      <m:sub>
                        <m:r>
                          <a:rPr lang="en-US" alt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partial KKT conditions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en-US" sz="28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240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Enumerate.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First-order optimality conditions yield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𝐰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terms of Lagrange multiplier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/2</m:t>
                          </m:r>
                        </m:num>
                        <m:den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Substituting into the constraint yields the secular 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equation:</a:t>
                </a:r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/2</m:t>
                                      </m:r>
                                    </m:num>
                                    <m:den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799" y="10676419"/>
                <a:ext cx="4632961" cy="5793216"/>
              </a:xfrm>
              <a:prstGeom prst="rect">
                <a:avLst/>
              </a:prstGeom>
              <a:blipFill rotWithShape="0">
                <a:blip r:embed="rId11"/>
                <a:stretch>
                  <a:fillRect l="-2628" t="-1052" r="-2628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769" y="32652203"/>
            <a:ext cx="2614829" cy="2614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579" y="24446452"/>
            <a:ext cx="5841321" cy="50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1912</TotalTime>
  <Words>441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Eshita Khera</dc:creator>
  <cp:lastModifiedBy>Jonas Kersulis</cp:lastModifiedBy>
  <cp:revision>149</cp:revision>
  <cp:lastPrinted>2015-07-27T22:18:25Z</cp:lastPrinted>
  <dcterms:created xsi:type="dcterms:W3CDTF">2014-10-05T03:48:13Z</dcterms:created>
  <dcterms:modified xsi:type="dcterms:W3CDTF">2015-10-07T23:34:37Z</dcterms:modified>
</cp:coreProperties>
</file>