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A4A3A4"/>
          </p15:clr>
        </p15:guide>
        <p15:guide id="19" orient="horz" pos="768">
          <p15:clr>
            <a:srgbClr val="A4A3A4"/>
          </p15:clr>
        </p15:guide>
        <p15:guide id="20" orient="horz" pos="22464">
          <p15:clr>
            <a:srgbClr val="A4A3A4"/>
          </p15:clr>
        </p15:guide>
        <p15:guide id="21" orient="horz" pos="3464">
          <p15:clr>
            <a:srgbClr val="A4A3A4"/>
          </p15:clr>
        </p15:guide>
        <p15:guide id="26" pos="582">
          <p15:clr>
            <a:srgbClr val="A4A3A4"/>
          </p15:clr>
        </p15:guide>
        <p15:guide id="27" pos="16704" userDrawn="1">
          <p15:clr>
            <a:srgbClr val="A4A3A4"/>
          </p15:clr>
        </p15:guide>
        <p15:guide id="28" pos="8208" userDrawn="1">
          <p15:clr>
            <a:srgbClr val="A4A3A4"/>
          </p15:clr>
        </p15:guide>
        <p15:guide id="29" pos="9072" userDrawn="1">
          <p15:clr>
            <a:srgbClr val="A4A3A4"/>
          </p15:clr>
        </p15:guide>
        <p15:guide id="30" orient="horz" pos="11088" userDrawn="1">
          <p15:clr>
            <a:srgbClr val="A4A3A4"/>
          </p15:clr>
        </p15:guide>
        <p15:guide id="31" orient="horz" pos="11352" userDrawn="1">
          <p15:clr>
            <a:srgbClr val="A4A3A4"/>
          </p15:clr>
        </p15:guide>
        <p15:guide id="32" orient="horz" pos="4272" userDrawn="1">
          <p15:clr>
            <a:srgbClr val="A4A3A4"/>
          </p15:clr>
        </p15:guide>
        <p15:guide id="33" orient="horz" pos="3960" userDrawn="1">
          <p15:clr>
            <a:srgbClr val="A4A3A4"/>
          </p15:clr>
        </p15:guide>
        <p15:guide id="34" orient="horz" pos="8136" userDrawn="1">
          <p15:clr>
            <a:srgbClr val="A4A3A4"/>
          </p15:clr>
        </p15:guide>
        <p15:guide id="35" orient="horz" pos="8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8C728"/>
    <a:srgbClr val="03204F"/>
    <a:srgbClr val="001184"/>
    <a:srgbClr val="002966"/>
    <a:srgbClr val="FFD100"/>
    <a:srgbClr val="F8C01B"/>
    <a:srgbClr val="FFCF0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32" autoAdjust="0"/>
    <p:restoredTop sz="94660"/>
  </p:normalViewPr>
  <p:slideViewPr>
    <p:cSldViewPr snapToGrid="0">
      <p:cViewPr>
        <p:scale>
          <a:sx n="20" d="100"/>
          <a:sy n="20" d="100"/>
        </p:scale>
        <p:origin x="2702" y="10"/>
      </p:cViewPr>
      <p:guideLst>
        <p:guide pos="576"/>
        <p:guide orient="horz" pos="768"/>
        <p:guide orient="horz" pos="22464"/>
        <p:guide orient="horz" pos="3464"/>
        <p:guide pos="582"/>
        <p:guide pos="16704"/>
        <p:guide pos="8208"/>
        <p:guide pos="9072"/>
        <p:guide orient="horz" pos="11088"/>
        <p:guide orient="horz" pos="11352"/>
        <p:guide orient="horz" pos="4272"/>
        <p:guide orient="horz" pos="3960"/>
        <p:guide orient="horz" pos="8136"/>
        <p:guide orient="horz" pos="8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0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4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8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B33A-68B2-4DB8-A006-B6F90452E62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5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B33A-68B2-4DB8-A006-B6F90452E625}" type="datetimeFigureOut">
              <a:rPr lang="en-US" smtClean="0"/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D908-2455-4D83-A4E2-15CDCA88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14401799" y="32906203"/>
            <a:ext cx="9194801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>
                <a:solidFill>
                  <a:srgbClr val="F8C728"/>
                </a:solidFill>
                <a:latin typeface="Arial"/>
                <a:cs typeface="Arial"/>
              </a:rPr>
              <a:t>References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9756641"/>
            <a:ext cx="7315201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15" y="6308906"/>
            <a:ext cx="3444750" cy="40202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914400" y="13187468"/>
                <a:ext cx="12129099" cy="15716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 1: network power flow.</a:t>
                </a: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All power systems analysis must respect Kirchhoff’s laws.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Trick 1: use DC power flow approximation with droop response.</a:t>
                </a:r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Power flow becomes a set of linear equations of the form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𝐀𝐳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𝐛</m:t>
                      </m:r>
                    </m:oMath>
                  </m:oMathPara>
                </a14:m>
                <a:endPara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contains the admittance matrix and generator participation factors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𝐳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consists of voltage angle differences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mismatch variables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𝐛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net demand at each node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 2: transmission line temperature.</a:t>
                </a: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Power line failure is based on sag due to excessive temperature.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Trick 2: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relate line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temperature to 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angle differences in Model 1.</a:t>
                </a: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Begin with the DC-approximate line loss expression from [2]: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𝑙𝑜𝑠𝑠</m:t>
                          </m:r>
                        </m:sup>
                      </m:sSubSup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Substitute into the line’s heat balance equation, then linearize the radiative heat rate and solve for the temperature trajectory. Now fixing the line’s temperature at a time step corresponds to enforcing the following constraint: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𝐳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p>
                      <m:r>
                        <a:rPr lang="en-US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𝐳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𝐳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consists of scaled voltage angle differences at the chosen line during all previous time steps,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derived from line parameters and ambient conditions.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 3: forecast deviation likelihood</a:t>
                </a:r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are interested in likely forecast deviations.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Trick 3: quantify likelihood using a quadratic expression.</a:t>
                </a:r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likelihood of a particular forecast deviation is represented by its two-norm distance from the forecast itself. We can therefore express a desire to maximize likelihood with: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min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𝐳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p>
                      <m:r>
                        <a:rPr lang="en-US" sz="28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𝐐𝐳</m:t>
                      </m:r>
                    </m:oMath>
                  </m:oMathPara>
                </a14:m>
                <a:endPara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here</a:t>
                </a:r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𝐳</m:t>
                    </m:r>
                  </m:oMath>
                </a14:m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the vector of forecast deviations at all wind farms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𝐐</m:t>
                    </m:r>
                  </m:oMath>
                </a14:m>
                <a:r>
                  <a:rPr lang="en-U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encodes spatial and temporal relationships between wind sites.</a:t>
                </a:r>
                <a:endPara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187468"/>
                <a:ext cx="12129099" cy="15716675"/>
              </a:xfrm>
              <a:prstGeom prst="rect">
                <a:avLst/>
              </a:prstGeom>
              <a:blipFill rotWithShape="0">
                <a:blip r:embed="rId4"/>
                <a:stretch>
                  <a:fillRect l="-1005" r="-1005" b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944364" y="6704492"/>
            <a:ext cx="84028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Power transmission networks increasingly rely on wind generation. Could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fail when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deviates from its forecast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instanton analysis addresses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question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 identifying sag-inducing wind patterns and ranking them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by likelihood.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Here we present the model, the QCQP and its solution, and various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implementation details that help the method scale to large networks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23167" y="10520921"/>
            <a:ext cx="3306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How far is the forecast from the edge of feasible operation?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944365" y="30197502"/>
                <a:ext cx="5532635" cy="5351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Combining our three models, we formulate our research question as a </a:t>
                </a:r>
                <a:r>
                  <a:rPr lang="en-US" sz="2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quadratically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-constrained quadratic program (QCQP):</a:t>
                </a:r>
              </a:p>
              <a:p>
                <a:pPr algn="just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US" altLang="en-US" sz="28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𝐐</m:t>
                          </m:r>
                          <m:sSub>
                            <m:sSub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    </m:t>
                      </m:r>
                      <m:r>
                        <a:rPr lang="en-US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𝐀𝐳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𝐛</m:t>
                      </m:r>
                    </m:oMath>
                  </m:oMathPara>
                </a14:m>
                <a:endParaRPr lang="en-US" altLang="en-US" sz="28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</m:t>
                          </m:r>
                          <m:r>
                            <a:rPr lang="en-US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altLang="en-US" sz="2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𝐳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single vector containing all deviation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voltage 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angle &amp; mismatch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and scaled angle difference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variables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65" y="30197502"/>
                <a:ext cx="5532635" cy="5351080"/>
              </a:xfrm>
              <a:prstGeom prst="rect">
                <a:avLst/>
              </a:prstGeom>
              <a:blipFill rotWithShape="0">
                <a:blip r:embed="rId5"/>
                <a:stretch>
                  <a:fillRect l="-2313" t="-1254" r="-209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137400" y="35203532"/>
            <a:ext cx="599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Figure </a:t>
            </a:r>
            <a:r>
              <a:rPr lang="en-US" sz="2000" b="1" dirty="0" smtClean="0">
                <a:latin typeface="Arial"/>
                <a:cs typeface="Arial"/>
              </a:rPr>
              <a:t>4</a:t>
            </a:r>
            <a:r>
              <a:rPr lang="en-US" sz="2000" dirty="0" smtClean="0">
                <a:latin typeface="Arial"/>
                <a:cs typeface="Arial"/>
              </a:rPr>
              <a:t>: The instanton wind pattern is unique to each line.</a:t>
            </a:r>
            <a:endParaRPr lang="en-US" sz="2000" dirty="0">
              <a:latin typeface="Arial"/>
              <a:cs typeface="Arial"/>
            </a:endParaRPr>
          </a:p>
          <a:p>
            <a:pPr algn="ctr"/>
            <a:endParaRPr lang="en-US" sz="20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14401800" y="25315078"/>
                <a:ext cx="12115800" cy="17575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800" y="25315078"/>
                <a:ext cx="12115800" cy="17575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4401800" y="30745510"/>
            <a:ext cx="12115800" cy="21031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authors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M. Chertkov and Dr. S. Backhaus of Los Alamos National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Laboratory (LANL)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discussions and notes,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Dr. D.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Bienstock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 his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assistance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the solution of trust region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work was supported by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LANL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Grid Science Program, subcontract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270958.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401800" y="34277300"/>
            <a:ext cx="8769783" cy="14239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[1]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PowerTech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paper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[2] Mads paper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023556" y="1219200"/>
            <a:ext cx="21355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Temporal </a:t>
            </a:r>
            <a:r>
              <a:rPr lang="en-US" dirty="0">
                <a:latin typeface="Arial" pitchFamily="34" charset="0"/>
                <a:cs typeface="Arial" pitchFamily="34" charset="0"/>
              </a:rPr>
              <a:t>Instanton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Analysis:</a:t>
            </a:r>
          </a:p>
          <a:p>
            <a:pP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Identifying </a:t>
            </a:r>
            <a:r>
              <a:rPr lang="en-US" dirty="0">
                <a:latin typeface="Arial" pitchFamily="34" charset="0"/>
                <a:cs typeface="Arial" pitchFamily="34" charset="0"/>
              </a:rPr>
              <a:t>Vulnerability in Transmission Networks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23556" y="3657600"/>
            <a:ext cx="21722643" cy="1654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Jonas Kersulis</a:t>
            </a:r>
            <a:r>
              <a:rPr lang="en-US" sz="36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Dr. Ian Hiskens</a:t>
            </a:r>
            <a:r>
              <a:rPr lang="en-US" sz="36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600" i="1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600" i="1" dirty="0" smtClean="0">
                <a:latin typeface="Arial" pitchFamily="34" charset="0"/>
                <a:cs typeface="Arial" pitchFamily="34" charset="0"/>
              </a:rPr>
              <a:t>Electrical Engineering &amp; Computer Science, University of Michigan, Ann Arbor, MI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7699" y="5493749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rgbClr val="F8C728"/>
                </a:solidFill>
                <a:latin typeface="Arial"/>
                <a:cs typeface="Arial"/>
              </a:rPr>
              <a:t>Introduction</a:t>
            </a:r>
            <a:r>
              <a:rPr lang="en-US" sz="4800" b="1" dirty="0">
                <a:solidFill>
                  <a:srgbClr val="F8C728"/>
                </a:solidFill>
                <a:latin typeface="Arial"/>
                <a:cs typeface="Arial"/>
              </a:rPr>
              <a:t>	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19234" y="12006562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rgbClr val="F8C728"/>
                </a:solidFill>
                <a:latin typeface="Arial"/>
                <a:cs typeface="Arial"/>
              </a:rPr>
              <a:t>Three Models, Three Tricks</a:t>
            </a:r>
            <a:endParaRPr lang="en-US" sz="4800" b="1" dirty="0">
              <a:solidFill>
                <a:srgbClr val="F8C728"/>
              </a:solidFill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22057" y="29060672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rgbClr val="F8C728"/>
                </a:solidFill>
                <a:latin typeface="Arial"/>
                <a:cs typeface="Arial"/>
              </a:rPr>
              <a:t>One Optimization Problem</a:t>
            </a:r>
            <a:endParaRPr lang="en-US" sz="4800" b="1" dirty="0">
              <a:solidFill>
                <a:srgbClr val="F8C728"/>
              </a:solidFill>
              <a:latin typeface="Arial"/>
              <a:cs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401800" y="24060727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rgbClr val="F8C728"/>
                </a:solidFill>
                <a:latin typeface="Arial"/>
                <a:cs typeface="Arial"/>
              </a:rPr>
              <a:t>Results</a:t>
            </a:r>
            <a:endParaRPr lang="en-US" sz="4800" b="1" dirty="0">
              <a:solidFill>
                <a:srgbClr val="F8C728"/>
              </a:solidFill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401800" y="29809641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>
                <a:solidFill>
                  <a:srgbClr val="F8C728"/>
                </a:solidFill>
                <a:latin typeface="Arial"/>
                <a:cs typeface="Arial"/>
              </a:rPr>
              <a:t>Acknowledgements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364" y="1219403"/>
            <a:ext cx="3657600" cy="3657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504" y="17511153"/>
            <a:ext cx="6254496" cy="5212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799" y="10472509"/>
            <a:ext cx="6958653" cy="521899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0345399" y="17989225"/>
            <a:ext cx="6172200" cy="58740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time is dominated by multiplication and factorization.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 of sparsity-preserving methods dramatically reduces storage and computation requirements.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each line’s analysis is independent from all others, temporal instanton analysis is easily parallelized.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401800" y="16717777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rgbClr val="F8C728"/>
                </a:solidFill>
                <a:latin typeface="Arial"/>
                <a:cs typeface="Arial"/>
              </a:rPr>
              <a:t>Implementation Details</a:t>
            </a:r>
            <a:endParaRPr lang="en-US" sz="4800" b="1" dirty="0">
              <a:solidFill>
                <a:srgbClr val="F8C728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4401800" y="6603713"/>
                <a:ext cx="12115799" cy="392545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Translate.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Change variables from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𝐳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𝐲</m:t>
                    </m:r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𝐳</m:t>
                    </m:r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</m:e>
                      <m:sup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</m:e>
                      <m:sup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𝐀𝐳</m:t>
                        </m:r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𝐛</m:t>
                        </m:r>
                      </m:e>
                    </m:d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𝐳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  <m:sup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The linear constraints become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𝐀𝐲</m:t>
                    </m:r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defRPr/>
                </a:pP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Map onto kernel of </a:t>
                </a:r>
                <a14:m>
                  <m:oMath xmlns:m="http://schemas.openxmlformats.org/officeDocument/2006/math">
                    <m:r>
                      <a:rPr lang="en-US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</m:t>
                    </m:r>
                  </m:oMath>
                </a14:m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hange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variables from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𝐲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𝐱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𝐲</m:t>
                    </m:r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𝐍𝐱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columns of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span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𝒩</m:t>
                    </m:r>
                    <m:d>
                      <m:d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This renders the linear constraints implicit and reduces problem dimension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dim</m:t>
                        </m:r>
                      </m:fName>
                      <m:e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 fontAlgn="base">
                  <a:spcBef>
                    <a:spcPts val="1200"/>
                  </a:spcBef>
                  <a:spcAft>
                    <a:spcPct val="0"/>
                  </a:spcAft>
                  <a:defRPr/>
                </a:pP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Restore norm form</a:t>
                </a: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Align coordinates with the axes of </a:t>
                </a:r>
                <a14:m>
                  <m:oMath xmlns:m="http://schemas.openxmlformats.org/officeDocument/2006/math">
                    <m:r>
                      <a:rPr lang="en-US" altLang="en-US" sz="2800" b="1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𝐍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obtain:</a:t>
                </a:r>
              </a:p>
              <a:p>
                <a:pPr algn="just" fontAlgn="base">
                  <a:lnSpc>
                    <a:spcPct val="150000"/>
                  </a:lnSpc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</m:t>
                          </m:r>
                          <m:sSup>
                            <m:sSupPr>
                              <m:ctrlPr>
                                <a:rPr lang="en-US" altLang="en-US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en-US" sz="28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𝐁𝐰</m:t>
                          </m:r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𝐛</m:t>
                          </m:r>
                        </m:e>
                      </m:func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        </m:t>
                      </m:r>
                      <m:sSubSup>
                        <m:sSubSup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800" y="6603713"/>
                <a:ext cx="12115799" cy="3925454"/>
              </a:xfrm>
              <a:prstGeom prst="rect">
                <a:avLst/>
              </a:prstGeom>
              <a:blipFill rotWithShape="0">
                <a:blip r:embed="rId10"/>
                <a:stretch>
                  <a:fillRect l="-1057" t="-1553" r="-1007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4401800" y="5448300"/>
            <a:ext cx="12115800" cy="830997"/>
          </a:xfrm>
          <a:prstGeom prst="rect">
            <a:avLst/>
          </a:prstGeom>
          <a:solidFill>
            <a:srgbClr val="03204F"/>
          </a:solidFill>
        </p:spPr>
        <p:txBody>
          <a:bodyPr wrap="square" rtlCol="0" anchor="ctr">
            <a:spAutoFit/>
          </a:bodyPr>
          <a:lstStyle/>
          <a:p>
            <a:r>
              <a:rPr lang="en-US" sz="4800" b="1" dirty="0" smtClean="0">
                <a:solidFill>
                  <a:srgbClr val="F8C728"/>
                </a:solidFill>
                <a:latin typeface="Arial"/>
                <a:cs typeface="Arial"/>
              </a:rPr>
              <a:t>QCQP Solution</a:t>
            </a:r>
            <a:endParaRPr lang="en-US" sz="4800" b="1" dirty="0">
              <a:solidFill>
                <a:srgbClr val="F8C728"/>
              </a:solidFill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574000" y="15624855"/>
            <a:ext cx="6135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Figure 2</a:t>
            </a:r>
            <a:r>
              <a:rPr lang="en-US" sz="2000" dirty="0" smtClean="0">
                <a:latin typeface="Arial"/>
                <a:cs typeface="Arial"/>
              </a:rPr>
              <a:t>: </a:t>
            </a:r>
            <a:r>
              <a:rPr lang="en-US" sz="2000" dirty="0" smtClean="0">
                <a:latin typeface="Arial"/>
                <a:cs typeface="Arial"/>
              </a:rPr>
              <a:t>A secular equation taken from RTS-96 analysis with six time steps.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556222" y="22748633"/>
            <a:ext cx="5634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/>
                <a:cs typeface="Arial"/>
              </a:rPr>
              <a:t>Figure </a:t>
            </a:r>
            <a:r>
              <a:rPr lang="en-US" sz="2000" b="1" dirty="0" smtClean="0">
                <a:latin typeface="Arial"/>
                <a:cs typeface="Arial"/>
              </a:rPr>
              <a:t>3</a:t>
            </a:r>
            <a:r>
              <a:rPr lang="en-US" sz="2000" dirty="0" smtClean="0">
                <a:latin typeface="Arial"/>
                <a:cs typeface="Arial"/>
              </a:rPr>
              <a:t>: QCQP algorithm scaling for RTS-96 analysis. Each gray dash represents a different (random) wind farm placement.</a:t>
            </a:r>
            <a:endParaRPr lang="en-US" sz="2000" dirty="0">
              <a:latin typeface="Arial"/>
              <a:cs typeface="Arial"/>
            </a:endParaRPr>
          </a:p>
          <a:p>
            <a:pPr algn="ctr"/>
            <a:endParaRPr lang="en-US" sz="20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14401798" y="10676419"/>
                <a:ext cx="5943601" cy="579321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 fontAlgn="base">
                  <a:spcBef>
                    <a:spcPts val="2400"/>
                  </a:spcBef>
                  <a:spcAft>
                    <a:spcPct val="0"/>
                  </a:spcAft>
                  <a:defRPr/>
                </a:pP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𝐰</m:t>
                        </m:r>
                      </m:e>
                      <m:sub>
                        <m:r>
                          <a:rPr lang="en-US" altLang="en-US" sz="28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partial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KKT conditions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en-US" sz="28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ts val="2400"/>
                  </a:spcBef>
                  <a:spcAft>
                    <a:spcPct val="0"/>
                  </a:spcAft>
                  <a:defRPr/>
                </a:pP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en-US" sz="2800" b="1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28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Enumerate.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First-order optimality conditions yield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𝐰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terms of Lagrange multiplier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2,</m:t>
                          </m:r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/2</m:t>
                          </m:r>
                        </m:num>
                        <m:den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Substituting into the constraint yields the secular </a:t>
                </a:r>
                <a:r>
                  <a:rPr lang="en-US" altLang="en-US" sz="2800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equation:</a:t>
                </a:r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d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/2</m:t>
                                      </m:r>
                                    </m:num>
                                    <m:den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  <m:r>
                                        <a:rPr lang="en-US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1798" y="10676419"/>
                <a:ext cx="5943601" cy="5793216"/>
              </a:xfrm>
              <a:prstGeom prst="rect">
                <a:avLst/>
              </a:prstGeom>
              <a:blipFill rotWithShape="0">
                <a:blip r:embed="rId11"/>
                <a:stretch>
                  <a:fillRect l="-2051" t="-1052" r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063" y="32906203"/>
            <a:ext cx="2685536" cy="26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1805</TotalTime>
  <Words>371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Eshita Khera</dc:creator>
  <cp:lastModifiedBy>Jonas Kersulis</cp:lastModifiedBy>
  <cp:revision>129</cp:revision>
  <cp:lastPrinted>2015-07-27T22:18:25Z</cp:lastPrinted>
  <dcterms:created xsi:type="dcterms:W3CDTF">2014-10-05T03:48:13Z</dcterms:created>
  <dcterms:modified xsi:type="dcterms:W3CDTF">2015-10-06T21:46:31Z</dcterms:modified>
</cp:coreProperties>
</file>