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pos="2246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16728" userDrawn="1">
          <p15:clr>
            <a:srgbClr val="A4A3A4"/>
          </p15:clr>
        </p15:guide>
        <p15:guide id="5" orient="horz" pos="3456" userDrawn="1">
          <p15:clr>
            <a:srgbClr val="A4A3A4"/>
          </p15:clr>
        </p15:guide>
        <p15:guide id="6" pos="7488" userDrawn="1">
          <p15:clr>
            <a:srgbClr val="A4A3A4"/>
          </p15:clr>
        </p15:guide>
        <p15:guide id="7" pos="8064" userDrawn="1">
          <p15:clr>
            <a:srgbClr val="A4A3A4"/>
          </p15:clr>
        </p15:guide>
        <p15:guide id="8" pos="14976" userDrawn="1">
          <p15:clr>
            <a:srgbClr val="A4A3A4"/>
          </p15:clr>
        </p15:guide>
        <p15:guide id="9" pos="15552" userDrawn="1">
          <p15:clr>
            <a:srgbClr val="A4A3A4"/>
          </p15:clr>
        </p15:guide>
        <p15:guide id="10" orient="horz" pos="4032" userDrawn="1">
          <p15:clr>
            <a:srgbClr val="A4A3A4"/>
          </p15:clr>
        </p15:guide>
        <p15:guide id="11" orient="horz" pos="4320" userDrawn="1">
          <p15:clr>
            <a:srgbClr val="A4A3A4"/>
          </p15:clr>
        </p15:guide>
        <p15:guide id="12" pos="4032" userDrawn="1">
          <p15:clr>
            <a:srgbClr val="A4A3A4"/>
          </p15:clr>
        </p15:guide>
        <p15:guide id="13" orient="horz" pos="8448" userDrawn="1">
          <p15:clr>
            <a:srgbClr val="A4A3A4"/>
          </p15:clr>
        </p15:guide>
        <p15:guide id="14" orient="horz" pos="8712" userDrawn="1">
          <p15:clr>
            <a:srgbClr val="A4A3A4"/>
          </p15:clr>
        </p15:guide>
        <p15:guide id="15" orient="horz" pos="9552" userDrawn="1">
          <p15:clr>
            <a:srgbClr val="A4A3A4"/>
          </p15:clr>
        </p15:guide>
        <p15:guide id="16" orient="horz" pos="9264" userDrawn="1">
          <p15:clr>
            <a:srgbClr val="A4A3A4"/>
          </p15:clr>
        </p15:guide>
        <p15:guide id="17" orient="horz" pos="12360" userDrawn="1">
          <p15:clr>
            <a:srgbClr val="A4A3A4"/>
          </p15:clr>
        </p15:guide>
        <p15:guide id="18" pos="1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0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32" autoAdjust="0"/>
    <p:restoredTop sz="94660"/>
  </p:normalViewPr>
  <p:slideViewPr>
    <p:cSldViewPr snapToGrid="0">
      <p:cViewPr>
        <p:scale>
          <a:sx n="32" d="100"/>
          <a:sy n="32" d="100"/>
        </p:scale>
        <p:origin x="782" y="19"/>
      </p:cViewPr>
      <p:guideLst>
        <p:guide pos="576"/>
        <p:guide pos="22464"/>
        <p:guide orient="horz" pos="576"/>
        <p:guide orient="horz" pos="16728"/>
        <p:guide orient="horz" pos="3456"/>
        <p:guide pos="7488"/>
        <p:guide pos="8064"/>
        <p:guide pos="14976"/>
        <p:guide pos="15552"/>
        <p:guide orient="horz" pos="4032"/>
        <p:guide orient="horz" pos="4320"/>
        <p:guide pos="4032"/>
        <p:guide orient="horz" pos="8448"/>
        <p:guide orient="horz" pos="8712"/>
        <p:guide orient="horz" pos="9552"/>
        <p:guide orient="horz" pos="9264"/>
        <p:guide orient="horz" pos="12360"/>
        <p:guide pos="12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B33A-68B2-4DB8-A006-B6F90452E62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354" y="6461426"/>
            <a:ext cx="7150703" cy="55518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9308" y="20225758"/>
            <a:ext cx="5728303" cy="3568027"/>
          </a:xfrm>
          <a:prstGeom prst="rect">
            <a:avLst/>
          </a:prstGeom>
        </p:spPr>
      </p:pic>
      <p:pic>
        <p:nvPicPr>
          <p:cNvPr id="4" name="Picture 3" descr="C:\Users\DEEPAK\Desktop\CoE-ve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14400"/>
            <a:ext cx="4216190" cy="3657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14400" y="19364780"/>
            <a:ext cx="669108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approximate AC methods to develop an instanton-finding tool 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  <a:p>
            <a:pPr marL="1257300" lvl="1" indent="-51435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greater accuracy than DC instanton method,</a:t>
            </a:r>
          </a:p>
          <a:p>
            <a:pPr marL="1257300" lvl="1" indent="-51435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guaranteed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convergence,</a:t>
            </a:r>
          </a:p>
          <a:p>
            <a:pPr marL="1257300" lvl="1" indent="-51435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rapid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time (sub-exponential in network size), and</a:t>
            </a:r>
          </a:p>
          <a:p>
            <a:pPr marL="1257300" lvl="1" indent="-51435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insightful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(ranked list of extreme events, reconfiguration assistance)</a:t>
            </a:r>
          </a:p>
          <a:p>
            <a:pPr marL="51435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characterize differences between DC and approximate AC instanton methods</a:t>
            </a:r>
          </a:p>
          <a:p>
            <a:pPr marL="514350" indent="-51435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understand differences between DC and approximate AC power flow methods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398" y="6073956"/>
            <a:ext cx="10972801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3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fluctuations add vulnerability </a:t>
            </a: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power grid.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renewable generation fluctuates about its forecast, power flows and voltage magnitudes throughout the grid undergo complicated shifts. Most variations are harmless, but even a seemingly benign perturbation can violate network constraints.</a:t>
            </a:r>
          </a:p>
          <a:p>
            <a:pPr algn="just" fontAlgn="base">
              <a:spcBef>
                <a:spcPts val="3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instanton is the most likely generation pattern that violates a constraint.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all possible generation patterns, some violate network constraints. Of these, the most likely to occur is the instanton.</a:t>
            </a:r>
          </a:p>
          <a:p>
            <a:pPr algn="just" fontAlgn="base">
              <a:spcBef>
                <a:spcPts val="3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nonlinear AC instanton problem has no guaranteed solution.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accuracy of the AC instanton formulation has a price: the problem is non-convex and may not have a solution. This is unacceptable in a real-time environment.</a:t>
            </a:r>
          </a:p>
          <a:p>
            <a:pPr algn="just" fontAlgn="base">
              <a:spcBef>
                <a:spcPts val="3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linear DC instanton problem has questionable accuracy.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DC power flow approximation is applied to the instanton problem, 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analytic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may be found by matrix inversion. Because the instanton lies on a network constraint, however, DC assumptions (like flat voltage profile) are suspect.</a:t>
            </a:r>
          </a:p>
          <a:p>
            <a:pPr algn="just" fontAlgn="base">
              <a:spcBef>
                <a:spcPts val="3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Accommodating non-flat voltage profiles improves </a:t>
            </a: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instanton accuracy.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method maintains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convexity while accommodating non-flat voltage 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 and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 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injections.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14399" y="5090559"/>
            <a:ext cx="10972800" cy="830997"/>
            <a:chOff x="914400" y="5569803"/>
            <a:chExt cx="10972800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5569803"/>
              <a:ext cx="10972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Introduction                                                        </a:t>
              </a:r>
              <a:endParaRPr lang="en-US" sz="4800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14400" y="6400800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14400" y="18069380"/>
            <a:ext cx="10972800" cy="830997"/>
            <a:chOff x="914400" y="13849350"/>
            <a:chExt cx="10972800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914400" y="13849350"/>
              <a:ext cx="10972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Objectives</a:t>
              </a:r>
              <a:endParaRPr lang="en-US" sz="4800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14400" y="14680347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801600" y="5090829"/>
            <a:ext cx="10972800" cy="830997"/>
            <a:chOff x="914400" y="13820322"/>
            <a:chExt cx="10972800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914400" y="13820322"/>
              <a:ext cx="10972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New Method: Current Constraint</a:t>
              </a:r>
              <a:endParaRPr lang="en-US" sz="4800" b="1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14400" y="14651319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2801600" y="6146801"/>
            <a:ext cx="3701143" cy="2255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base">
              <a:spcBef>
                <a:spcPts val="3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Convexified network constraints form a tractable polytope.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constraints form a high-order polytope. Because this object may be expressed in terms of renewable generation, our optimization scheme can minimize over each face separately to obtain a ranked list of extreme events.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7198" y="24584537"/>
            <a:ext cx="4568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Two-dimensional depiction of instanton search. Starting from the forecast (dot), the dashed line shows the most likely shift in generation that would violate a constraint (solid line).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744900" y="12742010"/>
                <a:ext cx="10972800" cy="146899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ts val="36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Constrained optimization formalizes the instanton problem.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definition, the instanton is the most likely renewable generation pattern that violates one or more network constraints. To find the instanton candidate for a single constraint, we minimize deviation from forecast while saturating that constraint.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en-US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d>
                        <m:dPr>
                          <m:ctrlPr>
                            <a:rPr lang="en-US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  <a:defRPr/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subject to network constraints and saturated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constraint</a:t>
                </a:r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Previous analysis uses DC power flow assumptions: 1) no line resistance, 2) small angle differences, 3) flat voltage profile, 4) no reactive power flows. Retain first two assumptions, drop last two.</a:t>
                </a:r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Approximate expressions for real and imaginary current:</a:t>
                </a:r>
              </a:p>
              <a:p>
                <a:pPr algn="just" fontAlgn="base">
                  <a:spcBef>
                    <a:spcPts val="360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𝑅𝑒</m:t>
                      </m:r>
                      <m:d>
                        <m:d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≈−</m:t>
                      </m:r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360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𝐼𝑚</m:t>
                      </m:r>
                      <m:d>
                        <m:d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 each term to obtain approximate current magnitude:</a:t>
                </a:r>
              </a:p>
              <a:p>
                <a:pPr algn="just" fontAlgn="base">
                  <a:spcBef>
                    <a:spcPts val="360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Solve for angle:</a:t>
                </a:r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en-US" sz="2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en-US" sz="2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2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en-US" sz="2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𝑙𝑖𝑚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Compare with DC constraint: </a:t>
                </a:r>
                <a:r>
                  <a:rPr lang="en-US" altLang="en-US" sz="2800" b="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𝑖𝑘</m:t>
                        </m:r>
                      </m:sub>
                    </m:sSub>
                    <m:sSubSup>
                      <m:sSubSupPr>
                        <m:ctrlP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li</m:t>
                        </m:r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line with significant voltage difference is more vulnerable than DC instanton analysis says</a:t>
                </a:r>
                <a:r>
                  <a:rPr lang="en-U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PQ decoupling means we can pre-compute voltage magnitudes from reactive injections</a:t>
                </a:r>
                <a:r>
                  <a:rPr lang="en-U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(If </a:t>
                </a:r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voltages were not fixed, we would need to approximate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cosine.)</a:t>
                </a: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endParaRPr lang="en-US" sz="2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endParaRPr lang="en-U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280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00" y="12742010"/>
                <a:ext cx="10972800" cy="14689990"/>
              </a:xfrm>
              <a:prstGeom prst="rect">
                <a:avLst/>
              </a:prstGeom>
              <a:blipFill rotWithShape="0">
                <a:blip r:embed="rId5"/>
                <a:stretch>
                  <a:fillRect l="-1167" t="-41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24688800" y="5090559"/>
            <a:ext cx="10972800" cy="830997"/>
            <a:chOff x="914400" y="14284776"/>
            <a:chExt cx="10972800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914400" y="14284776"/>
              <a:ext cx="10972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Acknowledgements</a:t>
              </a:r>
              <a:endParaRPr lang="en-US" sz="4800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14400" y="15115773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4633949" y="22395489"/>
            <a:ext cx="10972800" cy="830997"/>
            <a:chOff x="914400" y="13849350"/>
            <a:chExt cx="10972800" cy="830997"/>
          </a:xfrm>
        </p:grpSpPr>
        <p:sp>
          <p:nvSpPr>
            <p:cNvPr id="48" name="TextBox 47"/>
            <p:cNvSpPr txBox="1"/>
            <p:nvPr/>
          </p:nvSpPr>
          <p:spPr>
            <a:xfrm>
              <a:off x="914400" y="13849350"/>
              <a:ext cx="10972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References</a:t>
              </a:r>
              <a:endParaRPr lang="en-US" sz="4800" b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914400" y="14680347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4633949" y="23386830"/>
            <a:ext cx="10972800" cy="284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defTabSz="43894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Baghsorkhi, S.S., and I.A. Hiskens. “Analysis Tools for Assessing the Impact of Wind Power on Weak Grids,” 1–8, 2012.</a:t>
            </a:r>
          </a:p>
          <a:p>
            <a:pPr lvl="0" defTabSz="43894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kern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3894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Coffrin, Carleton, and Pascal Van Hentenryck. “A Linear-Programming Approximation of AC Power Flows,” unpublished.</a:t>
            </a:r>
          </a:p>
          <a:p>
            <a:pPr lvl="0" defTabSz="43894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kern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3894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Coffrin, Carleton, P. Van Hentenryck, and R. Bent. “Approximating Line Losses and Apparent Power in AC Power Flow Linearizations.” In </a:t>
            </a:r>
            <a:r>
              <a:rPr lang="en-US" altLang="en-US" sz="1800" i="1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 IEEE Power and Energy Society General Meeting</a:t>
            </a:r>
            <a:r>
              <a:rPr lang="en-US" altLang="en-US" sz="18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1–8, 2012.</a:t>
            </a:r>
          </a:p>
          <a:p>
            <a:pPr algn="just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00799" y="914400"/>
            <a:ext cx="29260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smtClean="0">
                <a:latin typeface="Helvetica"/>
                <a:cs typeface="Helvetica"/>
              </a:rPr>
              <a:t>Approximate-Current Instanton Analysis:</a:t>
            </a:r>
          </a:p>
          <a:p>
            <a:pPr algn="just">
              <a:defRPr/>
            </a:pPr>
            <a:r>
              <a:rPr lang="en-US" dirty="0" smtClean="0">
                <a:latin typeface="Helvetica"/>
                <a:cs typeface="Helvetica"/>
              </a:rPr>
              <a:t>Detecting Vulnerability in the Power Grid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0800" y="3445076"/>
            <a:ext cx="29260800" cy="12412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Jonas Kersulis</a:t>
            </a:r>
            <a:r>
              <a:rPr 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Dr. Michael Chertkov</a:t>
            </a:r>
            <a:r>
              <a:rPr 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Dr. Scott Backhaus</a:t>
            </a:r>
            <a:r>
              <a:rPr 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Dr. Ian Hiskens</a:t>
            </a:r>
            <a:r>
              <a:rPr 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University of Michigan Electrical Engineering: Systems., 2. Los Alamos National Lab Center for Nonlinear Studies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238688" y="11950763"/>
            <a:ext cx="6362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improved current model with DC model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554" y="9721243"/>
            <a:ext cx="8251860" cy="1210648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4633949" y="6275090"/>
            <a:ext cx="9773009" cy="33581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Hiskens, my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adviser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Chertkov for hosting me at LANL this past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Backhaus for discussions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Dr. Bent for implementation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Miles Lubin for introducing me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Julia/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Yury Dvorkin for stimulating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Funding from Department of Energy Grid Science Initiative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150308" y="21848749"/>
            <a:ext cx="909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on IEEE RTS-96 Network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236" y="830151"/>
            <a:ext cx="7196722" cy="2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611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Eshita Khera</dc:creator>
  <cp:lastModifiedBy>Jonas Kersulis</cp:lastModifiedBy>
  <cp:revision>43</cp:revision>
  <dcterms:created xsi:type="dcterms:W3CDTF">2014-10-05T03:48:13Z</dcterms:created>
  <dcterms:modified xsi:type="dcterms:W3CDTF">2015-01-12T18:20:34Z</dcterms:modified>
</cp:coreProperties>
</file>