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1pPr>
    <a:lvl2pPr marL="2087783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2pPr>
    <a:lvl3pPr marL="4175566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3pPr>
    <a:lvl4pPr marL="6263349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4pPr>
    <a:lvl5pPr marL="8351132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5pPr>
    <a:lvl6pPr marL="10438914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6pPr>
    <a:lvl7pPr marL="12526697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7pPr>
    <a:lvl8pPr marL="14614480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8pPr>
    <a:lvl9pPr marL="16702263" algn="l" defTabSz="4175566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4" userDrawn="1">
          <p15:clr>
            <a:srgbClr val="A4A3A4"/>
          </p15:clr>
        </p15:guide>
        <p15:guide id="2" pos="26289" userDrawn="1">
          <p15:clr>
            <a:srgbClr val="A4A3A4"/>
          </p15:clr>
        </p15:guide>
        <p15:guide id="3" orient="horz" pos="636" userDrawn="1">
          <p15:clr>
            <a:srgbClr val="A4A3A4"/>
          </p15:clr>
        </p15:guide>
        <p15:guide id="4" orient="horz" pos="18462" userDrawn="1">
          <p15:clr>
            <a:srgbClr val="A4A3A4"/>
          </p15:clr>
        </p15:guide>
        <p15:guide id="5" orient="horz" pos="3814" userDrawn="1">
          <p15:clr>
            <a:srgbClr val="A4A3A4"/>
          </p15:clr>
        </p15:guide>
        <p15:guide id="6" pos="8763" userDrawn="1">
          <p15:clr>
            <a:srgbClr val="A4A3A4"/>
          </p15:clr>
        </p15:guide>
        <p15:guide id="7" pos="9437" userDrawn="1">
          <p15:clr>
            <a:srgbClr val="A4A3A4"/>
          </p15:clr>
        </p15:guide>
        <p15:guide id="8" pos="17526" userDrawn="1">
          <p15:clr>
            <a:srgbClr val="A4A3A4"/>
          </p15:clr>
        </p15:guide>
        <p15:guide id="9" pos="18200" userDrawn="1">
          <p15:clr>
            <a:srgbClr val="A4A3A4"/>
          </p15:clr>
        </p15:guide>
        <p15:guide id="10" orient="horz" pos="4450" userDrawn="1">
          <p15:clr>
            <a:srgbClr val="A4A3A4"/>
          </p15:clr>
        </p15:guide>
        <p15:guide id="11" orient="horz" pos="4768" userDrawn="1">
          <p15:clr>
            <a:srgbClr val="A4A3A4"/>
          </p15:clr>
        </p15:guide>
        <p15:guide id="12" pos="4719" userDrawn="1">
          <p15:clr>
            <a:srgbClr val="A4A3A4"/>
          </p15:clr>
        </p15:guide>
        <p15:guide id="13" orient="horz" pos="9325" userDrawn="1">
          <p15:clr>
            <a:srgbClr val="A4A3A4"/>
          </p15:clr>
        </p15:guide>
        <p15:guide id="14" orient="horz" pos="9615" userDrawn="1">
          <p15:clr>
            <a:srgbClr val="A4A3A4"/>
          </p15:clr>
        </p15:guide>
        <p15:guide id="15" orient="horz" pos="10542" userDrawn="1">
          <p15:clr>
            <a:srgbClr val="A4A3A4"/>
          </p15:clr>
        </p15:guide>
        <p15:guide id="16" orient="horz" pos="10223" userDrawn="1">
          <p15:clr>
            <a:srgbClr val="A4A3A4"/>
          </p15:clr>
        </p15:guide>
        <p15:guide id="17" orient="horz" pos="13641" userDrawn="1">
          <p15:clr>
            <a:srgbClr val="A4A3A4"/>
          </p15:clr>
        </p15:guide>
        <p15:guide id="18" pos="14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0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4" autoAdjust="0"/>
    <p:restoredTop sz="94660"/>
  </p:normalViewPr>
  <p:slideViewPr>
    <p:cSldViewPr snapToGrid="0">
      <p:cViewPr>
        <p:scale>
          <a:sx n="26" d="100"/>
          <a:sy n="26" d="100"/>
        </p:scale>
        <p:origin x="950" y="-1080"/>
      </p:cViewPr>
      <p:guideLst>
        <p:guide pos="674"/>
        <p:guide pos="26289"/>
        <p:guide orient="horz" pos="636"/>
        <p:guide orient="horz" pos="18462"/>
        <p:guide orient="horz" pos="3814"/>
        <p:guide pos="8763"/>
        <p:guide pos="9437"/>
        <p:guide pos="17526"/>
        <p:guide pos="18200"/>
        <p:guide orient="horz" pos="4450"/>
        <p:guide orient="horz" pos="4768"/>
        <p:guide pos="4719"/>
        <p:guide orient="horz" pos="9325"/>
        <p:guide orient="horz" pos="9615"/>
        <p:guide orient="horz" pos="10542"/>
        <p:guide orient="horz" pos="10223"/>
        <p:guide orient="horz" pos="13641"/>
        <p:guide pos="14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8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9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6"/>
            <a:ext cx="36918246" cy="6622700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60" y="8059376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6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40" y="7421635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40" y="11058865"/>
            <a:ext cx="1810799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5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5"/>
            <a:ext cx="181971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5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5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6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0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B33A-68B2-4DB8-A006-B6F90452E625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75" y="12915251"/>
            <a:ext cx="6020368" cy="497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401" y="6181885"/>
            <a:ext cx="5907310" cy="497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09" y="21135272"/>
            <a:ext cx="11470786" cy="860309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31" y="16682471"/>
            <a:ext cx="6181476" cy="3851639"/>
          </a:xfrm>
          <a:prstGeom prst="rect">
            <a:avLst/>
          </a:prstGeom>
        </p:spPr>
      </p:pic>
      <p:pic>
        <p:nvPicPr>
          <p:cNvPr id="4" name="Picture 3" descr="C:\Users\DEEPAK\Desktop\CoE-ver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50488" y="936918"/>
            <a:ext cx="4653181" cy="403669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27581" y="16742016"/>
            <a:ext cx="6284900" cy="532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7637" indent="-567637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line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model that is second-order in voltage angle difference.</a:t>
            </a:r>
          </a:p>
          <a:p>
            <a:pPr marL="567637" indent="-567637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into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QCQP that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minimizes forecast deviation while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constraining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line’s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temperature to its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limit.</a:t>
            </a:r>
            <a:endParaRPr lang="en-US" altLang="en-US" sz="309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637" indent="-567637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solution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does not rely on a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7637" indent="-567637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on a variant of the IEEE RTS-96 network.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7578" y="6340445"/>
            <a:ext cx="12110086" cy="909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3973"/>
              </a:spcBef>
              <a:spcAft>
                <a:spcPct val="0"/>
              </a:spcAft>
              <a:defRPr/>
            </a:pPr>
            <a:r>
              <a:rPr lang="en-US" altLang="en-US" sz="309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fluctuations add vulnerability to the power grid.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variations are harmless, but even seemingly benign shifts may compound across a network to cause excessive line flows.</a:t>
            </a:r>
            <a:endParaRPr lang="en-US" altLang="en-US" sz="309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ts val="2400"/>
              </a:spcBef>
              <a:spcAft>
                <a:spcPct val="0"/>
              </a:spcAft>
              <a:defRPr/>
            </a:pPr>
            <a:r>
              <a:rPr lang="en-US" altLang="en-US" sz="309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Instanton analysis finds all troublesome generation patterns.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Instanton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identifies the set of troublesome generation patterns, and </a:t>
            </a:r>
            <a:r>
              <a:rPr lang="en-US" altLang="en-US" sz="309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instanton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the most likely pattern in this set.</a:t>
            </a:r>
          </a:p>
          <a:p>
            <a:pPr algn="just" fontAlgn="base">
              <a:spcBef>
                <a:spcPts val="2400"/>
              </a:spcBef>
              <a:spcAft>
                <a:spcPct val="0"/>
              </a:spcAft>
              <a:defRPr/>
            </a:pPr>
            <a:r>
              <a:rPr lang="en-US" altLang="en-US" sz="309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instanton analysis has considered one instant in time.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work has provided new insight into grid vulnerability, but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line failure is a temporal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phenomenon.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across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time steps,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identify generation patterns that could realistically cause line sag and failure.</a:t>
            </a:r>
            <a:endParaRPr lang="en-US" altLang="en-US" sz="309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ts val="2400"/>
              </a:spcBef>
              <a:spcAft>
                <a:spcPct val="0"/>
              </a:spcAft>
              <a:defRPr/>
            </a:pPr>
            <a:r>
              <a:rPr lang="en-US" altLang="en-US" sz="309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temporal instanton problem has a straightforward solution.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may be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approximated in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of squared voltage angle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differences. Temporal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instanton candidate </a:t>
            </a: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 may therefore be expressed </a:t>
            </a:r>
            <a:r>
              <a:rPr lang="en-US" altLang="en-US" sz="309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solutions to a quadratically-constrained quadratic program (QCQP). The QCQP is solved by applying trust region methods; no solver is required.</a:t>
            </a:r>
            <a:endParaRPr lang="en-US" sz="3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7579" y="5255120"/>
            <a:ext cx="12110085" cy="917126"/>
            <a:chOff x="914400" y="5569803"/>
            <a:chExt cx="10972800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5569803"/>
              <a:ext cx="10972800" cy="8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97" b="1" dirty="0"/>
                <a:t>Introduction                                                        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14400" y="6400800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27581" y="15617692"/>
            <a:ext cx="12110085" cy="917126"/>
            <a:chOff x="914400" y="13849350"/>
            <a:chExt cx="10972800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914400" y="13849350"/>
              <a:ext cx="10972800" cy="8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97" b="1" dirty="0"/>
                <a:t>Objectives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14400" y="14680347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27579" y="22335752"/>
            <a:ext cx="12110085" cy="917126"/>
            <a:chOff x="914400" y="13820322"/>
            <a:chExt cx="10972800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914400" y="13820322"/>
              <a:ext cx="10972800" cy="8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97" b="1" dirty="0" smtClean="0"/>
                <a:t>Line Temperature </a:t>
              </a:r>
              <a:r>
                <a:rPr lang="en-US" sz="5297" b="1" dirty="0"/>
                <a:t>M</a:t>
              </a:r>
              <a:r>
                <a:rPr lang="en-US" sz="5297" b="1" dirty="0" smtClean="0"/>
                <a:t>odel</a:t>
              </a:r>
              <a:endParaRPr lang="en-US" sz="5297" b="1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14400" y="14651319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227577" y="23450381"/>
                <a:ext cx="12110084" cy="59884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ts val="3973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Begin with the heat balance equation.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rate of change is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proportional to the sum of heat rates:</a:t>
                </a:r>
                <a:endParaRPr lang="en-US" altLang="en-US" sz="309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𝑙𝑜𝑠𝑠</m:t>
                                  </m:r>
                                </m:sup>
                              </m:sSubSup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en-US" sz="309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line’s average conductor temperature.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𝑙𝑜𝑠𝑠</m:t>
                        </m:r>
                      </m:sup>
                    </m:sSubSup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represents DC-approximate line losses.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system base MVA and </a:t>
                </a:r>
                <a14:m>
                  <m:oMath xmlns:m="http://schemas.openxmlformats.org/officeDocument/2006/math">
                    <m:r>
                      <a:rPr lang="en-US" altLang="en-US" sz="309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total conductor length.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convection heat loss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ambient).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en-US" sz="309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  <m: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+273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en-US" sz="309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en-US" sz="309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+273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en-US" sz="309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radiative heat loss rate.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solar heat gain rate (fixed to a conservative constant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77" y="23450381"/>
                <a:ext cx="12110084" cy="5988463"/>
              </a:xfrm>
              <a:prstGeom prst="rect">
                <a:avLst/>
              </a:prstGeom>
              <a:blipFill rotWithShape="0">
                <a:blip r:embed="rId7"/>
                <a:stretch>
                  <a:fillRect l="-120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021288" y="20436501"/>
            <a:ext cx="5406700" cy="145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091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Two-dimensional depiction of instanton </a:t>
            </a: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search. The </a:t>
            </a:r>
            <a:r>
              <a:rPr lang="en-US" sz="22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dashed line </a:t>
            </a: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the smallest </a:t>
            </a:r>
            <a:r>
              <a:rPr lang="en-US" sz="22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</a:t>
            </a: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that </a:t>
            </a:r>
            <a:r>
              <a:rPr lang="en-US" sz="22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violate a </a:t>
            </a: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</a:t>
            </a:r>
            <a:endParaRPr lang="en-US" sz="22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8466099" y="5264754"/>
            <a:ext cx="12110085" cy="917131"/>
            <a:chOff x="914400" y="14076528"/>
            <a:chExt cx="10972800" cy="831002"/>
          </a:xfrm>
        </p:grpSpPr>
        <p:sp>
          <p:nvSpPr>
            <p:cNvPr id="44" name="TextBox 43"/>
            <p:cNvSpPr txBox="1"/>
            <p:nvPr/>
          </p:nvSpPr>
          <p:spPr>
            <a:xfrm>
              <a:off x="914400" y="14076528"/>
              <a:ext cx="10972800" cy="8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97" b="1" dirty="0" smtClean="0"/>
                <a:t>QCQP </a:t>
              </a:r>
              <a:r>
                <a:rPr lang="en-US" sz="5297" b="1" dirty="0"/>
                <a:t>S</a:t>
              </a:r>
              <a:r>
                <a:rPr lang="en-US" sz="5297" b="1" dirty="0" smtClean="0"/>
                <a:t>olution Method</a:t>
              </a:r>
              <a:endParaRPr lang="en-US" sz="5297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14400" y="14907530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897942" y="762228"/>
            <a:ext cx="32293561" cy="288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9072" dirty="0">
                <a:latin typeface="Helvetica"/>
                <a:cs typeface="Helvetica"/>
              </a:rPr>
              <a:t>Temperature-based Instanton Analysis:</a:t>
            </a:r>
          </a:p>
          <a:p>
            <a:pPr algn="just">
              <a:defRPr/>
            </a:pPr>
            <a:r>
              <a:rPr lang="en-US" sz="9072" dirty="0">
                <a:latin typeface="Helvetica"/>
                <a:cs typeface="Helvetica"/>
              </a:rPr>
              <a:t>Identifying Vulnerability in Transmission Networks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97943" y="3667846"/>
            <a:ext cx="32293560" cy="10685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Jonas Kersulis</a:t>
            </a:r>
            <a:r>
              <a:rPr lang="en-US" sz="3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, Dr. Ian Hiskens</a:t>
            </a:r>
            <a:r>
              <a:rPr lang="en-US" sz="3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, Dr. Michael Chertkov</a:t>
            </a:r>
            <a:r>
              <a:rPr lang="en-US" sz="3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, Dr. Scott Backhaus</a:t>
            </a:r>
            <a:r>
              <a:rPr lang="en-US" sz="3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, Dr. Daniel Bienstock</a:t>
            </a:r>
            <a:r>
              <a:rPr lang="en-US" sz="3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University of Michigan Electrical Engineering: Systems, 2. Los Alamos National Lab Center for Nonlinear Studies, 3. Columbia University Industrial Engineering &amp; Operations Research</a:t>
            </a:r>
            <a:endParaRPr lang="en-US" sz="3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1349691" y="11026842"/>
                <a:ext cx="5996729" cy="77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0913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7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Figure 2: Comparison of radiative heat loss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7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7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207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207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conservative linearization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7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7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207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207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207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207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691" y="11026842"/>
                <a:ext cx="5996729" cy="778965"/>
              </a:xfrm>
              <a:prstGeom prst="rect">
                <a:avLst/>
              </a:prstGeom>
              <a:blipFill rotWithShape="0">
                <a:blip r:embed="rId8"/>
                <a:stretch>
                  <a:fillRect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939114" y="29439320"/>
            <a:ext cx="18304797" cy="823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authors acknowledge the support of the Los Alamos National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Laboratory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Grid Science Program, subcontract 270958.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610727" y="29522373"/>
            <a:ext cx="5930749" cy="43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091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Results for </a:t>
            </a:r>
            <a:r>
              <a:rPr lang="en-US" sz="220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RTS-96 Network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230" y="912204"/>
            <a:ext cx="7942632" cy="28792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348259" y="5532539"/>
            <a:ext cx="12110084" cy="6493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09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Linearize the heat balance equation and solve for temperature.</a:t>
            </a:r>
            <a:endParaRPr lang="en-US" altLang="en-US" sz="309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5346836" y="11971449"/>
                <a:ext cx="12110084" cy="36462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 yields a recursive relationship for temperature at the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3090" baseline="300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terms of a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angle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differences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309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309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309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constants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309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scaled angle difference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836" y="11971449"/>
                <a:ext cx="12110084" cy="3646243"/>
              </a:xfrm>
              <a:prstGeom prst="rect">
                <a:avLst/>
              </a:prstGeom>
              <a:blipFill rotWithShape="0">
                <a:blip r:embed="rId10"/>
                <a:stretch>
                  <a:fillRect l="-1208" t="-1839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 rot="20828450">
            <a:off x="11930513" y="19276251"/>
            <a:ext cx="1991345" cy="43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091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endParaRPr lang="en-US" sz="22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40707" y="18284038"/>
            <a:ext cx="1991345" cy="43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091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endParaRPr lang="en-US" sz="22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348258" y="15623191"/>
            <a:ext cx="12110085" cy="917124"/>
            <a:chOff x="914400" y="13912382"/>
            <a:chExt cx="10972800" cy="830995"/>
          </a:xfrm>
        </p:grpSpPr>
        <p:sp>
          <p:nvSpPr>
            <p:cNvPr id="40" name="TextBox 39"/>
            <p:cNvSpPr txBox="1"/>
            <p:nvPr/>
          </p:nvSpPr>
          <p:spPr>
            <a:xfrm>
              <a:off x="914400" y="13912382"/>
              <a:ext cx="10972800" cy="8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97" b="1" dirty="0" smtClean="0"/>
                <a:t>Temporal Instanton QCQP</a:t>
              </a:r>
              <a:endParaRPr lang="en-US" sz="5297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14400" y="14743377"/>
              <a:ext cx="109728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5346836" y="16714815"/>
                <a:ext cx="12110084" cy="125837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forecast deviation across all time steps.</a:t>
                </a:r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norm of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𝑑𝑒</m:t>
                    </m:r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(vector of forecast deviations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across all time steps: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09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𝑑𝑒</m:t>
                              </m:r>
                              <m:sSubSup>
                                <m:sSubSup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𝑑𝑒𝑣</m:t>
                                  </m:r>
                                </m:sub>
                              </m:s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𝑑𝑒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𝑑𝑒𝑣</m:t>
                        </m:r>
                      </m:sub>
                    </m:sSub>
                  </m:oMath>
                </a14:m>
                <a:r>
                  <a:rPr lang="en-US" altLang="en-US" sz="309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used to encode spatial and temporal correlation.</a:t>
                </a:r>
              </a:p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constraints: power balance and droop response.</a:t>
                </a: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en-US" sz="309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𝑖𝑗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∀ 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∈1…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∈1…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∀ 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∈1…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309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sz="3090" b="0" baseline="30000" dirty="0" err="1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en-US" sz="309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element of the admittance matrix.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309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conventional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generation, renewable forecast, and demand at node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en-US" sz="3090" b="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Strain constraint: line final temperature fixed to limit.</a:t>
                </a: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en-US" sz="309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lim</m:t>
                          </m:r>
                        </m:sup>
                      </m:sSubSup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en-US" sz="309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lim</m:t>
                        </m:r>
                      </m:sup>
                    </m:sSubSup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highest acceptable temperature for line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𝑖𝑗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 notation: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09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𝑜𝑏𝑗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𝐴𝑧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single vector containing all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voltage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and scaled angle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variables.</a:t>
                </a: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836" y="16714815"/>
                <a:ext cx="12110084" cy="12583779"/>
              </a:xfrm>
              <a:prstGeom prst="rect">
                <a:avLst/>
              </a:prstGeom>
              <a:blipFill rotWithShape="0">
                <a:blip r:embed="rId11"/>
                <a:stretch>
                  <a:fillRect l="-1208" t="-533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8466099" y="18096198"/>
            <a:ext cx="12110085" cy="90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97" b="1" dirty="0" smtClean="0"/>
              <a:t>Results: IEEE RTS-96 Network</a:t>
            </a:r>
            <a:endParaRPr lang="en-US" sz="5297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8466099" y="19013329"/>
            <a:ext cx="1211008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8466099" y="6326088"/>
                <a:ext cx="12110084" cy="716330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1: </a:t>
                </a: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Translate</a:t>
                </a: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variables from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𝐴𝑧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linear constraints become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𝐴𝑦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</a:t>
                </a: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2: Map onto kernel of </a:t>
                </a:r>
                <a14:m>
                  <m:oMath xmlns:m="http://schemas.openxmlformats.org/officeDocument/2006/math">
                    <m:r>
                      <a:rPr lang="en-US" altLang="en-US" sz="309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Now change variables from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𝑁𝑥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columns of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span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This renders the linear constraints implicit and reduces problem dimension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309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309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</a:t>
                </a: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3: Restore norm form.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 causes the quadratic constraint to lose its norm form. Align coordinates with the axes of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obtain:</a:t>
                </a: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09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𝐵𝑤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altLang="en-US" sz="3090" b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   </m:t>
                      </m:r>
                      <m:sSubSup>
                        <m:sSubSup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4: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en-US" sz="309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en-US" sz="309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unconstrained. Eliminate it using partial KKT conditions. The problem is now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-dimensional:</a:t>
                </a: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09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altLang="en-US" sz="309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309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altLang="en-US" sz="309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   </m:t>
                      </m:r>
                      <m:sSubSup>
                        <m:sSubSup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099" y="6326088"/>
                <a:ext cx="12110084" cy="7163304"/>
              </a:xfrm>
              <a:prstGeom prst="rect">
                <a:avLst/>
              </a:prstGeom>
              <a:blipFill rotWithShape="0">
                <a:blip r:embed="rId12"/>
                <a:stretch>
                  <a:fillRect l="-1208" t="-102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5346836" y="6017581"/>
                <a:ext cx="6001432" cy="59538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radiation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loss rate is approximately linear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 the range of interest.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en-US" sz="309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renders the heat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balance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to obtain:</a:t>
                </a: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en-US" sz="309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en-US" sz="309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influenced </a:t>
                </a:r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power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flow.</a:t>
                </a:r>
              </a:p>
              <a:p>
                <a:pPr marL="457200" indent="-457200" algn="just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en-US" sz="309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num>
                      <m:den>
                        <m:r>
                          <a:rPr lang="en-US" altLang="en-US" sz="309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en-US" sz="309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309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836" y="6017581"/>
                <a:ext cx="6001432" cy="5953868"/>
              </a:xfrm>
              <a:prstGeom prst="rect">
                <a:avLst/>
              </a:prstGeom>
              <a:blipFill rotWithShape="0">
                <a:blip r:embed="rId13"/>
                <a:stretch>
                  <a:fillRect l="-2439" t="-1126" r="-2439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025302" y="17701703"/>
            <a:ext cx="3969741" cy="44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091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20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Secular equation </a:t>
            </a:r>
            <a:endParaRPr lang="en-US" sz="22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8466090" y="13079354"/>
                <a:ext cx="6227062" cy="48082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</a:t>
                </a:r>
                <a:r>
                  <a:rPr lang="en-US" altLang="en-US" sz="309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5: </a:t>
                </a:r>
                <a:r>
                  <a:rPr lang="en-US" altLang="en-US" sz="309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Enumerate. </a:t>
                </a: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First-order optimality conditions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en-US" sz="309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terms of Lagrange multiplier </a:t>
                </a:r>
                <a14:m>
                  <m:oMath xmlns:m="http://schemas.openxmlformats.org/officeDocument/2006/math">
                    <m:r>
                      <a:rPr lang="en-US" altLang="en-US" sz="309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309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into the constraint yields the secular equation: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309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309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309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en-US" sz="309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309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309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309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/2</m:t>
                                      </m:r>
                                    </m:num>
                                    <m:den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  <m:r>
                                        <a:rPr lang="en-US" altLang="en-US" sz="309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309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309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309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309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en-US" sz="309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309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309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090" y="13079354"/>
                <a:ext cx="6227062" cy="4808246"/>
              </a:xfrm>
              <a:prstGeom prst="rect">
                <a:avLst/>
              </a:prstGeom>
              <a:blipFill rotWithShape="0">
                <a:blip r:embed="rId14"/>
                <a:stretch>
                  <a:fillRect l="-2351" t="-1523" r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8466099" y="19079459"/>
            <a:ext cx="12110084" cy="3006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09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RTS-96 network with added wind generation. Suppose conventional generation and demand are steady, but the wind forecast steadily increases over thirty minutes. Power flow data is available every five minutes. Figure 4 illustrates the instanton by comparing temperature trajectories.</a:t>
            </a:r>
            <a:endParaRPr lang="en-US" altLang="en-US" sz="309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502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Eshita Khera</dc:creator>
  <cp:lastModifiedBy>Jonas Kersulis</cp:lastModifiedBy>
  <cp:revision>114</cp:revision>
  <dcterms:created xsi:type="dcterms:W3CDTF">2014-10-05T03:48:13Z</dcterms:created>
  <dcterms:modified xsi:type="dcterms:W3CDTF">2015-06-26T06:03:40Z</dcterms:modified>
</cp:coreProperties>
</file>