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0"/>
    <p:restoredTop sz="95646"/>
  </p:normalViewPr>
  <p:slideViewPr>
    <p:cSldViewPr snapToGrid="0" snapToObjects="1">
      <p:cViewPr>
        <p:scale>
          <a:sx n="111" d="100"/>
          <a:sy n="111" d="100"/>
        </p:scale>
        <p:origin x="-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F1D47-6C0B-1B44-B673-7AB6DD7A68B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2930E-ECF0-8541-8168-38BB5CCD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65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2930E-ECF0-8541-8168-38BB5CCDB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8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Person image taken from: https://</a:t>
            </a:r>
            <a:r>
              <a:rPr lang="en-US" dirty="0" err="1"/>
              <a:t>iconscout.com</a:t>
            </a:r>
            <a:r>
              <a:rPr lang="en-US" dirty="0"/>
              <a:t>/icon/person-1767893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2930E-ECF0-8541-8168-38BB5CCDB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2930E-ECF0-8541-8168-38BB5CCDB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27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4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32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67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5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30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23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27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56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03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35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7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45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05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45F52BB-21D4-C14E-927F-1A7B620E7579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8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45F52BB-21D4-C14E-927F-1A7B620E7579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24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2" r:id="rId1"/>
    <p:sldLayoutId id="2147484473" r:id="rId2"/>
    <p:sldLayoutId id="2147484474" r:id="rId3"/>
    <p:sldLayoutId id="2147484475" r:id="rId4"/>
    <p:sldLayoutId id="2147484476" r:id="rId5"/>
    <p:sldLayoutId id="2147484477" r:id="rId6"/>
    <p:sldLayoutId id="2147484478" r:id="rId7"/>
    <p:sldLayoutId id="2147484479" r:id="rId8"/>
    <p:sldLayoutId id="2147484480" r:id="rId9"/>
    <p:sldLayoutId id="2147484481" r:id="rId10"/>
    <p:sldLayoutId id="2147484482" r:id="rId11"/>
    <p:sldLayoutId id="2147484483" r:id="rId12"/>
    <p:sldLayoutId id="2147484484" r:id="rId13"/>
    <p:sldLayoutId id="2147484485" r:id="rId1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97B2-E5AF-6EBC-C837-8C386B6AD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7CB85-F92C-29BB-D898-5842C0E33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452" y="5280847"/>
            <a:ext cx="10572000" cy="434974"/>
          </a:xfrm>
        </p:spPr>
        <p:txBody>
          <a:bodyPr/>
          <a:lstStyle/>
          <a:p>
            <a:r>
              <a:rPr lang="en-US" dirty="0"/>
              <a:t>Presented by Misha Melnyk</a:t>
            </a:r>
          </a:p>
        </p:txBody>
      </p:sp>
    </p:spTree>
    <p:extLst>
      <p:ext uri="{BB962C8B-B14F-4D97-AF65-F5344CB8AC3E}">
        <p14:creationId xmlns:p14="http://schemas.microsoft.com/office/powerpoint/2010/main" val="2355245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E50D-D3CA-A48C-58D2-018EDC2F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Shift in the Industry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35DB8-158D-2EB9-1B71-525FE0941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65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3619-DC93-B80B-608E-959C990A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Shift in the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853CA-8697-229A-22D6-6DA1A3B1A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35878"/>
            <a:ext cx="10554574" cy="3636511"/>
          </a:xfrm>
        </p:spPr>
        <p:txBody>
          <a:bodyPr/>
          <a:lstStyle/>
          <a:p>
            <a:r>
              <a:rPr lang="en-US" dirty="0"/>
              <a:t>In the past, many applications were monolithic</a:t>
            </a:r>
          </a:p>
          <a:p>
            <a:r>
              <a:rPr lang="en-US" dirty="0"/>
              <a:t>Easy and quick to develop</a:t>
            </a:r>
          </a:p>
          <a:p>
            <a:r>
              <a:rPr lang="en-US" dirty="0"/>
              <a:t>May become hard to maintain and expand</a:t>
            </a:r>
          </a:p>
          <a:p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533942A-9C5C-3E45-AC99-89756158C288}"/>
              </a:ext>
            </a:extLst>
          </p:cNvPr>
          <p:cNvGrpSpPr>
            <a:grpSpLocks noChangeAspect="1"/>
          </p:cNvGrpSpPr>
          <p:nvPr/>
        </p:nvGrpSpPr>
        <p:grpSpPr>
          <a:xfrm>
            <a:off x="285903" y="4116522"/>
            <a:ext cx="11221308" cy="2671361"/>
            <a:chOff x="285903" y="4116522"/>
            <a:chExt cx="11221308" cy="267136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5B1B5C3-8562-1DB7-12E9-E88C82155B6E}"/>
                </a:ext>
              </a:extLst>
            </p:cNvPr>
            <p:cNvGrpSpPr/>
            <p:nvPr/>
          </p:nvGrpSpPr>
          <p:grpSpPr>
            <a:xfrm>
              <a:off x="285903" y="4744806"/>
              <a:ext cx="1438809" cy="1491646"/>
              <a:chOff x="1179700" y="4787164"/>
              <a:chExt cx="1438809" cy="1491646"/>
            </a:xfrm>
          </p:grpSpPr>
          <p:grpSp>
            <p:nvGrpSpPr>
              <p:cNvPr id="4" name="Picture 2" descr="Users with solid fill">
                <a:extLst>
                  <a:ext uri="{FF2B5EF4-FFF2-40B4-BE49-F238E27FC236}">
                    <a16:creationId xmlns:a16="http://schemas.microsoft.com/office/drawing/2014/main" id="{78D66D6A-D55C-8AD2-C0EE-480940D5909E}"/>
                  </a:ext>
                </a:extLst>
              </p:cNvPr>
              <p:cNvGrpSpPr/>
              <p:nvPr/>
            </p:nvGrpSpPr>
            <p:grpSpPr>
              <a:xfrm>
                <a:off x="1179700" y="4787164"/>
                <a:ext cx="1438809" cy="970450"/>
                <a:chOff x="784846" y="4565503"/>
                <a:chExt cx="2266349" cy="1413770"/>
              </a:xfrm>
              <a:solidFill>
                <a:schemeClr val="tx1"/>
              </a:solidFill>
            </p:grpSpPr>
            <p:sp>
              <p:nvSpPr>
                <p:cNvPr id="5" name="Freeform 4">
                  <a:extLst>
                    <a:ext uri="{FF2B5EF4-FFF2-40B4-BE49-F238E27FC236}">
                      <a16:creationId xmlns:a16="http://schemas.microsoft.com/office/drawing/2014/main" id="{2229628D-1D75-783A-C7B9-3D8FE9A178FD}"/>
                    </a:ext>
                  </a:extLst>
                </p:cNvPr>
                <p:cNvSpPr/>
                <p:nvPr/>
              </p:nvSpPr>
              <p:spPr>
                <a:xfrm>
                  <a:off x="1027669" y="4565503"/>
                  <a:ext cx="485646" cy="485646"/>
                </a:xfrm>
                <a:custGeom>
                  <a:avLst/>
                  <a:gdLst>
                    <a:gd name="connsiteX0" fmla="*/ 485646 w 485646"/>
                    <a:gd name="connsiteY0" fmla="*/ 242823 h 485646"/>
                    <a:gd name="connsiteX1" fmla="*/ 242823 w 485646"/>
                    <a:gd name="connsiteY1" fmla="*/ 485646 h 485646"/>
                    <a:gd name="connsiteX2" fmla="*/ 0 w 485646"/>
                    <a:gd name="connsiteY2" fmla="*/ 242823 h 485646"/>
                    <a:gd name="connsiteX3" fmla="*/ 242823 w 485646"/>
                    <a:gd name="connsiteY3" fmla="*/ 0 h 485646"/>
                    <a:gd name="connsiteX4" fmla="*/ 485646 w 485646"/>
                    <a:gd name="connsiteY4" fmla="*/ 242823 h 485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646" h="485646">
                      <a:moveTo>
                        <a:pt x="485646" y="242823"/>
                      </a:moveTo>
                      <a:cubicBezTo>
                        <a:pt x="485646" y="376931"/>
                        <a:pt x="376931" y="485646"/>
                        <a:pt x="242823" y="485646"/>
                      </a:cubicBezTo>
                      <a:cubicBezTo>
                        <a:pt x="108716" y="485646"/>
                        <a:pt x="0" y="376931"/>
                        <a:pt x="0" y="242823"/>
                      </a:cubicBezTo>
                      <a:cubicBezTo>
                        <a:pt x="0" y="108716"/>
                        <a:pt x="108716" y="0"/>
                        <a:pt x="242823" y="0"/>
                      </a:cubicBezTo>
                      <a:cubicBezTo>
                        <a:pt x="376931" y="0"/>
                        <a:pt x="485646" y="108716"/>
                        <a:pt x="485646" y="242823"/>
                      </a:cubicBezTo>
                      <a:close/>
                    </a:path>
                  </a:pathLst>
                </a:custGeom>
                <a:grpFill/>
                <a:ln w="26888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" name="Freeform 5">
                  <a:extLst>
                    <a:ext uri="{FF2B5EF4-FFF2-40B4-BE49-F238E27FC236}">
                      <a16:creationId xmlns:a16="http://schemas.microsoft.com/office/drawing/2014/main" id="{CF8C03D2-6F94-E195-DE45-F574CD425D15}"/>
                    </a:ext>
                  </a:extLst>
                </p:cNvPr>
                <p:cNvSpPr/>
                <p:nvPr/>
              </p:nvSpPr>
              <p:spPr>
                <a:xfrm>
                  <a:off x="2322726" y="4565503"/>
                  <a:ext cx="485646" cy="485646"/>
                </a:xfrm>
                <a:custGeom>
                  <a:avLst/>
                  <a:gdLst>
                    <a:gd name="connsiteX0" fmla="*/ 485646 w 485646"/>
                    <a:gd name="connsiteY0" fmla="*/ 242823 h 485646"/>
                    <a:gd name="connsiteX1" fmla="*/ 242823 w 485646"/>
                    <a:gd name="connsiteY1" fmla="*/ 485646 h 485646"/>
                    <a:gd name="connsiteX2" fmla="*/ 0 w 485646"/>
                    <a:gd name="connsiteY2" fmla="*/ 242823 h 485646"/>
                    <a:gd name="connsiteX3" fmla="*/ 242823 w 485646"/>
                    <a:gd name="connsiteY3" fmla="*/ 0 h 485646"/>
                    <a:gd name="connsiteX4" fmla="*/ 485646 w 485646"/>
                    <a:gd name="connsiteY4" fmla="*/ 242823 h 485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646" h="485646">
                      <a:moveTo>
                        <a:pt x="485646" y="242823"/>
                      </a:moveTo>
                      <a:cubicBezTo>
                        <a:pt x="485646" y="376931"/>
                        <a:pt x="376931" y="485646"/>
                        <a:pt x="242823" y="485646"/>
                      </a:cubicBezTo>
                      <a:cubicBezTo>
                        <a:pt x="108716" y="485646"/>
                        <a:pt x="0" y="376931"/>
                        <a:pt x="0" y="242823"/>
                      </a:cubicBezTo>
                      <a:cubicBezTo>
                        <a:pt x="0" y="108716"/>
                        <a:pt x="108716" y="0"/>
                        <a:pt x="242823" y="0"/>
                      </a:cubicBezTo>
                      <a:cubicBezTo>
                        <a:pt x="376931" y="0"/>
                        <a:pt x="485646" y="108716"/>
                        <a:pt x="485646" y="242823"/>
                      </a:cubicBezTo>
                      <a:close/>
                    </a:path>
                  </a:pathLst>
                </a:custGeom>
                <a:grpFill/>
                <a:ln w="268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" name="Freeform 6">
                  <a:extLst>
                    <a:ext uri="{FF2B5EF4-FFF2-40B4-BE49-F238E27FC236}">
                      <a16:creationId xmlns:a16="http://schemas.microsoft.com/office/drawing/2014/main" id="{0060F1FB-BDCC-DDE4-2C99-FE14F8FF0D42}"/>
                    </a:ext>
                  </a:extLst>
                </p:cNvPr>
                <p:cNvSpPr/>
                <p:nvPr/>
              </p:nvSpPr>
              <p:spPr>
                <a:xfrm>
                  <a:off x="1432374" y="5493627"/>
                  <a:ext cx="971292" cy="485646"/>
                </a:xfrm>
                <a:custGeom>
                  <a:avLst/>
                  <a:gdLst>
                    <a:gd name="connsiteX0" fmla="*/ 971293 w 971292"/>
                    <a:gd name="connsiteY0" fmla="*/ 485646 h 485646"/>
                    <a:gd name="connsiteX1" fmla="*/ 971293 w 971292"/>
                    <a:gd name="connsiteY1" fmla="*/ 242823 h 485646"/>
                    <a:gd name="connsiteX2" fmla="*/ 922728 w 971292"/>
                    <a:gd name="connsiteY2" fmla="*/ 145694 h 485646"/>
                    <a:gd name="connsiteX3" fmla="*/ 685301 w 971292"/>
                    <a:gd name="connsiteY3" fmla="*/ 32376 h 485646"/>
                    <a:gd name="connsiteX4" fmla="*/ 485646 w 971292"/>
                    <a:gd name="connsiteY4" fmla="*/ 0 h 485646"/>
                    <a:gd name="connsiteX5" fmla="*/ 285992 w 971292"/>
                    <a:gd name="connsiteY5" fmla="*/ 32376 h 485646"/>
                    <a:gd name="connsiteX6" fmla="*/ 48565 w 971292"/>
                    <a:gd name="connsiteY6" fmla="*/ 145694 h 485646"/>
                    <a:gd name="connsiteX7" fmla="*/ 0 w 971292"/>
                    <a:gd name="connsiteY7" fmla="*/ 242823 h 485646"/>
                    <a:gd name="connsiteX8" fmla="*/ 0 w 971292"/>
                    <a:gd name="connsiteY8" fmla="*/ 485646 h 485646"/>
                    <a:gd name="connsiteX9" fmla="*/ 971293 w 971292"/>
                    <a:gd name="connsiteY9" fmla="*/ 485646 h 485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71292" h="485646">
                      <a:moveTo>
                        <a:pt x="971293" y="485646"/>
                      </a:moveTo>
                      <a:lnTo>
                        <a:pt x="971293" y="242823"/>
                      </a:lnTo>
                      <a:cubicBezTo>
                        <a:pt x="971293" y="205051"/>
                        <a:pt x="955105" y="167278"/>
                        <a:pt x="922728" y="145694"/>
                      </a:cubicBezTo>
                      <a:cubicBezTo>
                        <a:pt x="857975" y="91733"/>
                        <a:pt x="771638" y="53961"/>
                        <a:pt x="685301" y="32376"/>
                      </a:cubicBezTo>
                      <a:cubicBezTo>
                        <a:pt x="625944" y="16188"/>
                        <a:pt x="555795" y="0"/>
                        <a:pt x="485646" y="0"/>
                      </a:cubicBezTo>
                      <a:cubicBezTo>
                        <a:pt x="420893" y="0"/>
                        <a:pt x="350745" y="10792"/>
                        <a:pt x="285992" y="32376"/>
                      </a:cubicBezTo>
                      <a:cubicBezTo>
                        <a:pt x="199655" y="53961"/>
                        <a:pt x="118714" y="97129"/>
                        <a:pt x="48565" y="145694"/>
                      </a:cubicBezTo>
                      <a:cubicBezTo>
                        <a:pt x="16188" y="172674"/>
                        <a:pt x="0" y="205051"/>
                        <a:pt x="0" y="242823"/>
                      </a:cubicBezTo>
                      <a:lnTo>
                        <a:pt x="0" y="485646"/>
                      </a:lnTo>
                      <a:lnTo>
                        <a:pt x="971293" y="485646"/>
                      </a:lnTo>
                      <a:close/>
                    </a:path>
                  </a:pathLst>
                </a:custGeom>
                <a:grpFill/>
                <a:ln w="26888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8" name="Freeform 7">
                  <a:extLst>
                    <a:ext uri="{FF2B5EF4-FFF2-40B4-BE49-F238E27FC236}">
                      <a16:creationId xmlns:a16="http://schemas.microsoft.com/office/drawing/2014/main" id="{E5B43F74-3E00-F027-5F58-15DBCC4E1DF5}"/>
                    </a:ext>
                  </a:extLst>
                </p:cNvPr>
                <p:cNvSpPr/>
                <p:nvPr/>
              </p:nvSpPr>
              <p:spPr>
                <a:xfrm>
                  <a:off x="1675197" y="4943228"/>
                  <a:ext cx="485646" cy="485646"/>
                </a:xfrm>
                <a:custGeom>
                  <a:avLst/>
                  <a:gdLst>
                    <a:gd name="connsiteX0" fmla="*/ 485646 w 485646"/>
                    <a:gd name="connsiteY0" fmla="*/ 242823 h 485646"/>
                    <a:gd name="connsiteX1" fmla="*/ 242823 w 485646"/>
                    <a:gd name="connsiteY1" fmla="*/ 485646 h 485646"/>
                    <a:gd name="connsiteX2" fmla="*/ 0 w 485646"/>
                    <a:gd name="connsiteY2" fmla="*/ 242823 h 485646"/>
                    <a:gd name="connsiteX3" fmla="*/ 242823 w 485646"/>
                    <a:gd name="connsiteY3" fmla="*/ 0 h 485646"/>
                    <a:gd name="connsiteX4" fmla="*/ 485646 w 485646"/>
                    <a:gd name="connsiteY4" fmla="*/ 242823 h 485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646" h="485646">
                      <a:moveTo>
                        <a:pt x="485646" y="242823"/>
                      </a:moveTo>
                      <a:cubicBezTo>
                        <a:pt x="485646" y="376931"/>
                        <a:pt x="376931" y="485646"/>
                        <a:pt x="242823" y="485646"/>
                      </a:cubicBezTo>
                      <a:cubicBezTo>
                        <a:pt x="108716" y="485646"/>
                        <a:pt x="0" y="376931"/>
                        <a:pt x="0" y="242823"/>
                      </a:cubicBezTo>
                      <a:cubicBezTo>
                        <a:pt x="0" y="108716"/>
                        <a:pt x="108716" y="0"/>
                        <a:pt x="242823" y="0"/>
                      </a:cubicBezTo>
                      <a:cubicBezTo>
                        <a:pt x="376931" y="0"/>
                        <a:pt x="485646" y="108716"/>
                        <a:pt x="485646" y="242823"/>
                      </a:cubicBezTo>
                      <a:close/>
                    </a:path>
                  </a:pathLst>
                </a:custGeom>
                <a:grpFill/>
                <a:ln w="26888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E93FAAA7-5B45-2918-F43D-EE2A258A9E53}"/>
                    </a:ext>
                  </a:extLst>
                </p:cNvPr>
                <p:cNvSpPr/>
                <p:nvPr/>
              </p:nvSpPr>
              <p:spPr>
                <a:xfrm>
                  <a:off x="2171636" y="5115902"/>
                  <a:ext cx="879559" cy="485646"/>
                </a:xfrm>
                <a:custGeom>
                  <a:avLst/>
                  <a:gdLst>
                    <a:gd name="connsiteX0" fmla="*/ 830995 w 879559"/>
                    <a:gd name="connsiteY0" fmla="*/ 145694 h 485646"/>
                    <a:gd name="connsiteX1" fmla="*/ 593568 w 879559"/>
                    <a:gd name="connsiteY1" fmla="*/ 32376 h 485646"/>
                    <a:gd name="connsiteX2" fmla="*/ 393913 w 879559"/>
                    <a:gd name="connsiteY2" fmla="*/ 0 h 485646"/>
                    <a:gd name="connsiteX3" fmla="*/ 194258 w 879559"/>
                    <a:gd name="connsiteY3" fmla="*/ 32376 h 485646"/>
                    <a:gd name="connsiteX4" fmla="*/ 97129 w 879559"/>
                    <a:gd name="connsiteY4" fmla="*/ 70149 h 485646"/>
                    <a:gd name="connsiteX5" fmla="*/ 97129 w 879559"/>
                    <a:gd name="connsiteY5" fmla="*/ 75545 h 485646"/>
                    <a:gd name="connsiteX6" fmla="*/ 0 w 879559"/>
                    <a:gd name="connsiteY6" fmla="*/ 312972 h 485646"/>
                    <a:gd name="connsiteX7" fmla="*/ 248219 w 879559"/>
                    <a:gd name="connsiteY7" fmla="*/ 437082 h 485646"/>
                    <a:gd name="connsiteX8" fmla="*/ 291388 w 879559"/>
                    <a:gd name="connsiteY8" fmla="*/ 485646 h 485646"/>
                    <a:gd name="connsiteX9" fmla="*/ 879560 w 879559"/>
                    <a:gd name="connsiteY9" fmla="*/ 485646 h 485646"/>
                    <a:gd name="connsiteX10" fmla="*/ 879560 w 879559"/>
                    <a:gd name="connsiteY10" fmla="*/ 242823 h 485646"/>
                    <a:gd name="connsiteX11" fmla="*/ 830995 w 879559"/>
                    <a:gd name="connsiteY11" fmla="*/ 145694 h 485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9559" h="485646">
                      <a:moveTo>
                        <a:pt x="830995" y="145694"/>
                      </a:moveTo>
                      <a:cubicBezTo>
                        <a:pt x="766242" y="91733"/>
                        <a:pt x="679905" y="53961"/>
                        <a:pt x="593568" y="32376"/>
                      </a:cubicBezTo>
                      <a:cubicBezTo>
                        <a:pt x="534211" y="16188"/>
                        <a:pt x="464062" y="0"/>
                        <a:pt x="393913" y="0"/>
                      </a:cubicBezTo>
                      <a:cubicBezTo>
                        <a:pt x="329160" y="0"/>
                        <a:pt x="259011" y="10792"/>
                        <a:pt x="194258" y="32376"/>
                      </a:cubicBezTo>
                      <a:cubicBezTo>
                        <a:pt x="161882" y="43169"/>
                        <a:pt x="129506" y="53961"/>
                        <a:pt x="97129" y="70149"/>
                      </a:cubicBezTo>
                      <a:lnTo>
                        <a:pt x="97129" y="75545"/>
                      </a:lnTo>
                      <a:cubicBezTo>
                        <a:pt x="97129" y="167278"/>
                        <a:pt x="59357" y="253615"/>
                        <a:pt x="0" y="312972"/>
                      </a:cubicBezTo>
                      <a:cubicBezTo>
                        <a:pt x="102525" y="345349"/>
                        <a:pt x="183466" y="388517"/>
                        <a:pt x="248219" y="437082"/>
                      </a:cubicBezTo>
                      <a:cubicBezTo>
                        <a:pt x="264407" y="453270"/>
                        <a:pt x="280596" y="464062"/>
                        <a:pt x="291388" y="485646"/>
                      </a:cubicBezTo>
                      <a:lnTo>
                        <a:pt x="879560" y="485646"/>
                      </a:lnTo>
                      <a:lnTo>
                        <a:pt x="879560" y="242823"/>
                      </a:lnTo>
                      <a:cubicBezTo>
                        <a:pt x="879560" y="205051"/>
                        <a:pt x="863371" y="167278"/>
                        <a:pt x="830995" y="145694"/>
                      </a:cubicBezTo>
                      <a:close/>
                    </a:path>
                  </a:pathLst>
                </a:custGeom>
                <a:grpFill/>
                <a:ln w="268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7754FFC1-1669-25D8-51BC-F1D5DA62F82C}"/>
                    </a:ext>
                  </a:extLst>
                </p:cNvPr>
                <p:cNvSpPr/>
                <p:nvPr/>
              </p:nvSpPr>
              <p:spPr>
                <a:xfrm>
                  <a:off x="784846" y="5115902"/>
                  <a:ext cx="879559" cy="485646"/>
                </a:xfrm>
                <a:custGeom>
                  <a:avLst/>
                  <a:gdLst>
                    <a:gd name="connsiteX0" fmla="*/ 631340 w 879559"/>
                    <a:gd name="connsiteY0" fmla="*/ 437082 h 485646"/>
                    <a:gd name="connsiteX1" fmla="*/ 631340 w 879559"/>
                    <a:gd name="connsiteY1" fmla="*/ 437082 h 485646"/>
                    <a:gd name="connsiteX2" fmla="*/ 879560 w 879559"/>
                    <a:gd name="connsiteY2" fmla="*/ 312972 h 485646"/>
                    <a:gd name="connsiteX3" fmla="*/ 782430 w 879559"/>
                    <a:gd name="connsiteY3" fmla="*/ 75545 h 485646"/>
                    <a:gd name="connsiteX4" fmla="*/ 782430 w 879559"/>
                    <a:gd name="connsiteY4" fmla="*/ 64753 h 485646"/>
                    <a:gd name="connsiteX5" fmla="*/ 685301 w 879559"/>
                    <a:gd name="connsiteY5" fmla="*/ 32376 h 485646"/>
                    <a:gd name="connsiteX6" fmla="*/ 485646 w 879559"/>
                    <a:gd name="connsiteY6" fmla="*/ 0 h 485646"/>
                    <a:gd name="connsiteX7" fmla="*/ 285992 w 879559"/>
                    <a:gd name="connsiteY7" fmla="*/ 32376 h 485646"/>
                    <a:gd name="connsiteX8" fmla="*/ 48565 w 879559"/>
                    <a:gd name="connsiteY8" fmla="*/ 145694 h 485646"/>
                    <a:gd name="connsiteX9" fmla="*/ 0 w 879559"/>
                    <a:gd name="connsiteY9" fmla="*/ 242823 h 485646"/>
                    <a:gd name="connsiteX10" fmla="*/ 0 w 879559"/>
                    <a:gd name="connsiteY10" fmla="*/ 485646 h 485646"/>
                    <a:gd name="connsiteX11" fmla="*/ 582776 w 879559"/>
                    <a:gd name="connsiteY11" fmla="*/ 485646 h 485646"/>
                    <a:gd name="connsiteX12" fmla="*/ 631340 w 879559"/>
                    <a:gd name="connsiteY12" fmla="*/ 437082 h 485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9559" h="485646">
                      <a:moveTo>
                        <a:pt x="631340" y="437082"/>
                      </a:moveTo>
                      <a:lnTo>
                        <a:pt x="631340" y="437082"/>
                      </a:lnTo>
                      <a:cubicBezTo>
                        <a:pt x="706885" y="383121"/>
                        <a:pt x="793222" y="339952"/>
                        <a:pt x="879560" y="312972"/>
                      </a:cubicBezTo>
                      <a:cubicBezTo>
                        <a:pt x="820203" y="248219"/>
                        <a:pt x="782430" y="167278"/>
                        <a:pt x="782430" y="75545"/>
                      </a:cubicBezTo>
                      <a:cubicBezTo>
                        <a:pt x="782430" y="70149"/>
                        <a:pt x="782430" y="70149"/>
                        <a:pt x="782430" y="64753"/>
                      </a:cubicBezTo>
                      <a:cubicBezTo>
                        <a:pt x="750054" y="53961"/>
                        <a:pt x="717677" y="37772"/>
                        <a:pt x="685301" y="32376"/>
                      </a:cubicBezTo>
                      <a:cubicBezTo>
                        <a:pt x="625944" y="16188"/>
                        <a:pt x="555795" y="0"/>
                        <a:pt x="485646" y="0"/>
                      </a:cubicBezTo>
                      <a:cubicBezTo>
                        <a:pt x="420894" y="0"/>
                        <a:pt x="350745" y="10792"/>
                        <a:pt x="285992" y="32376"/>
                      </a:cubicBezTo>
                      <a:cubicBezTo>
                        <a:pt x="199655" y="59357"/>
                        <a:pt x="118714" y="97129"/>
                        <a:pt x="48565" y="145694"/>
                      </a:cubicBezTo>
                      <a:cubicBezTo>
                        <a:pt x="16188" y="167278"/>
                        <a:pt x="0" y="205051"/>
                        <a:pt x="0" y="242823"/>
                      </a:cubicBezTo>
                      <a:lnTo>
                        <a:pt x="0" y="485646"/>
                      </a:lnTo>
                      <a:lnTo>
                        <a:pt x="582776" y="485646"/>
                      </a:lnTo>
                      <a:cubicBezTo>
                        <a:pt x="598964" y="464062"/>
                        <a:pt x="609756" y="453270"/>
                        <a:pt x="631340" y="437082"/>
                      </a:cubicBezTo>
                      <a:close/>
                    </a:path>
                  </a:pathLst>
                </a:custGeom>
                <a:grpFill/>
                <a:ln w="26888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28AE0E-C41A-BA76-EF1C-2265D5B29724}"/>
                  </a:ext>
                </a:extLst>
              </p:cNvPr>
              <p:cNvSpPr txBox="1"/>
              <p:nvPr/>
            </p:nvSpPr>
            <p:spPr>
              <a:xfrm>
                <a:off x="1472924" y="5909478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Users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3699758-6DBA-1879-4B0D-C162F6E6A206}"/>
                </a:ext>
              </a:extLst>
            </p:cNvPr>
            <p:cNvGrpSpPr/>
            <p:nvPr/>
          </p:nvGrpSpPr>
          <p:grpSpPr>
            <a:xfrm>
              <a:off x="1791543" y="4156179"/>
              <a:ext cx="8092105" cy="2631704"/>
              <a:chOff x="1068821" y="4082098"/>
              <a:chExt cx="8092105" cy="263170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BD82392-877D-B544-475E-1F858220B855}"/>
                  </a:ext>
                </a:extLst>
              </p:cNvPr>
              <p:cNvSpPr/>
              <p:nvPr/>
            </p:nvSpPr>
            <p:spPr>
              <a:xfrm>
                <a:off x="3073008" y="4082098"/>
                <a:ext cx="4286914" cy="223404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A11E0A-D77E-CB34-9AA2-F172EA31EB95}"/>
                  </a:ext>
                </a:extLst>
              </p:cNvPr>
              <p:cNvSpPr txBox="1"/>
              <p:nvPr/>
            </p:nvSpPr>
            <p:spPr>
              <a:xfrm>
                <a:off x="4180481" y="6344470"/>
                <a:ext cx="23855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Application Process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96334F5-9343-A6A4-B3AC-20BC3DCABC2D}"/>
                  </a:ext>
                </a:extLst>
              </p:cNvPr>
              <p:cNvSpPr/>
              <p:nvPr/>
            </p:nvSpPr>
            <p:spPr>
              <a:xfrm>
                <a:off x="3206669" y="4237961"/>
                <a:ext cx="1100887" cy="19015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Business Logic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FB82F5-F395-EBC7-08A2-E2818CF65A80}"/>
                  </a:ext>
                </a:extLst>
              </p:cNvPr>
              <p:cNvSpPr/>
              <p:nvPr/>
            </p:nvSpPr>
            <p:spPr>
              <a:xfrm>
                <a:off x="4848437" y="4237961"/>
                <a:ext cx="2306782" cy="4028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Feature A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9D92DB9-BEC5-75BC-6C8A-0D55DFDC26D6}"/>
                  </a:ext>
                </a:extLst>
              </p:cNvPr>
              <p:cNvSpPr/>
              <p:nvPr/>
            </p:nvSpPr>
            <p:spPr>
              <a:xfrm>
                <a:off x="4847596" y="5017463"/>
                <a:ext cx="2306782" cy="4028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Feature B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4A46FDE-39B8-767A-C3DF-6F370D848965}"/>
                  </a:ext>
                </a:extLst>
              </p:cNvPr>
              <p:cNvSpPr/>
              <p:nvPr/>
            </p:nvSpPr>
            <p:spPr>
              <a:xfrm>
                <a:off x="4847596" y="5751386"/>
                <a:ext cx="2306782" cy="4028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Feature C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A3276B8-1E88-15B1-3CB0-5E241CBCD86C}"/>
                  </a:ext>
                </a:extLst>
              </p:cNvPr>
              <p:cNvCxnSpPr>
                <a:stCxn id="15" idx="1"/>
              </p:cNvCxnSpPr>
              <p:nvPr/>
            </p:nvCxnSpPr>
            <p:spPr>
              <a:xfrm flipH="1">
                <a:off x="4307556" y="4439403"/>
                <a:ext cx="5408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28FAA761-AF88-D75F-605A-20DAC4CDB63E}"/>
                  </a:ext>
                </a:extLst>
              </p:cNvPr>
              <p:cNvCxnSpPr/>
              <p:nvPr/>
            </p:nvCxnSpPr>
            <p:spPr>
              <a:xfrm flipH="1">
                <a:off x="4306715" y="5218051"/>
                <a:ext cx="5408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9575A253-F726-3D89-88B7-0F181D2619FD}"/>
                  </a:ext>
                </a:extLst>
              </p:cNvPr>
              <p:cNvCxnSpPr/>
              <p:nvPr/>
            </p:nvCxnSpPr>
            <p:spPr>
              <a:xfrm flipH="1">
                <a:off x="4306715" y="5979879"/>
                <a:ext cx="5408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1FC3608-E481-9CEF-7B54-91F6F07AB0D8}"/>
                  </a:ext>
                </a:extLst>
              </p:cNvPr>
              <p:cNvCxnSpPr>
                <a:cxnSpLocks/>
                <a:endCxn id="15" idx="3"/>
              </p:cNvCxnSpPr>
              <p:nvPr/>
            </p:nvCxnSpPr>
            <p:spPr>
              <a:xfrm flipH="1" flipV="1">
                <a:off x="7155219" y="4439403"/>
                <a:ext cx="2005707" cy="7589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3A8EC92B-2844-EBEA-2603-988EBB0A0B27}"/>
                  </a:ext>
                </a:extLst>
              </p:cNvPr>
              <p:cNvCxnSpPr>
                <a:cxnSpLocks/>
                <a:endCxn id="19" idx="3"/>
              </p:cNvCxnSpPr>
              <p:nvPr/>
            </p:nvCxnSpPr>
            <p:spPr>
              <a:xfrm flipH="1">
                <a:off x="7154378" y="5198308"/>
                <a:ext cx="2006548" cy="7545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B0BEE6DA-60DC-2DA4-744D-BCDEF82D2196}"/>
                  </a:ext>
                </a:extLst>
              </p:cNvPr>
              <p:cNvCxnSpPr>
                <a:cxnSpLocks/>
                <a:endCxn id="18" idx="3"/>
              </p:cNvCxnSpPr>
              <p:nvPr/>
            </p:nvCxnSpPr>
            <p:spPr>
              <a:xfrm flipH="1">
                <a:off x="7154378" y="5198308"/>
                <a:ext cx="2006548" cy="205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699F96F-A1D9-7933-A460-B0A8B4CF057F}"/>
                  </a:ext>
                </a:extLst>
              </p:cNvPr>
              <p:cNvSpPr txBox="1"/>
              <p:nvPr/>
            </p:nvSpPr>
            <p:spPr>
              <a:xfrm>
                <a:off x="7336597" y="4773253"/>
                <a:ext cx="12076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Data Interface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BD891C83-BFB8-CB6A-4662-DE2D34B46C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8821" y="5188009"/>
                <a:ext cx="2006548" cy="205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310CA-9093-74D9-7F15-586E0AD5215D}"/>
                  </a:ext>
                </a:extLst>
              </p:cNvPr>
              <p:cNvSpPr txBox="1"/>
              <p:nvPr/>
            </p:nvSpPr>
            <p:spPr>
              <a:xfrm>
                <a:off x="1492834" y="4900712"/>
                <a:ext cx="12076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User Interface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9CF239B-A2D0-CC0F-9C05-A3972005657A}"/>
                </a:ext>
              </a:extLst>
            </p:cNvPr>
            <p:cNvGrpSpPr/>
            <p:nvPr/>
          </p:nvGrpSpPr>
          <p:grpSpPr>
            <a:xfrm>
              <a:off x="9462915" y="4116522"/>
              <a:ext cx="2044296" cy="2273702"/>
              <a:chOff x="9462915" y="4116522"/>
              <a:chExt cx="2044296" cy="227370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27A2B06-38C9-5A7C-FBEA-DE4CA2BF6989}"/>
                  </a:ext>
                </a:extLst>
              </p:cNvPr>
              <p:cNvSpPr txBox="1"/>
              <p:nvPr/>
            </p:nvSpPr>
            <p:spPr>
              <a:xfrm>
                <a:off x="9833282" y="6020892"/>
                <a:ext cx="1303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Database</a:t>
                </a:r>
              </a:p>
            </p:txBody>
          </p:sp>
          <p:pic>
            <p:nvPicPr>
              <p:cNvPr id="36" name="Graphic 35" descr="Database with solid fill">
                <a:extLst>
                  <a:ext uri="{FF2B5EF4-FFF2-40B4-BE49-F238E27FC236}">
                    <a16:creationId xmlns:a16="http://schemas.microsoft.com/office/drawing/2014/main" id="{BDFA5967-D5CC-19D1-2FA7-FBD380227B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462915" y="4116522"/>
                <a:ext cx="2044296" cy="204429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80822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3619-DC93-B80B-608E-959C990A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Shift in the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853CA-8697-229A-22D6-6DA1A3B1A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427533"/>
            <a:ext cx="10554574" cy="3636511"/>
          </a:xfrm>
        </p:spPr>
        <p:txBody>
          <a:bodyPr/>
          <a:lstStyle/>
          <a:p>
            <a:r>
              <a:rPr lang="en-US" dirty="0"/>
              <a:t>Over the last decade Microservices have become popular</a:t>
            </a:r>
          </a:p>
          <a:p>
            <a:r>
              <a:rPr lang="en-US" dirty="0"/>
              <a:t>Split services into different code bases and processes</a:t>
            </a:r>
          </a:p>
          <a:p>
            <a:r>
              <a:rPr lang="en-US" dirty="0"/>
              <a:t>Systems can become much more complex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40D11F8-FB2C-AB56-25A6-AAFD281B045F}"/>
              </a:ext>
            </a:extLst>
          </p:cNvPr>
          <p:cNvGrpSpPr/>
          <p:nvPr/>
        </p:nvGrpSpPr>
        <p:grpSpPr>
          <a:xfrm>
            <a:off x="285903" y="4041047"/>
            <a:ext cx="10708198" cy="2728672"/>
            <a:chOff x="285903" y="4041047"/>
            <a:chExt cx="10708198" cy="272867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5B1B5C3-8562-1DB7-12E9-E88C82155B6E}"/>
                </a:ext>
              </a:extLst>
            </p:cNvPr>
            <p:cNvGrpSpPr/>
            <p:nvPr/>
          </p:nvGrpSpPr>
          <p:grpSpPr>
            <a:xfrm>
              <a:off x="285903" y="4744806"/>
              <a:ext cx="1438809" cy="1491646"/>
              <a:chOff x="1179700" y="4787164"/>
              <a:chExt cx="1438809" cy="1491646"/>
            </a:xfrm>
          </p:grpSpPr>
          <p:grpSp>
            <p:nvGrpSpPr>
              <p:cNvPr id="4" name="Picture 2" descr="Users with solid fill">
                <a:extLst>
                  <a:ext uri="{FF2B5EF4-FFF2-40B4-BE49-F238E27FC236}">
                    <a16:creationId xmlns:a16="http://schemas.microsoft.com/office/drawing/2014/main" id="{78D66D6A-D55C-8AD2-C0EE-480940D5909E}"/>
                  </a:ext>
                </a:extLst>
              </p:cNvPr>
              <p:cNvGrpSpPr/>
              <p:nvPr/>
            </p:nvGrpSpPr>
            <p:grpSpPr>
              <a:xfrm>
                <a:off x="1179700" y="4787164"/>
                <a:ext cx="1438809" cy="970450"/>
                <a:chOff x="784846" y="4565503"/>
                <a:chExt cx="2266349" cy="1413770"/>
              </a:xfrm>
              <a:solidFill>
                <a:schemeClr val="tx1"/>
              </a:solidFill>
            </p:grpSpPr>
            <p:sp>
              <p:nvSpPr>
                <p:cNvPr id="5" name="Freeform 4">
                  <a:extLst>
                    <a:ext uri="{FF2B5EF4-FFF2-40B4-BE49-F238E27FC236}">
                      <a16:creationId xmlns:a16="http://schemas.microsoft.com/office/drawing/2014/main" id="{2229628D-1D75-783A-C7B9-3D8FE9A178FD}"/>
                    </a:ext>
                  </a:extLst>
                </p:cNvPr>
                <p:cNvSpPr/>
                <p:nvPr/>
              </p:nvSpPr>
              <p:spPr>
                <a:xfrm>
                  <a:off x="1027669" y="4565503"/>
                  <a:ext cx="485646" cy="485646"/>
                </a:xfrm>
                <a:custGeom>
                  <a:avLst/>
                  <a:gdLst>
                    <a:gd name="connsiteX0" fmla="*/ 485646 w 485646"/>
                    <a:gd name="connsiteY0" fmla="*/ 242823 h 485646"/>
                    <a:gd name="connsiteX1" fmla="*/ 242823 w 485646"/>
                    <a:gd name="connsiteY1" fmla="*/ 485646 h 485646"/>
                    <a:gd name="connsiteX2" fmla="*/ 0 w 485646"/>
                    <a:gd name="connsiteY2" fmla="*/ 242823 h 485646"/>
                    <a:gd name="connsiteX3" fmla="*/ 242823 w 485646"/>
                    <a:gd name="connsiteY3" fmla="*/ 0 h 485646"/>
                    <a:gd name="connsiteX4" fmla="*/ 485646 w 485646"/>
                    <a:gd name="connsiteY4" fmla="*/ 242823 h 485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646" h="485646">
                      <a:moveTo>
                        <a:pt x="485646" y="242823"/>
                      </a:moveTo>
                      <a:cubicBezTo>
                        <a:pt x="485646" y="376931"/>
                        <a:pt x="376931" y="485646"/>
                        <a:pt x="242823" y="485646"/>
                      </a:cubicBezTo>
                      <a:cubicBezTo>
                        <a:pt x="108716" y="485646"/>
                        <a:pt x="0" y="376931"/>
                        <a:pt x="0" y="242823"/>
                      </a:cubicBezTo>
                      <a:cubicBezTo>
                        <a:pt x="0" y="108716"/>
                        <a:pt x="108716" y="0"/>
                        <a:pt x="242823" y="0"/>
                      </a:cubicBezTo>
                      <a:cubicBezTo>
                        <a:pt x="376931" y="0"/>
                        <a:pt x="485646" y="108716"/>
                        <a:pt x="485646" y="242823"/>
                      </a:cubicBezTo>
                      <a:close/>
                    </a:path>
                  </a:pathLst>
                </a:custGeom>
                <a:grpFill/>
                <a:ln w="26888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" name="Freeform 5">
                  <a:extLst>
                    <a:ext uri="{FF2B5EF4-FFF2-40B4-BE49-F238E27FC236}">
                      <a16:creationId xmlns:a16="http://schemas.microsoft.com/office/drawing/2014/main" id="{CF8C03D2-6F94-E195-DE45-F574CD425D15}"/>
                    </a:ext>
                  </a:extLst>
                </p:cNvPr>
                <p:cNvSpPr/>
                <p:nvPr/>
              </p:nvSpPr>
              <p:spPr>
                <a:xfrm>
                  <a:off x="2322726" y="4565503"/>
                  <a:ext cx="485646" cy="485646"/>
                </a:xfrm>
                <a:custGeom>
                  <a:avLst/>
                  <a:gdLst>
                    <a:gd name="connsiteX0" fmla="*/ 485646 w 485646"/>
                    <a:gd name="connsiteY0" fmla="*/ 242823 h 485646"/>
                    <a:gd name="connsiteX1" fmla="*/ 242823 w 485646"/>
                    <a:gd name="connsiteY1" fmla="*/ 485646 h 485646"/>
                    <a:gd name="connsiteX2" fmla="*/ 0 w 485646"/>
                    <a:gd name="connsiteY2" fmla="*/ 242823 h 485646"/>
                    <a:gd name="connsiteX3" fmla="*/ 242823 w 485646"/>
                    <a:gd name="connsiteY3" fmla="*/ 0 h 485646"/>
                    <a:gd name="connsiteX4" fmla="*/ 485646 w 485646"/>
                    <a:gd name="connsiteY4" fmla="*/ 242823 h 485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646" h="485646">
                      <a:moveTo>
                        <a:pt x="485646" y="242823"/>
                      </a:moveTo>
                      <a:cubicBezTo>
                        <a:pt x="485646" y="376931"/>
                        <a:pt x="376931" y="485646"/>
                        <a:pt x="242823" y="485646"/>
                      </a:cubicBezTo>
                      <a:cubicBezTo>
                        <a:pt x="108716" y="485646"/>
                        <a:pt x="0" y="376931"/>
                        <a:pt x="0" y="242823"/>
                      </a:cubicBezTo>
                      <a:cubicBezTo>
                        <a:pt x="0" y="108716"/>
                        <a:pt x="108716" y="0"/>
                        <a:pt x="242823" y="0"/>
                      </a:cubicBezTo>
                      <a:cubicBezTo>
                        <a:pt x="376931" y="0"/>
                        <a:pt x="485646" y="108716"/>
                        <a:pt x="485646" y="242823"/>
                      </a:cubicBezTo>
                      <a:close/>
                    </a:path>
                  </a:pathLst>
                </a:custGeom>
                <a:grpFill/>
                <a:ln w="268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" name="Freeform 6">
                  <a:extLst>
                    <a:ext uri="{FF2B5EF4-FFF2-40B4-BE49-F238E27FC236}">
                      <a16:creationId xmlns:a16="http://schemas.microsoft.com/office/drawing/2014/main" id="{0060F1FB-BDCC-DDE4-2C99-FE14F8FF0D42}"/>
                    </a:ext>
                  </a:extLst>
                </p:cNvPr>
                <p:cNvSpPr/>
                <p:nvPr/>
              </p:nvSpPr>
              <p:spPr>
                <a:xfrm>
                  <a:off x="1432374" y="5493627"/>
                  <a:ext cx="971292" cy="485646"/>
                </a:xfrm>
                <a:custGeom>
                  <a:avLst/>
                  <a:gdLst>
                    <a:gd name="connsiteX0" fmla="*/ 971293 w 971292"/>
                    <a:gd name="connsiteY0" fmla="*/ 485646 h 485646"/>
                    <a:gd name="connsiteX1" fmla="*/ 971293 w 971292"/>
                    <a:gd name="connsiteY1" fmla="*/ 242823 h 485646"/>
                    <a:gd name="connsiteX2" fmla="*/ 922728 w 971292"/>
                    <a:gd name="connsiteY2" fmla="*/ 145694 h 485646"/>
                    <a:gd name="connsiteX3" fmla="*/ 685301 w 971292"/>
                    <a:gd name="connsiteY3" fmla="*/ 32376 h 485646"/>
                    <a:gd name="connsiteX4" fmla="*/ 485646 w 971292"/>
                    <a:gd name="connsiteY4" fmla="*/ 0 h 485646"/>
                    <a:gd name="connsiteX5" fmla="*/ 285992 w 971292"/>
                    <a:gd name="connsiteY5" fmla="*/ 32376 h 485646"/>
                    <a:gd name="connsiteX6" fmla="*/ 48565 w 971292"/>
                    <a:gd name="connsiteY6" fmla="*/ 145694 h 485646"/>
                    <a:gd name="connsiteX7" fmla="*/ 0 w 971292"/>
                    <a:gd name="connsiteY7" fmla="*/ 242823 h 485646"/>
                    <a:gd name="connsiteX8" fmla="*/ 0 w 971292"/>
                    <a:gd name="connsiteY8" fmla="*/ 485646 h 485646"/>
                    <a:gd name="connsiteX9" fmla="*/ 971293 w 971292"/>
                    <a:gd name="connsiteY9" fmla="*/ 485646 h 485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71292" h="485646">
                      <a:moveTo>
                        <a:pt x="971293" y="485646"/>
                      </a:moveTo>
                      <a:lnTo>
                        <a:pt x="971293" y="242823"/>
                      </a:lnTo>
                      <a:cubicBezTo>
                        <a:pt x="971293" y="205051"/>
                        <a:pt x="955105" y="167278"/>
                        <a:pt x="922728" y="145694"/>
                      </a:cubicBezTo>
                      <a:cubicBezTo>
                        <a:pt x="857975" y="91733"/>
                        <a:pt x="771638" y="53961"/>
                        <a:pt x="685301" y="32376"/>
                      </a:cubicBezTo>
                      <a:cubicBezTo>
                        <a:pt x="625944" y="16188"/>
                        <a:pt x="555795" y="0"/>
                        <a:pt x="485646" y="0"/>
                      </a:cubicBezTo>
                      <a:cubicBezTo>
                        <a:pt x="420893" y="0"/>
                        <a:pt x="350745" y="10792"/>
                        <a:pt x="285992" y="32376"/>
                      </a:cubicBezTo>
                      <a:cubicBezTo>
                        <a:pt x="199655" y="53961"/>
                        <a:pt x="118714" y="97129"/>
                        <a:pt x="48565" y="145694"/>
                      </a:cubicBezTo>
                      <a:cubicBezTo>
                        <a:pt x="16188" y="172674"/>
                        <a:pt x="0" y="205051"/>
                        <a:pt x="0" y="242823"/>
                      </a:cubicBezTo>
                      <a:lnTo>
                        <a:pt x="0" y="485646"/>
                      </a:lnTo>
                      <a:lnTo>
                        <a:pt x="971293" y="485646"/>
                      </a:lnTo>
                      <a:close/>
                    </a:path>
                  </a:pathLst>
                </a:custGeom>
                <a:grpFill/>
                <a:ln w="268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8" name="Freeform 7">
                  <a:extLst>
                    <a:ext uri="{FF2B5EF4-FFF2-40B4-BE49-F238E27FC236}">
                      <a16:creationId xmlns:a16="http://schemas.microsoft.com/office/drawing/2014/main" id="{E5B43F74-3E00-F027-5F58-15DBCC4E1DF5}"/>
                    </a:ext>
                  </a:extLst>
                </p:cNvPr>
                <p:cNvSpPr/>
                <p:nvPr/>
              </p:nvSpPr>
              <p:spPr>
                <a:xfrm>
                  <a:off x="1675197" y="4943228"/>
                  <a:ext cx="485646" cy="485646"/>
                </a:xfrm>
                <a:custGeom>
                  <a:avLst/>
                  <a:gdLst>
                    <a:gd name="connsiteX0" fmla="*/ 485646 w 485646"/>
                    <a:gd name="connsiteY0" fmla="*/ 242823 h 485646"/>
                    <a:gd name="connsiteX1" fmla="*/ 242823 w 485646"/>
                    <a:gd name="connsiteY1" fmla="*/ 485646 h 485646"/>
                    <a:gd name="connsiteX2" fmla="*/ 0 w 485646"/>
                    <a:gd name="connsiteY2" fmla="*/ 242823 h 485646"/>
                    <a:gd name="connsiteX3" fmla="*/ 242823 w 485646"/>
                    <a:gd name="connsiteY3" fmla="*/ 0 h 485646"/>
                    <a:gd name="connsiteX4" fmla="*/ 485646 w 485646"/>
                    <a:gd name="connsiteY4" fmla="*/ 242823 h 485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646" h="485646">
                      <a:moveTo>
                        <a:pt x="485646" y="242823"/>
                      </a:moveTo>
                      <a:cubicBezTo>
                        <a:pt x="485646" y="376931"/>
                        <a:pt x="376931" y="485646"/>
                        <a:pt x="242823" y="485646"/>
                      </a:cubicBezTo>
                      <a:cubicBezTo>
                        <a:pt x="108716" y="485646"/>
                        <a:pt x="0" y="376931"/>
                        <a:pt x="0" y="242823"/>
                      </a:cubicBezTo>
                      <a:cubicBezTo>
                        <a:pt x="0" y="108716"/>
                        <a:pt x="108716" y="0"/>
                        <a:pt x="242823" y="0"/>
                      </a:cubicBezTo>
                      <a:cubicBezTo>
                        <a:pt x="376931" y="0"/>
                        <a:pt x="485646" y="108716"/>
                        <a:pt x="485646" y="242823"/>
                      </a:cubicBezTo>
                      <a:close/>
                    </a:path>
                  </a:pathLst>
                </a:custGeom>
                <a:grpFill/>
                <a:ln w="268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E93FAAA7-5B45-2918-F43D-EE2A258A9E53}"/>
                    </a:ext>
                  </a:extLst>
                </p:cNvPr>
                <p:cNvSpPr/>
                <p:nvPr/>
              </p:nvSpPr>
              <p:spPr>
                <a:xfrm>
                  <a:off x="2171636" y="5115902"/>
                  <a:ext cx="879559" cy="485646"/>
                </a:xfrm>
                <a:custGeom>
                  <a:avLst/>
                  <a:gdLst>
                    <a:gd name="connsiteX0" fmla="*/ 830995 w 879559"/>
                    <a:gd name="connsiteY0" fmla="*/ 145694 h 485646"/>
                    <a:gd name="connsiteX1" fmla="*/ 593568 w 879559"/>
                    <a:gd name="connsiteY1" fmla="*/ 32376 h 485646"/>
                    <a:gd name="connsiteX2" fmla="*/ 393913 w 879559"/>
                    <a:gd name="connsiteY2" fmla="*/ 0 h 485646"/>
                    <a:gd name="connsiteX3" fmla="*/ 194258 w 879559"/>
                    <a:gd name="connsiteY3" fmla="*/ 32376 h 485646"/>
                    <a:gd name="connsiteX4" fmla="*/ 97129 w 879559"/>
                    <a:gd name="connsiteY4" fmla="*/ 70149 h 485646"/>
                    <a:gd name="connsiteX5" fmla="*/ 97129 w 879559"/>
                    <a:gd name="connsiteY5" fmla="*/ 75545 h 485646"/>
                    <a:gd name="connsiteX6" fmla="*/ 0 w 879559"/>
                    <a:gd name="connsiteY6" fmla="*/ 312972 h 485646"/>
                    <a:gd name="connsiteX7" fmla="*/ 248219 w 879559"/>
                    <a:gd name="connsiteY7" fmla="*/ 437082 h 485646"/>
                    <a:gd name="connsiteX8" fmla="*/ 291388 w 879559"/>
                    <a:gd name="connsiteY8" fmla="*/ 485646 h 485646"/>
                    <a:gd name="connsiteX9" fmla="*/ 879560 w 879559"/>
                    <a:gd name="connsiteY9" fmla="*/ 485646 h 485646"/>
                    <a:gd name="connsiteX10" fmla="*/ 879560 w 879559"/>
                    <a:gd name="connsiteY10" fmla="*/ 242823 h 485646"/>
                    <a:gd name="connsiteX11" fmla="*/ 830995 w 879559"/>
                    <a:gd name="connsiteY11" fmla="*/ 145694 h 485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9559" h="485646">
                      <a:moveTo>
                        <a:pt x="830995" y="145694"/>
                      </a:moveTo>
                      <a:cubicBezTo>
                        <a:pt x="766242" y="91733"/>
                        <a:pt x="679905" y="53961"/>
                        <a:pt x="593568" y="32376"/>
                      </a:cubicBezTo>
                      <a:cubicBezTo>
                        <a:pt x="534211" y="16188"/>
                        <a:pt x="464062" y="0"/>
                        <a:pt x="393913" y="0"/>
                      </a:cubicBezTo>
                      <a:cubicBezTo>
                        <a:pt x="329160" y="0"/>
                        <a:pt x="259011" y="10792"/>
                        <a:pt x="194258" y="32376"/>
                      </a:cubicBezTo>
                      <a:cubicBezTo>
                        <a:pt x="161882" y="43169"/>
                        <a:pt x="129506" y="53961"/>
                        <a:pt x="97129" y="70149"/>
                      </a:cubicBezTo>
                      <a:lnTo>
                        <a:pt x="97129" y="75545"/>
                      </a:lnTo>
                      <a:cubicBezTo>
                        <a:pt x="97129" y="167278"/>
                        <a:pt x="59357" y="253615"/>
                        <a:pt x="0" y="312972"/>
                      </a:cubicBezTo>
                      <a:cubicBezTo>
                        <a:pt x="102525" y="345349"/>
                        <a:pt x="183466" y="388517"/>
                        <a:pt x="248219" y="437082"/>
                      </a:cubicBezTo>
                      <a:cubicBezTo>
                        <a:pt x="264407" y="453270"/>
                        <a:pt x="280596" y="464062"/>
                        <a:pt x="291388" y="485646"/>
                      </a:cubicBezTo>
                      <a:lnTo>
                        <a:pt x="879560" y="485646"/>
                      </a:lnTo>
                      <a:lnTo>
                        <a:pt x="879560" y="242823"/>
                      </a:lnTo>
                      <a:cubicBezTo>
                        <a:pt x="879560" y="205051"/>
                        <a:pt x="863371" y="167278"/>
                        <a:pt x="830995" y="145694"/>
                      </a:cubicBezTo>
                      <a:close/>
                    </a:path>
                  </a:pathLst>
                </a:custGeom>
                <a:grpFill/>
                <a:ln w="268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7754FFC1-1669-25D8-51BC-F1D5DA62F82C}"/>
                    </a:ext>
                  </a:extLst>
                </p:cNvPr>
                <p:cNvSpPr/>
                <p:nvPr/>
              </p:nvSpPr>
              <p:spPr>
                <a:xfrm>
                  <a:off x="784846" y="5115902"/>
                  <a:ext cx="879559" cy="485646"/>
                </a:xfrm>
                <a:custGeom>
                  <a:avLst/>
                  <a:gdLst>
                    <a:gd name="connsiteX0" fmla="*/ 631340 w 879559"/>
                    <a:gd name="connsiteY0" fmla="*/ 437082 h 485646"/>
                    <a:gd name="connsiteX1" fmla="*/ 631340 w 879559"/>
                    <a:gd name="connsiteY1" fmla="*/ 437082 h 485646"/>
                    <a:gd name="connsiteX2" fmla="*/ 879560 w 879559"/>
                    <a:gd name="connsiteY2" fmla="*/ 312972 h 485646"/>
                    <a:gd name="connsiteX3" fmla="*/ 782430 w 879559"/>
                    <a:gd name="connsiteY3" fmla="*/ 75545 h 485646"/>
                    <a:gd name="connsiteX4" fmla="*/ 782430 w 879559"/>
                    <a:gd name="connsiteY4" fmla="*/ 64753 h 485646"/>
                    <a:gd name="connsiteX5" fmla="*/ 685301 w 879559"/>
                    <a:gd name="connsiteY5" fmla="*/ 32376 h 485646"/>
                    <a:gd name="connsiteX6" fmla="*/ 485646 w 879559"/>
                    <a:gd name="connsiteY6" fmla="*/ 0 h 485646"/>
                    <a:gd name="connsiteX7" fmla="*/ 285992 w 879559"/>
                    <a:gd name="connsiteY7" fmla="*/ 32376 h 485646"/>
                    <a:gd name="connsiteX8" fmla="*/ 48565 w 879559"/>
                    <a:gd name="connsiteY8" fmla="*/ 145694 h 485646"/>
                    <a:gd name="connsiteX9" fmla="*/ 0 w 879559"/>
                    <a:gd name="connsiteY9" fmla="*/ 242823 h 485646"/>
                    <a:gd name="connsiteX10" fmla="*/ 0 w 879559"/>
                    <a:gd name="connsiteY10" fmla="*/ 485646 h 485646"/>
                    <a:gd name="connsiteX11" fmla="*/ 582776 w 879559"/>
                    <a:gd name="connsiteY11" fmla="*/ 485646 h 485646"/>
                    <a:gd name="connsiteX12" fmla="*/ 631340 w 879559"/>
                    <a:gd name="connsiteY12" fmla="*/ 437082 h 485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9559" h="485646">
                      <a:moveTo>
                        <a:pt x="631340" y="437082"/>
                      </a:moveTo>
                      <a:lnTo>
                        <a:pt x="631340" y="437082"/>
                      </a:lnTo>
                      <a:cubicBezTo>
                        <a:pt x="706885" y="383121"/>
                        <a:pt x="793222" y="339952"/>
                        <a:pt x="879560" y="312972"/>
                      </a:cubicBezTo>
                      <a:cubicBezTo>
                        <a:pt x="820203" y="248219"/>
                        <a:pt x="782430" y="167278"/>
                        <a:pt x="782430" y="75545"/>
                      </a:cubicBezTo>
                      <a:cubicBezTo>
                        <a:pt x="782430" y="70149"/>
                        <a:pt x="782430" y="70149"/>
                        <a:pt x="782430" y="64753"/>
                      </a:cubicBezTo>
                      <a:cubicBezTo>
                        <a:pt x="750054" y="53961"/>
                        <a:pt x="717677" y="37772"/>
                        <a:pt x="685301" y="32376"/>
                      </a:cubicBezTo>
                      <a:cubicBezTo>
                        <a:pt x="625944" y="16188"/>
                        <a:pt x="555795" y="0"/>
                        <a:pt x="485646" y="0"/>
                      </a:cubicBezTo>
                      <a:cubicBezTo>
                        <a:pt x="420894" y="0"/>
                        <a:pt x="350745" y="10792"/>
                        <a:pt x="285992" y="32376"/>
                      </a:cubicBezTo>
                      <a:cubicBezTo>
                        <a:pt x="199655" y="59357"/>
                        <a:pt x="118714" y="97129"/>
                        <a:pt x="48565" y="145694"/>
                      </a:cubicBezTo>
                      <a:cubicBezTo>
                        <a:pt x="16188" y="167278"/>
                        <a:pt x="0" y="205051"/>
                        <a:pt x="0" y="242823"/>
                      </a:cubicBezTo>
                      <a:lnTo>
                        <a:pt x="0" y="485646"/>
                      </a:lnTo>
                      <a:lnTo>
                        <a:pt x="582776" y="485646"/>
                      </a:lnTo>
                      <a:cubicBezTo>
                        <a:pt x="598964" y="464062"/>
                        <a:pt x="609756" y="453270"/>
                        <a:pt x="631340" y="437082"/>
                      </a:cubicBezTo>
                      <a:close/>
                    </a:path>
                  </a:pathLst>
                </a:custGeom>
                <a:grpFill/>
                <a:ln w="268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28AE0E-C41A-BA76-EF1C-2265D5B29724}"/>
                  </a:ext>
                </a:extLst>
              </p:cNvPr>
              <p:cNvSpPr txBox="1"/>
              <p:nvPr/>
            </p:nvSpPr>
            <p:spPr>
              <a:xfrm>
                <a:off x="1472924" y="5909478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Users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6334F5-9343-A6A4-B3AC-20BC3DCABC2D}"/>
                </a:ext>
              </a:extLst>
            </p:cNvPr>
            <p:cNvSpPr/>
            <p:nvPr/>
          </p:nvSpPr>
          <p:spPr>
            <a:xfrm>
              <a:off x="3717639" y="4312042"/>
              <a:ext cx="1312640" cy="19015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 Gateway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AFB82F5-F395-EBC7-08A2-E2818CF65A80}"/>
                </a:ext>
              </a:extLst>
            </p:cNvPr>
            <p:cNvSpPr/>
            <p:nvPr/>
          </p:nvSpPr>
          <p:spPr>
            <a:xfrm>
              <a:off x="5571159" y="4312042"/>
              <a:ext cx="1863136" cy="402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Microservice A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9D92DB9-BEC5-75BC-6C8A-0D55DFDC26D6}"/>
                </a:ext>
              </a:extLst>
            </p:cNvPr>
            <p:cNvSpPr/>
            <p:nvPr/>
          </p:nvSpPr>
          <p:spPr>
            <a:xfrm>
              <a:off x="5570318" y="5091544"/>
              <a:ext cx="1863136" cy="402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Microservice B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A46FDE-39B8-767A-C3DF-6F370D848965}"/>
                </a:ext>
              </a:extLst>
            </p:cNvPr>
            <p:cNvSpPr/>
            <p:nvPr/>
          </p:nvSpPr>
          <p:spPr>
            <a:xfrm>
              <a:off x="5570318" y="5825467"/>
              <a:ext cx="1863136" cy="402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Microservice C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A3276B8-1E88-15B1-3CB0-5E241CBCD86C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5030278" y="4513484"/>
              <a:ext cx="54088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8FAA761-AF88-D75F-605A-20DAC4CDB63E}"/>
                </a:ext>
              </a:extLst>
            </p:cNvPr>
            <p:cNvCxnSpPr/>
            <p:nvPr/>
          </p:nvCxnSpPr>
          <p:spPr>
            <a:xfrm flipH="1">
              <a:off x="5029437" y="5292132"/>
              <a:ext cx="54088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575A253-F726-3D89-88B7-0F181D2619FD}"/>
                </a:ext>
              </a:extLst>
            </p:cNvPr>
            <p:cNvCxnSpPr/>
            <p:nvPr/>
          </p:nvCxnSpPr>
          <p:spPr>
            <a:xfrm flipH="1">
              <a:off x="5029437" y="6053960"/>
              <a:ext cx="54088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1FC3608-E481-9CEF-7B54-91F6F07AB0D8}"/>
                </a:ext>
              </a:extLst>
            </p:cNvPr>
            <p:cNvCxnSpPr>
              <a:cxnSpLocks/>
              <a:stCxn id="30" idx="6"/>
              <a:endCxn id="15" idx="3"/>
            </p:cNvCxnSpPr>
            <p:nvPr/>
          </p:nvCxnSpPr>
          <p:spPr>
            <a:xfrm flipH="1">
              <a:off x="7434295" y="4502712"/>
              <a:ext cx="2536891" cy="1077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699F96F-A1D9-7933-A460-B0A8B4CF057F}"/>
                </a:ext>
              </a:extLst>
            </p:cNvPr>
            <p:cNvSpPr txBox="1"/>
            <p:nvPr/>
          </p:nvSpPr>
          <p:spPr>
            <a:xfrm>
              <a:off x="7975175" y="4041047"/>
              <a:ext cx="12076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Data Interface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D891C83-BFB8-CB6A-4662-DE2D34B46C34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1791543" y="5262811"/>
              <a:ext cx="1926096" cy="1987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31310CA-9093-74D9-7F15-586E0AD5215D}"/>
                </a:ext>
              </a:extLst>
            </p:cNvPr>
            <p:cNvSpPr txBox="1"/>
            <p:nvPr/>
          </p:nvSpPr>
          <p:spPr>
            <a:xfrm>
              <a:off x="2215556" y="4974793"/>
              <a:ext cx="1207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User Interface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7A2B06-38C9-5A7C-FBEA-DE4CA2BF6989}"/>
                </a:ext>
              </a:extLst>
            </p:cNvPr>
            <p:cNvSpPr txBox="1"/>
            <p:nvPr/>
          </p:nvSpPr>
          <p:spPr>
            <a:xfrm>
              <a:off x="9600771" y="6354221"/>
              <a:ext cx="1393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Databases</a:t>
              </a:r>
            </a:p>
          </p:txBody>
        </p:sp>
        <p:grpSp>
          <p:nvGrpSpPr>
            <p:cNvPr id="22" name="Graphic 34" descr="Database with solid fill">
              <a:extLst>
                <a:ext uri="{FF2B5EF4-FFF2-40B4-BE49-F238E27FC236}">
                  <a16:creationId xmlns:a16="http://schemas.microsoft.com/office/drawing/2014/main" id="{738CD72C-0E8B-BD0F-1666-00EA628C5FC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71186" y="4110310"/>
              <a:ext cx="686703" cy="931954"/>
              <a:chOff x="8670744" y="2601192"/>
              <a:chExt cx="1192506" cy="1618401"/>
            </a:xfrm>
            <a:solidFill>
              <a:schemeClr val="tx1"/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66BC364-D944-58DD-0270-880B8125A8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70744" y="2601192"/>
                <a:ext cx="1192506" cy="340716"/>
              </a:xfrm>
              <a:custGeom>
                <a:avLst/>
                <a:gdLst>
                  <a:gd name="connsiteX0" fmla="*/ 1192506 w 1192506"/>
                  <a:gd name="connsiteY0" fmla="*/ 170358 h 340716"/>
                  <a:gd name="connsiteX1" fmla="*/ 596253 w 1192506"/>
                  <a:gd name="connsiteY1" fmla="*/ 340716 h 340716"/>
                  <a:gd name="connsiteX2" fmla="*/ 0 w 1192506"/>
                  <a:gd name="connsiteY2" fmla="*/ 170358 h 340716"/>
                  <a:gd name="connsiteX3" fmla="*/ 596253 w 1192506"/>
                  <a:gd name="connsiteY3" fmla="*/ 0 h 340716"/>
                  <a:gd name="connsiteX4" fmla="*/ 1192506 w 1192506"/>
                  <a:gd name="connsiteY4" fmla="*/ 170358 h 340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2506" h="340716">
                    <a:moveTo>
                      <a:pt x="1192506" y="170358"/>
                    </a:moveTo>
                    <a:cubicBezTo>
                      <a:pt x="1192506" y="264444"/>
                      <a:pt x="925554" y="340716"/>
                      <a:pt x="596253" y="340716"/>
                    </a:cubicBezTo>
                    <a:cubicBezTo>
                      <a:pt x="266952" y="340716"/>
                      <a:pt x="0" y="264444"/>
                      <a:pt x="0" y="170358"/>
                    </a:cubicBezTo>
                    <a:cubicBezTo>
                      <a:pt x="0" y="76272"/>
                      <a:pt x="266952" y="0"/>
                      <a:pt x="596253" y="0"/>
                    </a:cubicBezTo>
                    <a:cubicBezTo>
                      <a:pt x="925554" y="0"/>
                      <a:pt x="1192506" y="76272"/>
                      <a:pt x="1192506" y="170358"/>
                    </a:cubicBezTo>
                    <a:close/>
                  </a:path>
                </a:pathLst>
              </a:custGeom>
              <a:solidFill>
                <a:schemeClr val="tx1"/>
              </a:solidFill>
              <a:ln w="21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7960A2EC-69A7-D09F-CD9F-5FF93031A4DA}"/>
                  </a:ext>
                </a:extLst>
              </p:cNvPr>
              <p:cNvSpPr/>
              <p:nvPr/>
            </p:nvSpPr>
            <p:spPr>
              <a:xfrm>
                <a:off x="8670744" y="2856729"/>
                <a:ext cx="1192506" cy="511074"/>
              </a:xfrm>
              <a:custGeom>
                <a:avLst/>
                <a:gdLst>
                  <a:gd name="connsiteX0" fmla="*/ 1022148 w 1192506"/>
                  <a:gd name="connsiteY0" fmla="*/ 340716 h 511074"/>
                  <a:gd name="connsiteX1" fmla="*/ 979559 w 1192506"/>
                  <a:gd name="connsiteY1" fmla="*/ 298127 h 511074"/>
                  <a:gd name="connsiteX2" fmla="*/ 1022148 w 1192506"/>
                  <a:gd name="connsiteY2" fmla="*/ 255537 h 511074"/>
                  <a:gd name="connsiteX3" fmla="*/ 1064738 w 1192506"/>
                  <a:gd name="connsiteY3" fmla="*/ 298127 h 511074"/>
                  <a:gd name="connsiteX4" fmla="*/ 1022148 w 1192506"/>
                  <a:gd name="connsiteY4" fmla="*/ 340716 h 511074"/>
                  <a:gd name="connsiteX5" fmla="*/ 596253 w 1192506"/>
                  <a:gd name="connsiteY5" fmla="*/ 170358 h 511074"/>
                  <a:gd name="connsiteX6" fmla="*/ 0 w 1192506"/>
                  <a:gd name="connsiteY6" fmla="*/ 0 h 511074"/>
                  <a:gd name="connsiteX7" fmla="*/ 0 w 1192506"/>
                  <a:gd name="connsiteY7" fmla="*/ 340716 h 511074"/>
                  <a:gd name="connsiteX8" fmla="*/ 596253 w 1192506"/>
                  <a:gd name="connsiteY8" fmla="*/ 511074 h 511074"/>
                  <a:gd name="connsiteX9" fmla="*/ 1192506 w 1192506"/>
                  <a:gd name="connsiteY9" fmla="*/ 340716 h 511074"/>
                  <a:gd name="connsiteX10" fmla="*/ 1192506 w 1192506"/>
                  <a:gd name="connsiteY10" fmla="*/ 0 h 511074"/>
                  <a:gd name="connsiteX11" fmla="*/ 596253 w 1192506"/>
                  <a:gd name="connsiteY11" fmla="*/ 170358 h 511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92506" h="511074">
                    <a:moveTo>
                      <a:pt x="1022148" y="340716"/>
                    </a:moveTo>
                    <a:cubicBezTo>
                      <a:pt x="996594" y="340716"/>
                      <a:pt x="979559" y="323680"/>
                      <a:pt x="979559" y="298127"/>
                    </a:cubicBezTo>
                    <a:cubicBezTo>
                      <a:pt x="979559" y="272573"/>
                      <a:pt x="996594" y="255537"/>
                      <a:pt x="1022148" y="255537"/>
                    </a:cubicBezTo>
                    <a:cubicBezTo>
                      <a:pt x="1047702" y="255537"/>
                      <a:pt x="1064738" y="272573"/>
                      <a:pt x="1064738" y="298127"/>
                    </a:cubicBezTo>
                    <a:cubicBezTo>
                      <a:pt x="1064738" y="323680"/>
                      <a:pt x="1047702" y="340716"/>
                      <a:pt x="1022148" y="340716"/>
                    </a:cubicBezTo>
                    <a:close/>
                    <a:moveTo>
                      <a:pt x="596253" y="170358"/>
                    </a:moveTo>
                    <a:cubicBezTo>
                      <a:pt x="268314" y="170358"/>
                      <a:pt x="0" y="93697"/>
                      <a:pt x="0" y="0"/>
                    </a:cubicBezTo>
                    <a:lnTo>
                      <a:pt x="0" y="340716"/>
                    </a:lnTo>
                    <a:cubicBezTo>
                      <a:pt x="0" y="434413"/>
                      <a:pt x="268314" y="511074"/>
                      <a:pt x="596253" y="511074"/>
                    </a:cubicBezTo>
                    <a:cubicBezTo>
                      <a:pt x="924192" y="511074"/>
                      <a:pt x="1192506" y="434413"/>
                      <a:pt x="1192506" y="340716"/>
                    </a:cubicBezTo>
                    <a:lnTo>
                      <a:pt x="1192506" y="0"/>
                    </a:lnTo>
                    <a:cubicBezTo>
                      <a:pt x="1192506" y="93697"/>
                      <a:pt x="924192" y="170358"/>
                      <a:pt x="596253" y="170358"/>
                    </a:cubicBezTo>
                    <a:close/>
                  </a:path>
                </a:pathLst>
              </a:custGeom>
              <a:solidFill>
                <a:schemeClr val="tx1"/>
              </a:solidFill>
              <a:ln w="21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3795D288-FF6E-A8B2-89A2-4C1996C2CD20}"/>
                  </a:ext>
                </a:extLst>
              </p:cNvPr>
              <p:cNvSpPr/>
              <p:nvPr/>
            </p:nvSpPr>
            <p:spPr>
              <a:xfrm>
                <a:off x="8670744" y="3282624"/>
                <a:ext cx="1192506" cy="511074"/>
              </a:xfrm>
              <a:custGeom>
                <a:avLst/>
                <a:gdLst>
                  <a:gd name="connsiteX0" fmla="*/ 1022148 w 1192506"/>
                  <a:gd name="connsiteY0" fmla="*/ 340716 h 511074"/>
                  <a:gd name="connsiteX1" fmla="*/ 979559 w 1192506"/>
                  <a:gd name="connsiteY1" fmla="*/ 298127 h 511074"/>
                  <a:gd name="connsiteX2" fmla="*/ 1022148 w 1192506"/>
                  <a:gd name="connsiteY2" fmla="*/ 255537 h 511074"/>
                  <a:gd name="connsiteX3" fmla="*/ 1064738 w 1192506"/>
                  <a:gd name="connsiteY3" fmla="*/ 298127 h 511074"/>
                  <a:gd name="connsiteX4" fmla="*/ 1022148 w 1192506"/>
                  <a:gd name="connsiteY4" fmla="*/ 340716 h 511074"/>
                  <a:gd name="connsiteX5" fmla="*/ 596253 w 1192506"/>
                  <a:gd name="connsiteY5" fmla="*/ 170358 h 511074"/>
                  <a:gd name="connsiteX6" fmla="*/ 0 w 1192506"/>
                  <a:gd name="connsiteY6" fmla="*/ 0 h 511074"/>
                  <a:gd name="connsiteX7" fmla="*/ 0 w 1192506"/>
                  <a:gd name="connsiteY7" fmla="*/ 340716 h 511074"/>
                  <a:gd name="connsiteX8" fmla="*/ 596253 w 1192506"/>
                  <a:gd name="connsiteY8" fmla="*/ 511074 h 511074"/>
                  <a:gd name="connsiteX9" fmla="*/ 1192506 w 1192506"/>
                  <a:gd name="connsiteY9" fmla="*/ 340716 h 511074"/>
                  <a:gd name="connsiteX10" fmla="*/ 1192506 w 1192506"/>
                  <a:gd name="connsiteY10" fmla="*/ 0 h 511074"/>
                  <a:gd name="connsiteX11" fmla="*/ 596253 w 1192506"/>
                  <a:gd name="connsiteY11" fmla="*/ 170358 h 511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92506" h="511074">
                    <a:moveTo>
                      <a:pt x="1022148" y="340716"/>
                    </a:moveTo>
                    <a:cubicBezTo>
                      <a:pt x="996594" y="340716"/>
                      <a:pt x="979559" y="323680"/>
                      <a:pt x="979559" y="298127"/>
                    </a:cubicBezTo>
                    <a:cubicBezTo>
                      <a:pt x="979559" y="272573"/>
                      <a:pt x="996594" y="255537"/>
                      <a:pt x="1022148" y="255537"/>
                    </a:cubicBezTo>
                    <a:cubicBezTo>
                      <a:pt x="1047702" y="255537"/>
                      <a:pt x="1064738" y="272573"/>
                      <a:pt x="1064738" y="298127"/>
                    </a:cubicBezTo>
                    <a:cubicBezTo>
                      <a:pt x="1064738" y="323680"/>
                      <a:pt x="1047702" y="340716"/>
                      <a:pt x="1022148" y="340716"/>
                    </a:cubicBezTo>
                    <a:close/>
                    <a:moveTo>
                      <a:pt x="596253" y="170358"/>
                    </a:moveTo>
                    <a:cubicBezTo>
                      <a:pt x="268314" y="170358"/>
                      <a:pt x="0" y="93697"/>
                      <a:pt x="0" y="0"/>
                    </a:cubicBezTo>
                    <a:lnTo>
                      <a:pt x="0" y="340716"/>
                    </a:lnTo>
                    <a:cubicBezTo>
                      <a:pt x="0" y="434413"/>
                      <a:pt x="268314" y="511074"/>
                      <a:pt x="596253" y="511074"/>
                    </a:cubicBezTo>
                    <a:cubicBezTo>
                      <a:pt x="924192" y="511074"/>
                      <a:pt x="1192506" y="434413"/>
                      <a:pt x="1192506" y="340716"/>
                    </a:cubicBezTo>
                    <a:lnTo>
                      <a:pt x="1192506" y="0"/>
                    </a:lnTo>
                    <a:cubicBezTo>
                      <a:pt x="1192506" y="93697"/>
                      <a:pt x="924192" y="170358"/>
                      <a:pt x="596253" y="170358"/>
                    </a:cubicBezTo>
                    <a:close/>
                  </a:path>
                </a:pathLst>
              </a:custGeom>
              <a:solidFill>
                <a:schemeClr val="tx1"/>
              </a:solidFill>
              <a:ln w="21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5E3D0643-AD45-AA54-2329-7A525D23D255}"/>
                  </a:ext>
                </a:extLst>
              </p:cNvPr>
              <p:cNvSpPr/>
              <p:nvPr/>
            </p:nvSpPr>
            <p:spPr>
              <a:xfrm>
                <a:off x="8670744" y="3708519"/>
                <a:ext cx="1192506" cy="511074"/>
              </a:xfrm>
              <a:custGeom>
                <a:avLst/>
                <a:gdLst>
                  <a:gd name="connsiteX0" fmla="*/ 1022148 w 1192506"/>
                  <a:gd name="connsiteY0" fmla="*/ 340716 h 511074"/>
                  <a:gd name="connsiteX1" fmla="*/ 979559 w 1192506"/>
                  <a:gd name="connsiteY1" fmla="*/ 298127 h 511074"/>
                  <a:gd name="connsiteX2" fmla="*/ 1022148 w 1192506"/>
                  <a:gd name="connsiteY2" fmla="*/ 255537 h 511074"/>
                  <a:gd name="connsiteX3" fmla="*/ 1064738 w 1192506"/>
                  <a:gd name="connsiteY3" fmla="*/ 298127 h 511074"/>
                  <a:gd name="connsiteX4" fmla="*/ 1022148 w 1192506"/>
                  <a:gd name="connsiteY4" fmla="*/ 340716 h 511074"/>
                  <a:gd name="connsiteX5" fmla="*/ 596253 w 1192506"/>
                  <a:gd name="connsiteY5" fmla="*/ 170358 h 511074"/>
                  <a:gd name="connsiteX6" fmla="*/ 0 w 1192506"/>
                  <a:gd name="connsiteY6" fmla="*/ 0 h 511074"/>
                  <a:gd name="connsiteX7" fmla="*/ 0 w 1192506"/>
                  <a:gd name="connsiteY7" fmla="*/ 340716 h 511074"/>
                  <a:gd name="connsiteX8" fmla="*/ 596253 w 1192506"/>
                  <a:gd name="connsiteY8" fmla="*/ 511074 h 511074"/>
                  <a:gd name="connsiteX9" fmla="*/ 1192506 w 1192506"/>
                  <a:gd name="connsiteY9" fmla="*/ 340716 h 511074"/>
                  <a:gd name="connsiteX10" fmla="*/ 1192506 w 1192506"/>
                  <a:gd name="connsiteY10" fmla="*/ 0 h 511074"/>
                  <a:gd name="connsiteX11" fmla="*/ 596253 w 1192506"/>
                  <a:gd name="connsiteY11" fmla="*/ 170358 h 511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92506" h="511074">
                    <a:moveTo>
                      <a:pt x="1022148" y="340716"/>
                    </a:moveTo>
                    <a:cubicBezTo>
                      <a:pt x="996594" y="340716"/>
                      <a:pt x="979559" y="323680"/>
                      <a:pt x="979559" y="298127"/>
                    </a:cubicBezTo>
                    <a:cubicBezTo>
                      <a:pt x="979559" y="272573"/>
                      <a:pt x="996594" y="255537"/>
                      <a:pt x="1022148" y="255537"/>
                    </a:cubicBezTo>
                    <a:cubicBezTo>
                      <a:pt x="1047702" y="255537"/>
                      <a:pt x="1064738" y="272573"/>
                      <a:pt x="1064738" y="298127"/>
                    </a:cubicBezTo>
                    <a:cubicBezTo>
                      <a:pt x="1064738" y="323680"/>
                      <a:pt x="1047702" y="340716"/>
                      <a:pt x="1022148" y="340716"/>
                    </a:cubicBezTo>
                    <a:close/>
                    <a:moveTo>
                      <a:pt x="596253" y="170358"/>
                    </a:moveTo>
                    <a:cubicBezTo>
                      <a:pt x="268314" y="170358"/>
                      <a:pt x="0" y="93697"/>
                      <a:pt x="0" y="0"/>
                    </a:cubicBezTo>
                    <a:lnTo>
                      <a:pt x="0" y="340716"/>
                    </a:lnTo>
                    <a:cubicBezTo>
                      <a:pt x="0" y="434413"/>
                      <a:pt x="268314" y="511074"/>
                      <a:pt x="596253" y="511074"/>
                    </a:cubicBezTo>
                    <a:cubicBezTo>
                      <a:pt x="924192" y="511074"/>
                      <a:pt x="1192506" y="434413"/>
                      <a:pt x="1192506" y="340716"/>
                    </a:cubicBezTo>
                    <a:lnTo>
                      <a:pt x="1192506" y="0"/>
                    </a:lnTo>
                    <a:cubicBezTo>
                      <a:pt x="1192506" y="93697"/>
                      <a:pt x="924192" y="170358"/>
                      <a:pt x="596253" y="170358"/>
                    </a:cubicBezTo>
                    <a:close/>
                  </a:path>
                </a:pathLst>
              </a:custGeom>
              <a:solidFill>
                <a:schemeClr val="tx1"/>
              </a:solidFill>
              <a:ln w="21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3" name="Graphic 34" descr="Database with solid fill">
              <a:extLst>
                <a:ext uri="{FF2B5EF4-FFF2-40B4-BE49-F238E27FC236}">
                  <a16:creationId xmlns:a16="http://schemas.microsoft.com/office/drawing/2014/main" id="{362414DB-D8E4-09B6-1E94-D92C936D24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54085" y="5225986"/>
              <a:ext cx="686703" cy="931954"/>
              <a:chOff x="8670744" y="2601192"/>
              <a:chExt cx="1192506" cy="1618401"/>
            </a:xfrm>
            <a:solidFill>
              <a:schemeClr val="tx1"/>
            </a:solidFill>
          </p:grpSpPr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5137D00B-D11C-442E-B2C1-7BC4583995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70744" y="2601192"/>
                <a:ext cx="1192506" cy="340716"/>
              </a:xfrm>
              <a:custGeom>
                <a:avLst/>
                <a:gdLst>
                  <a:gd name="connsiteX0" fmla="*/ 1192506 w 1192506"/>
                  <a:gd name="connsiteY0" fmla="*/ 170358 h 340716"/>
                  <a:gd name="connsiteX1" fmla="*/ 596253 w 1192506"/>
                  <a:gd name="connsiteY1" fmla="*/ 340716 h 340716"/>
                  <a:gd name="connsiteX2" fmla="*/ 0 w 1192506"/>
                  <a:gd name="connsiteY2" fmla="*/ 170358 h 340716"/>
                  <a:gd name="connsiteX3" fmla="*/ 596253 w 1192506"/>
                  <a:gd name="connsiteY3" fmla="*/ 0 h 340716"/>
                  <a:gd name="connsiteX4" fmla="*/ 1192506 w 1192506"/>
                  <a:gd name="connsiteY4" fmla="*/ 170358 h 340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2506" h="340716">
                    <a:moveTo>
                      <a:pt x="1192506" y="170358"/>
                    </a:moveTo>
                    <a:cubicBezTo>
                      <a:pt x="1192506" y="264444"/>
                      <a:pt x="925554" y="340716"/>
                      <a:pt x="596253" y="340716"/>
                    </a:cubicBezTo>
                    <a:cubicBezTo>
                      <a:pt x="266952" y="340716"/>
                      <a:pt x="0" y="264444"/>
                      <a:pt x="0" y="170358"/>
                    </a:cubicBezTo>
                    <a:cubicBezTo>
                      <a:pt x="0" y="76272"/>
                      <a:pt x="266952" y="0"/>
                      <a:pt x="596253" y="0"/>
                    </a:cubicBezTo>
                    <a:cubicBezTo>
                      <a:pt x="925554" y="0"/>
                      <a:pt x="1192506" y="76272"/>
                      <a:pt x="1192506" y="170358"/>
                    </a:cubicBezTo>
                    <a:close/>
                  </a:path>
                </a:pathLst>
              </a:custGeom>
              <a:solidFill>
                <a:schemeClr val="tx1"/>
              </a:solidFill>
              <a:ln w="21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536C930C-89F1-7253-8C30-AA696B9F53D5}"/>
                  </a:ext>
                </a:extLst>
              </p:cNvPr>
              <p:cNvSpPr/>
              <p:nvPr/>
            </p:nvSpPr>
            <p:spPr>
              <a:xfrm>
                <a:off x="8670744" y="2856729"/>
                <a:ext cx="1192506" cy="511074"/>
              </a:xfrm>
              <a:custGeom>
                <a:avLst/>
                <a:gdLst>
                  <a:gd name="connsiteX0" fmla="*/ 1022148 w 1192506"/>
                  <a:gd name="connsiteY0" fmla="*/ 340716 h 511074"/>
                  <a:gd name="connsiteX1" fmla="*/ 979559 w 1192506"/>
                  <a:gd name="connsiteY1" fmla="*/ 298127 h 511074"/>
                  <a:gd name="connsiteX2" fmla="*/ 1022148 w 1192506"/>
                  <a:gd name="connsiteY2" fmla="*/ 255537 h 511074"/>
                  <a:gd name="connsiteX3" fmla="*/ 1064738 w 1192506"/>
                  <a:gd name="connsiteY3" fmla="*/ 298127 h 511074"/>
                  <a:gd name="connsiteX4" fmla="*/ 1022148 w 1192506"/>
                  <a:gd name="connsiteY4" fmla="*/ 340716 h 511074"/>
                  <a:gd name="connsiteX5" fmla="*/ 596253 w 1192506"/>
                  <a:gd name="connsiteY5" fmla="*/ 170358 h 511074"/>
                  <a:gd name="connsiteX6" fmla="*/ 0 w 1192506"/>
                  <a:gd name="connsiteY6" fmla="*/ 0 h 511074"/>
                  <a:gd name="connsiteX7" fmla="*/ 0 w 1192506"/>
                  <a:gd name="connsiteY7" fmla="*/ 340716 h 511074"/>
                  <a:gd name="connsiteX8" fmla="*/ 596253 w 1192506"/>
                  <a:gd name="connsiteY8" fmla="*/ 511074 h 511074"/>
                  <a:gd name="connsiteX9" fmla="*/ 1192506 w 1192506"/>
                  <a:gd name="connsiteY9" fmla="*/ 340716 h 511074"/>
                  <a:gd name="connsiteX10" fmla="*/ 1192506 w 1192506"/>
                  <a:gd name="connsiteY10" fmla="*/ 0 h 511074"/>
                  <a:gd name="connsiteX11" fmla="*/ 596253 w 1192506"/>
                  <a:gd name="connsiteY11" fmla="*/ 170358 h 511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92506" h="511074">
                    <a:moveTo>
                      <a:pt x="1022148" y="340716"/>
                    </a:moveTo>
                    <a:cubicBezTo>
                      <a:pt x="996594" y="340716"/>
                      <a:pt x="979559" y="323680"/>
                      <a:pt x="979559" y="298127"/>
                    </a:cubicBezTo>
                    <a:cubicBezTo>
                      <a:pt x="979559" y="272573"/>
                      <a:pt x="996594" y="255537"/>
                      <a:pt x="1022148" y="255537"/>
                    </a:cubicBezTo>
                    <a:cubicBezTo>
                      <a:pt x="1047702" y="255537"/>
                      <a:pt x="1064738" y="272573"/>
                      <a:pt x="1064738" y="298127"/>
                    </a:cubicBezTo>
                    <a:cubicBezTo>
                      <a:pt x="1064738" y="323680"/>
                      <a:pt x="1047702" y="340716"/>
                      <a:pt x="1022148" y="340716"/>
                    </a:cubicBezTo>
                    <a:close/>
                    <a:moveTo>
                      <a:pt x="596253" y="170358"/>
                    </a:moveTo>
                    <a:cubicBezTo>
                      <a:pt x="268314" y="170358"/>
                      <a:pt x="0" y="93697"/>
                      <a:pt x="0" y="0"/>
                    </a:cubicBezTo>
                    <a:lnTo>
                      <a:pt x="0" y="340716"/>
                    </a:lnTo>
                    <a:cubicBezTo>
                      <a:pt x="0" y="434413"/>
                      <a:pt x="268314" y="511074"/>
                      <a:pt x="596253" y="511074"/>
                    </a:cubicBezTo>
                    <a:cubicBezTo>
                      <a:pt x="924192" y="511074"/>
                      <a:pt x="1192506" y="434413"/>
                      <a:pt x="1192506" y="340716"/>
                    </a:cubicBezTo>
                    <a:lnTo>
                      <a:pt x="1192506" y="0"/>
                    </a:lnTo>
                    <a:cubicBezTo>
                      <a:pt x="1192506" y="93697"/>
                      <a:pt x="924192" y="170358"/>
                      <a:pt x="596253" y="170358"/>
                    </a:cubicBezTo>
                    <a:close/>
                  </a:path>
                </a:pathLst>
              </a:custGeom>
              <a:solidFill>
                <a:schemeClr val="tx1"/>
              </a:solidFill>
              <a:ln w="21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7C2E57D4-F3EB-EFED-1BEA-929242AF4183}"/>
                  </a:ext>
                </a:extLst>
              </p:cNvPr>
              <p:cNvSpPr/>
              <p:nvPr/>
            </p:nvSpPr>
            <p:spPr>
              <a:xfrm>
                <a:off x="8670744" y="3282624"/>
                <a:ext cx="1192506" cy="511074"/>
              </a:xfrm>
              <a:custGeom>
                <a:avLst/>
                <a:gdLst>
                  <a:gd name="connsiteX0" fmla="*/ 1022148 w 1192506"/>
                  <a:gd name="connsiteY0" fmla="*/ 340716 h 511074"/>
                  <a:gd name="connsiteX1" fmla="*/ 979559 w 1192506"/>
                  <a:gd name="connsiteY1" fmla="*/ 298127 h 511074"/>
                  <a:gd name="connsiteX2" fmla="*/ 1022148 w 1192506"/>
                  <a:gd name="connsiteY2" fmla="*/ 255537 h 511074"/>
                  <a:gd name="connsiteX3" fmla="*/ 1064738 w 1192506"/>
                  <a:gd name="connsiteY3" fmla="*/ 298127 h 511074"/>
                  <a:gd name="connsiteX4" fmla="*/ 1022148 w 1192506"/>
                  <a:gd name="connsiteY4" fmla="*/ 340716 h 511074"/>
                  <a:gd name="connsiteX5" fmla="*/ 596253 w 1192506"/>
                  <a:gd name="connsiteY5" fmla="*/ 170358 h 511074"/>
                  <a:gd name="connsiteX6" fmla="*/ 0 w 1192506"/>
                  <a:gd name="connsiteY6" fmla="*/ 0 h 511074"/>
                  <a:gd name="connsiteX7" fmla="*/ 0 w 1192506"/>
                  <a:gd name="connsiteY7" fmla="*/ 340716 h 511074"/>
                  <a:gd name="connsiteX8" fmla="*/ 596253 w 1192506"/>
                  <a:gd name="connsiteY8" fmla="*/ 511074 h 511074"/>
                  <a:gd name="connsiteX9" fmla="*/ 1192506 w 1192506"/>
                  <a:gd name="connsiteY9" fmla="*/ 340716 h 511074"/>
                  <a:gd name="connsiteX10" fmla="*/ 1192506 w 1192506"/>
                  <a:gd name="connsiteY10" fmla="*/ 0 h 511074"/>
                  <a:gd name="connsiteX11" fmla="*/ 596253 w 1192506"/>
                  <a:gd name="connsiteY11" fmla="*/ 170358 h 511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92506" h="511074">
                    <a:moveTo>
                      <a:pt x="1022148" y="340716"/>
                    </a:moveTo>
                    <a:cubicBezTo>
                      <a:pt x="996594" y="340716"/>
                      <a:pt x="979559" y="323680"/>
                      <a:pt x="979559" y="298127"/>
                    </a:cubicBezTo>
                    <a:cubicBezTo>
                      <a:pt x="979559" y="272573"/>
                      <a:pt x="996594" y="255537"/>
                      <a:pt x="1022148" y="255537"/>
                    </a:cubicBezTo>
                    <a:cubicBezTo>
                      <a:pt x="1047702" y="255537"/>
                      <a:pt x="1064738" y="272573"/>
                      <a:pt x="1064738" y="298127"/>
                    </a:cubicBezTo>
                    <a:cubicBezTo>
                      <a:pt x="1064738" y="323680"/>
                      <a:pt x="1047702" y="340716"/>
                      <a:pt x="1022148" y="340716"/>
                    </a:cubicBezTo>
                    <a:close/>
                    <a:moveTo>
                      <a:pt x="596253" y="170358"/>
                    </a:moveTo>
                    <a:cubicBezTo>
                      <a:pt x="268314" y="170358"/>
                      <a:pt x="0" y="93697"/>
                      <a:pt x="0" y="0"/>
                    </a:cubicBezTo>
                    <a:lnTo>
                      <a:pt x="0" y="340716"/>
                    </a:lnTo>
                    <a:cubicBezTo>
                      <a:pt x="0" y="434413"/>
                      <a:pt x="268314" y="511074"/>
                      <a:pt x="596253" y="511074"/>
                    </a:cubicBezTo>
                    <a:cubicBezTo>
                      <a:pt x="924192" y="511074"/>
                      <a:pt x="1192506" y="434413"/>
                      <a:pt x="1192506" y="340716"/>
                    </a:cubicBezTo>
                    <a:lnTo>
                      <a:pt x="1192506" y="0"/>
                    </a:lnTo>
                    <a:cubicBezTo>
                      <a:pt x="1192506" y="93697"/>
                      <a:pt x="924192" y="170358"/>
                      <a:pt x="596253" y="170358"/>
                    </a:cubicBezTo>
                    <a:close/>
                  </a:path>
                </a:pathLst>
              </a:custGeom>
              <a:solidFill>
                <a:schemeClr val="tx1"/>
              </a:solidFill>
              <a:ln w="21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4FC97AA7-F998-D86E-BDBC-7B4E461D15FF}"/>
                  </a:ext>
                </a:extLst>
              </p:cNvPr>
              <p:cNvSpPr/>
              <p:nvPr/>
            </p:nvSpPr>
            <p:spPr>
              <a:xfrm>
                <a:off x="8670744" y="3708519"/>
                <a:ext cx="1192506" cy="511074"/>
              </a:xfrm>
              <a:custGeom>
                <a:avLst/>
                <a:gdLst>
                  <a:gd name="connsiteX0" fmla="*/ 1022148 w 1192506"/>
                  <a:gd name="connsiteY0" fmla="*/ 340716 h 511074"/>
                  <a:gd name="connsiteX1" fmla="*/ 979559 w 1192506"/>
                  <a:gd name="connsiteY1" fmla="*/ 298127 h 511074"/>
                  <a:gd name="connsiteX2" fmla="*/ 1022148 w 1192506"/>
                  <a:gd name="connsiteY2" fmla="*/ 255537 h 511074"/>
                  <a:gd name="connsiteX3" fmla="*/ 1064738 w 1192506"/>
                  <a:gd name="connsiteY3" fmla="*/ 298127 h 511074"/>
                  <a:gd name="connsiteX4" fmla="*/ 1022148 w 1192506"/>
                  <a:gd name="connsiteY4" fmla="*/ 340716 h 511074"/>
                  <a:gd name="connsiteX5" fmla="*/ 596253 w 1192506"/>
                  <a:gd name="connsiteY5" fmla="*/ 170358 h 511074"/>
                  <a:gd name="connsiteX6" fmla="*/ 0 w 1192506"/>
                  <a:gd name="connsiteY6" fmla="*/ 0 h 511074"/>
                  <a:gd name="connsiteX7" fmla="*/ 0 w 1192506"/>
                  <a:gd name="connsiteY7" fmla="*/ 340716 h 511074"/>
                  <a:gd name="connsiteX8" fmla="*/ 596253 w 1192506"/>
                  <a:gd name="connsiteY8" fmla="*/ 511074 h 511074"/>
                  <a:gd name="connsiteX9" fmla="*/ 1192506 w 1192506"/>
                  <a:gd name="connsiteY9" fmla="*/ 340716 h 511074"/>
                  <a:gd name="connsiteX10" fmla="*/ 1192506 w 1192506"/>
                  <a:gd name="connsiteY10" fmla="*/ 0 h 511074"/>
                  <a:gd name="connsiteX11" fmla="*/ 596253 w 1192506"/>
                  <a:gd name="connsiteY11" fmla="*/ 170358 h 511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92506" h="511074">
                    <a:moveTo>
                      <a:pt x="1022148" y="340716"/>
                    </a:moveTo>
                    <a:cubicBezTo>
                      <a:pt x="996594" y="340716"/>
                      <a:pt x="979559" y="323680"/>
                      <a:pt x="979559" y="298127"/>
                    </a:cubicBezTo>
                    <a:cubicBezTo>
                      <a:pt x="979559" y="272573"/>
                      <a:pt x="996594" y="255537"/>
                      <a:pt x="1022148" y="255537"/>
                    </a:cubicBezTo>
                    <a:cubicBezTo>
                      <a:pt x="1047702" y="255537"/>
                      <a:pt x="1064738" y="272573"/>
                      <a:pt x="1064738" y="298127"/>
                    </a:cubicBezTo>
                    <a:cubicBezTo>
                      <a:pt x="1064738" y="323680"/>
                      <a:pt x="1047702" y="340716"/>
                      <a:pt x="1022148" y="340716"/>
                    </a:cubicBezTo>
                    <a:close/>
                    <a:moveTo>
                      <a:pt x="596253" y="170358"/>
                    </a:moveTo>
                    <a:cubicBezTo>
                      <a:pt x="268314" y="170358"/>
                      <a:pt x="0" y="93697"/>
                      <a:pt x="0" y="0"/>
                    </a:cubicBezTo>
                    <a:lnTo>
                      <a:pt x="0" y="340716"/>
                    </a:lnTo>
                    <a:cubicBezTo>
                      <a:pt x="0" y="434413"/>
                      <a:pt x="268314" y="511074"/>
                      <a:pt x="596253" y="511074"/>
                    </a:cubicBezTo>
                    <a:cubicBezTo>
                      <a:pt x="924192" y="511074"/>
                      <a:pt x="1192506" y="434413"/>
                      <a:pt x="1192506" y="340716"/>
                    </a:cubicBezTo>
                    <a:lnTo>
                      <a:pt x="1192506" y="0"/>
                    </a:lnTo>
                    <a:cubicBezTo>
                      <a:pt x="1192506" y="93697"/>
                      <a:pt x="924192" y="170358"/>
                      <a:pt x="596253" y="170358"/>
                    </a:cubicBezTo>
                    <a:close/>
                  </a:path>
                </a:pathLst>
              </a:custGeom>
              <a:solidFill>
                <a:schemeClr val="tx1"/>
              </a:solidFill>
              <a:ln w="21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18F80D3-525A-2AB4-D756-3682EBABF1C3}"/>
                </a:ext>
              </a:extLst>
            </p:cNvPr>
            <p:cNvSpPr/>
            <p:nvPr/>
          </p:nvSpPr>
          <p:spPr>
            <a:xfrm>
              <a:off x="7776110" y="5420000"/>
              <a:ext cx="1824661" cy="402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Microservice D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A359551-F133-857E-0BF9-4B1A175019D5}"/>
                </a:ext>
              </a:extLst>
            </p:cNvPr>
            <p:cNvCxnSpPr>
              <a:cxnSpLocks/>
              <a:stCxn id="46" idx="6"/>
              <a:endCxn id="52" idx="3"/>
            </p:cNvCxnSpPr>
            <p:nvPr/>
          </p:nvCxnSpPr>
          <p:spPr>
            <a:xfrm flipH="1">
              <a:off x="9600771" y="5618388"/>
              <a:ext cx="353314" cy="305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A235677-7EE5-1A36-EDD5-B66C4AC8B33F}"/>
                </a:ext>
              </a:extLst>
            </p:cNvPr>
            <p:cNvCxnSpPr>
              <a:cxnSpLocks/>
              <a:stCxn id="52" idx="1"/>
              <a:endCxn id="19" idx="3"/>
            </p:cNvCxnSpPr>
            <p:nvPr/>
          </p:nvCxnSpPr>
          <p:spPr>
            <a:xfrm flipH="1">
              <a:off x="7433454" y="5621442"/>
              <a:ext cx="342656" cy="40546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7EFFC8D-FF17-B40A-78D6-28069E4B13ED}"/>
                </a:ext>
              </a:extLst>
            </p:cNvPr>
            <p:cNvCxnSpPr>
              <a:cxnSpLocks/>
              <a:stCxn id="52" idx="1"/>
              <a:endCxn id="18" idx="3"/>
            </p:cNvCxnSpPr>
            <p:nvPr/>
          </p:nvCxnSpPr>
          <p:spPr>
            <a:xfrm flipH="1" flipV="1">
              <a:off x="7433454" y="5292986"/>
              <a:ext cx="342656" cy="32845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28595D6-0D7A-D028-A158-35B4668F3B3F}"/>
                </a:ext>
              </a:extLst>
            </p:cNvPr>
            <p:cNvSpPr txBox="1"/>
            <p:nvPr/>
          </p:nvSpPr>
          <p:spPr>
            <a:xfrm>
              <a:off x="5898047" y="6308054"/>
              <a:ext cx="12076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All different processes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4722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E50D-D3CA-A48C-58D2-018EDC2F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35DB8-158D-2EB9-1B71-525FE0941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74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F39D-FE7B-3E52-11B2-E1757FF4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0E0CD-AD71-FFED-EA11-40FAF6260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virtualization is to abstract away hardware</a:t>
            </a:r>
          </a:p>
          <a:p>
            <a:r>
              <a:rPr lang="en-US" dirty="0"/>
              <a:t>Will allow software layers to allocate resources</a:t>
            </a:r>
          </a:p>
          <a:p>
            <a:r>
              <a:rPr lang="en-US" dirty="0"/>
              <a:t>Goal to give resources to multiple ”virtual” computers</a:t>
            </a:r>
          </a:p>
        </p:txBody>
      </p:sp>
    </p:spTree>
    <p:extLst>
      <p:ext uri="{BB962C8B-B14F-4D97-AF65-F5344CB8AC3E}">
        <p14:creationId xmlns:p14="http://schemas.microsoft.com/office/powerpoint/2010/main" val="955131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9791-5B4E-57F7-6EBC-79FA8362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DA840-1651-8D62-D1BA-C1BAF209F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696" y="2174875"/>
            <a:ext cx="5189857" cy="576262"/>
          </a:xfrm>
        </p:spPr>
        <p:txBody>
          <a:bodyPr/>
          <a:lstStyle/>
          <a:p>
            <a:r>
              <a:rPr lang="en-US" dirty="0"/>
              <a:t>Virtual Machines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8F8910-8983-C8B5-4414-9EBFF4D30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0386" y="2174875"/>
            <a:ext cx="5194583" cy="576262"/>
          </a:xfrm>
        </p:spPr>
        <p:txBody>
          <a:bodyPr/>
          <a:lstStyle/>
          <a:p>
            <a:r>
              <a:rPr lang="en-US" dirty="0"/>
              <a:t>Docker Containers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52DC7E1-E03C-2406-5DC5-24F95DA5D67A}"/>
              </a:ext>
            </a:extLst>
          </p:cNvPr>
          <p:cNvGrpSpPr/>
          <p:nvPr/>
        </p:nvGrpSpPr>
        <p:grpSpPr>
          <a:xfrm>
            <a:off x="1678327" y="3122762"/>
            <a:ext cx="3499200" cy="2957808"/>
            <a:chOff x="1678327" y="3122762"/>
            <a:chExt cx="3499200" cy="2957808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730FA51-22C4-297E-176D-51A86467DD50}"/>
                </a:ext>
              </a:extLst>
            </p:cNvPr>
            <p:cNvSpPr/>
            <p:nvPr/>
          </p:nvSpPr>
          <p:spPr>
            <a:xfrm>
              <a:off x="1691725" y="5504307"/>
              <a:ext cx="3485802" cy="5762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Hardware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B954E16-CEB1-2475-3EAD-8E033E2883E4}"/>
                </a:ext>
              </a:extLst>
            </p:cNvPr>
            <p:cNvSpPr/>
            <p:nvPr/>
          </p:nvSpPr>
          <p:spPr>
            <a:xfrm>
              <a:off x="1678328" y="4831739"/>
              <a:ext cx="3485803" cy="5762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Operating System (Optional)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7475D392-6116-05CE-9571-F0E3EED8947E}"/>
                </a:ext>
              </a:extLst>
            </p:cNvPr>
            <p:cNvSpPr/>
            <p:nvPr/>
          </p:nvSpPr>
          <p:spPr>
            <a:xfrm>
              <a:off x="1678329" y="4159171"/>
              <a:ext cx="3485804" cy="5762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Hypervisor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09EF12D-BF87-3FDE-34B1-855766E2FBED}"/>
                </a:ext>
              </a:extLst>
            </p:cNvPr>
            <p:cNvSpPr/>
            <p:nvPr/>
          </p:nvSpPr>
          <p:spPr>
            <a:xfrm>
              <a:off x="1678327" y="3122763"/>
              <a:ext cx="1088023" cy="9606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VM1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331CF29-673F-789C-C687-579987B7E6DC}"/>
                </a:ext>
              </a:extLst>
            </p:cNvPr>
            <p:cNvSpPr/>
            <p:nvPr/>
          </p:nvSpPr>
          <p:spPr>
            <a:xfrm>
              <a:off x="2890614" y="3122762"/>
              <a:ext cx="1088023" cy="9606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VM2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C8AC583-32C9-794B-B92B-7DABFBEE0A51}"/>
                </a:ext>
              </a:extLst>
            </p:cNvPr>
            <p:cNvSpPr/>
            <p:nvPr/>
          </p:nvSpPr>
          <p:spPr>
            <a:xfrm>
              <a:off x="4076109" y="3122763"/>
              <a:ext cx="1088023" cy="9606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354AC3-F395-02C1-8F59-45D2951A2BF7}"/>
              </a:ext>
            </a:extLst>
          </p:cNvPr>
          <p:cNvGrpSpPr/>
          <p:nvPr/>
        </p:nvGrpSpPr>
        <p:grpSpPr>
          <a:xfrm>
            <a:off x="7174591" y="3122761"/>
            <a:ext cx="3512594" cy="3609780"/>
            <a:chOff x="7174591" y="3122761"/>
            <a:chExt cx="3512594" cy="3609780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166711C5-5888-0BAF-3C9D-3784637F02BE}"/>
                </a:ext>
              </a:extLst>
            </p:cNvPr>
            <p:cNvSpPr/>
            <p:nvPr/>
          </p:nvSpPr>
          <p:spPr>
            <a:xfrm>
              <a:off x="7187988" y="6156278"/>
              <a:ext cx="3485802" cy="5762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Hardware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F3A1A530-E246-D101-4030-6306D76169FB}"/>
                </a:ext>
              </a:extLst>
            </p:cNvPr>
            <p:cNvSpPr/>
            <p:nvPr/>
          </p:nvSpPr>
          <p:spPr>
            <a:xfrm>
              <a:off x="7174591" y="5483710"/>
              <a:ext cx="3485803" cy="5762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Kernel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449B87EF-0404-EC7D-5E43-B36AC489C550}"/>
                </a:ext>
              </a:extLst>
            </p:cNvPr>
            <p:cNvSpPr/>
            <p:nvPr/>
          </p:nvSpPr>
          <p:spPr>
            <a:xfrm>
              <a:off x="7174592" y="4811142"/>
              <a:ext cx="3485804" cy="5762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Host Operating System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5CA0F17-73A6-40A9-4573-8BDDE1929C8C}"/>
                </a:ext>
              </a:extLst>
            </p:cNvPr>
            <p:cNvSpPr/>
            <p:nvPr/>
          </p:nvSpPr>
          <p:spPr>
            <a:xfrm>
              <a:off x="7201380" y="3122762"/>
              <a:ext cx="1088023" cy="9606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BCCC8474-59FC-D6FB-1349-6635543DE6E3}"/>
                </a:ext>
              </a:extLst>
            </p:cNvPr>
            <p:cNvSpPr/>
            <p:nvPr/>
          </p:nvSpPr>
          <p:spPr>
            <a:xfrm>
              <a:off x="8413667" y="3122761"/>
              <a:ext cx="1088023" cy="9606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C2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265359A6-D2A6-B9CB-8ECA-FCD22D6AE972}"/>
                </a:ext>
              </a:extLst>
            </p:cNvPr>
            <p:cNvSpPr/>
            <p:nvPr/>
          </p:nvSpPr>
          <p:spPr>
            <a:xfrm>
              <a:off x="9599162" y="3122762"/>
              <a:ext cx="1088023" cy="9606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4528C981-85EB-59A0-2F9E-FE6D539DEB65}"/>
                </a:ext>
              </a:extLst>
            </p:cNvPr>
            <p:cNvSpPr/>
            <p:nvPr/>
          </p:nvSpPr>
          <p:spPr>
            <a:xfrm>
              <a:off x="7187986" y="4159170"/>
              <a:ext cx="3485804" cy="5762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Docker Daemon (Process)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2238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0B6D-9358-4928-D672-D4EBD7F8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9E68A-8CE0-7E61-8C4F-3FF407A54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is a tool to work with containers</a:t>
            </a:r>
          </a:p>
          <a:p>
            <a:r>
              <a:rPr lang="en-US" dirty="0"/>
              <a:t>There are two main components to it</a:t>
            </a:r>
          </a:p>
          <a:p>
            <a:pPr lvl="1"/>
            <a:r>
              <a:rPr lang="en-US" dirty="0"/>
              <a:t>A Daemon to manage resources to the containers</a:t>
            </a:r>
          </a:p>
          <a:p>
            <a:pPr lvl="1"/>
            <a:r>
              <a:rPr lang="en-US" dirty="0"/>
              <a:t>A Client to interact with the Daemon</a:t>
            </a:r>
          </a:p>
        </p:txBody>
      </p:sp>
    </p:spTree>
    <p:extLst>
      <p:ext uri="{BB962C8B-B14F-4D97-AF65-F5344CB8AC3E}">
        <p14:creationId xmlns:p14="http://schemas.microsoft.com/office/powerpoint/2010/main" val="3407827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E50D-D3CA-A48C-58D2-018EDC2F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Docker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35DB8-158D-2EB9-1B71-525FE0941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84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Jamhacks4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8231CA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{28ECE811-7832-C146-80D0-F0DCCF1B89AB}tf10001121_mac</Template>
  <TotalTime>2322</TotalTime>
  <Words>212</Words>
  <Application>Microsoft Macintosh PowerPoint</Application>
  <PresentationFormat>Widescreen</PresentationFormat>
  <Paragraphs>61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2</vt:lpstr>
      <vt:lpstr>Quotable</vt:lpstr>
      <vt:lpstr>Introduction to Docker</vt:lpstr>
      <vt:lpstr>A Shift in the Industry</vt:lpstr>
      <vt:lpstr>A Shift in the Industry</vt:lpstr>
      <vt:lpstr>A Shift in the Industry</vt:lpstr>
      <vt:lpstr>Virtualization</vt:lpstr>
      <vt:lpstr>Virtualization</vt:lpstr>
      <vt:lpstr>Virtualization</vt:lpstr>
      <vt:lpstr>So, What is Docker?</vt:lpstr>
      <vt:lpstr>Getting Started with Docker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Misha Melnyk</dc:creator>
  <cp:lastModifiedBy>Misha Melnyk</cp:lastModifiedBy>
  <cp:revision>5</cp:revision>
  <dcterms:created xsi:type="dcterms:W3CDTF">2022-05-19T03:08:30Z</dcterms:created>
  <dcterms:modified xsi:type="dcterms:W3CDTF">2022-05-20T17:50:43Z</dcterms:modified>
</cp:coreProperties>
</file>