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9"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86" autoAdjust="0"/>
    <p:restoredTop sz="94660"/>
  </p:normalViewPr>
  <p:slideViewPr>
    <p:cSldViewPr snapToGrid="0">
      <p:cViewPr varScale="1">
        <p:scale>
          <a:sx n="67" d="100"/>
          <a:sy n="67" d="100"/>
        </p:scale>
        <p:origin x="102" y="10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F4D57BDD-E64A-4D27-8978-82FFCA18A12C}" type="datetimeFigureOut">
              <a:rPr lang="en-US" smtClean="0"/>
              <a:t>12/13/2022</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643A852-0206-46AC-B0EB-645612933129}" type="slidenum">
              <a:rPr lang="en-US" smtClean="0"/>
              <a:t>‹#›</a:t>
            </a:fld>
            <a:endParaRPr lang="en-US" dirty="0"/>
          </a:p>
        </p:txBody>
      </p:sp>
    </p:spTree>
    <p:extLst>
      <p:ext uri="{BB962C8B-B14F-4D97-AF65-F5344CB8AC3E}">
        <p14:creationId xmlns:p14="http://schemas.microsoft.com/office/powerpoint/2010/main" val="12117465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4D57BDD-E64A-4D27-8978-82FFCA18A12C}" type="datetimeFigureOut">
              <a:rPr lang="en-US" smtClean="0"/>
              <a:pPr/>
              <a:t>12/13/2022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643A852-0206-46AC-B0EB-645612933129}" type="slidenum">
              <a:rPr lang="en-US" smtClean="0"/>
              <a:pPr/>
              <a:t>‹#›</a:t>
            </a:fld>
            <a:endParaRPr lang="en-US" dirty="0"/>
          </a:p>
        </p:txBody>
      </p:sp>
    </p:spTree>
    <p:extLst>
      <p:ext uri="{BB962C8B-B14F-4D97-AF65-F5344CB8AC3E}">
        <p14:creationId xmlns:p14="http://schemas.microsoft.com/office/powerpoint/2010/main" val="33015550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4D57BDD-E64A-4D27-8978-82FFCA18A12C}" type="datetimeFigureOut">
              <a:rPr lang="en-US" smtClean="0"/>
              <a:pPr/>
              <a:t>12/13/2022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643A852-0206-46AC-B0EB-645612933129}" type="slidenum">
              <a:rPr lang="en-US" smtClean="0"/>
              <a:pPr/>
              <a:t>‹#›</a:t>
            </a:fld>
            <a:endParaRPr lang="en-US" dirty="0"/>
          </a:p>
        </p:txBody>
      </p:sp>
    </p:spTree>
    <p:extLst>
      <p:ext uri="{BB962C8B-B14F-4D97-AF65-F5344CB8AC3E}">
        <p14:creationId xmlns:p14="http://schemas.microsoft.com/office/powerpoint/2010/main" val="29268664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4D57BDD-E64A-4D27-8978-82FFCA18A12C}" type="datetimeFigureOut">
              <a:rPr lang="en-US" smtClean="0"/>
              <a:pPr/>
              <a:t>12/13/2022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643A852-0206-46AC-B0EB-645612933129}" type="slidenum">
              <a:rPr lang="en-US" smtClean="0"/>
              <a:pPr/>
              <a:t>‹#›</a:t>
            </a:fld>
            <a:endParaRPr lang="en-US" dirty="0"/>
          </a:p>
        </p:txBody>
      </p:sp>
    </p:spTree>
    <p:extLst>
      <p:ext uri="{BB962C8B-B14F-4D97-AF65-F5344CB8AC3E}">
        <p14:creationId xmlns:p14="http://schemas.microsoft.com/office/powerpoint/2010/main" val="16250680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4D57BDD-E64A-4D27-8978-82FFCA18A12C}" type="datetimeFigureOut">
              <a:rPr lang="en-US" smtClean="0"/>
              <a:pPr/>
              <a:t>12/13/2022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643A852-0206-46AC-B0EB-645612933129}" type="slidenum">
              <a:rPr lang="en-US" smtClean="0"/>
              <a:pPr/>
              <a:t>‹#›</a:t>
            </a:fld>
            <a:endParaRPr lang="en-US" dirty="0"/>
          </a:p>
        </p:txBody>
      </p:sp>
    </p:spTree>
    <p:extLst>
      <p:ext uri="{BB962C8B-B14F-4D97-AF65-F5344CB8AC3E}">
        <p14:creationId xmlns:p14="http://schemas.microsoft.com/office/powerpoint/2010/main" val="7635034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4D57BDD-E64A-4D27-8978-82FFCA18A12C}" type="datetimeFigureOut">
              <a:rPr lang="en-US" smtClean="0"/>
              <a:pPr/>
              <a:t>12/13/2022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643A852-0206-46AC-B0EB-645612933129}" type="slidenum">
              <a:rPr lang="en-US" smtClean="0"/>
              <a:pPr/>
              <a:t>‹#›</a:t>
            </a:fld>
            <a:endParaRPr lang="en-US" dirty="0"/>
          </a:p>
        </p:txBody>
      </p:sp>
    </p:spTree>
    <p:extLst>
      <p:ext uri="{BB962C8B-B14F-4D97-AF65-F5344CB8AC3E}">
        <p14:creationId xmlns:p14="http://schemas.microsoft.com/office/powerpoint/2010/main" val="41927351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4D57BDD-E64A-4D27-8978-82FFCA18A12C}" type="datetimeFigureOut">
              <a:rPr lang="en-US" smtClean="0"/>
              <a:pPr/>
              <a:t>12/13/2022</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643A852-0206-46AC-B0EB-645612933129}" type="slidenum">
              <a:rPr lang="en-US" smtClean="0"/>
              <a:pPr/>
              <a:t>‹#›</a:t>
            </a:fld>
            <a:endParaRPr lang="en-US" dirty="0"/>
          </a:p>
        </p:txBody>
      </p:sp>
    </p:spTree>
    <p:extLst>
      <p:ext uri="{BB962C8B-B14F-4D97-AF65-F5344CB8AC3E}">
        <p14:creationId xmlns:p14="http://schemas.microsoft.com/office/powerpoint/2010/main" val="4368573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F4D57BDD-E64A-4D27-8978-82FFCA18A12C}" type="datetimeFigureOut">
              <a:rPr lang="en-US" smtClean="0"/>
              <a:t>12/13/2022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37898141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F4D57BDD-E64A-4D27-8978-82FFCA18A12C}" type="datetimeFigureOut">
              <a:rPr lang="en-US" smtClean="0"/>
              <a:t>12/13/2022</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38931676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4D57BDD-E64A-4D27-8978-82FFCA18A12C}" type="datetimeFigureOut">
              <a:rPr lang="en-US" smtClean="0"/>
              <a:t>12/13/2022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9293577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4D57BDD-E64A-4D27-8978-82FFCA18A12C}" type="datetimeFigureOut">
              <a:rPr lang="en-US" smtClean="0"/>
              <a:t>12/13/2022</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30693661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4D57BDD-E64A-4D27-8978-82FFCA18A12C}" type="datetimeFigureOut">
              <a:rPr lang="en-US" smtClean="0"/>
              <a:t>12/13/2022</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12178608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4D57BDD-E64A-4D27-8978-82FFCA18A12C}" type="datetimeFigureOut">
              <a:rPr lang="en-US" smtClean="0"/>
              <a:t>12/13/2022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22154033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4D57BDD-E64A-4D27-8978-82FFCA18A12C}" type="datetimeFigureOut">
              <a:rPr lang="en-US" smtClean="0"/>
              <a:t>12/13/2022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93124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4D57BDD-E64A-4D27-8978-82FFCA18A12C}" type="datetimeFigureOut">
              <a:rPr lang="en-US" smtClean="0"/>
              <a:t>12/13/2022</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28310149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4D57BDD-E64A-4D27-8978-82FFCA18A12C}" type="datetimeFigureOut">
              <a:rPr lang="en-US" smtClean="0"/>
              <a:t>12/13/2022</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42622196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4D57BDD-E64A-4D27-8978-82FFCA18A12C}" type="datetimeFigureOut">
              <a:rPr lang="en-US" smtClean="0"/>
              <a:t>12/13/2022</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26616237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F4D57BDD-E64A-4D27-8978-82FFCA18A12C}" type="datetimeFigureOut">
              <a:rPr lang="en-US" smtClean="0"/>
              <a:pPr/>
              <a:t>12/13/2022</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643A852-0206-46AC-B0EB-645612933129}" type="slidenum">
              <a:rPr lang="en-US" smtClean="0"/>
              <a:pPr/>
              <a:t>‹#›</a:t>
            </a:fld>
            <a:endParaRPr lang="en-US" dirty="0"/>
          </a:p>
        </p:txBody>
      </p:sp>
    </p:spTree>
    <p:extLst>
      <p:ext uri="{BB962C8B-B14F-4D97-AF65-F5344CB8AC3E}">
        <p14:creationId xmlns:p14="http://schemas.microsoft.com/office/powerpoint/2010/main" val="3306539101"/>
      </p:ext>
    </p:extLst>
  </p:cSld>
  <p:clrMap bg1="lt1" tx1="dk1" bg2="lt2" tx2="dk2" accent1="accent1" accent2="accent2" accent3="accent3" accent4="accent4" accent5="accent5" accent6="accent6" hlink="hlink" folHlink="folHlink"/>
  <p:sldLayoutIdLst>
    <p:sldLayoutId id="2147483840" r:id="rId1"/>
    <p:sldLayoutId id="2147483841" r:id="rId2"/>
    <p:sldLayoutId id="2147483842" r:id="rId3"/>
    <p:sldLayoutId id="2147483843" r:id="rId4"/>
    <p:sldLayoutId id="2147483844" r:id="rId5"/>
    <p:sldLayoutId id="2147483845" r:id="rId6"/>
    <p:sldLayoutId id="2147483846" r:id="rId7"/>
    <p:sldLayoutId id="2147483847" r:id="rId8"/>
    <p:sldLayoutId id="2147483848" r:id="rId9"/>
    <p:sldLayoutId id="2147483849" r:id="rId10"/>
    <p:sldLayoutId id="2147483850" r:id="rId11"/>
    <p:sldLayoutId id="2147483851" r:id="rId12"/>
    <p:sldLayoutId id="2147483852" r:id="rId13"/>
    <p:sldLayoutId id="2147483853" r:id="rId14"/>
    <p:sldLayoutId id="2147483854" r:id="rId15"/>
    <p:sldLayoutId id="2147483855" r:id="rId16"/>
    <p:sldLayoutId id="2147483856"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49DD3-102E-C346-DBF3-BF53777998C3}"/>
              </a:ext>
            </a:extLst>
          </p:cNvPr>
          <p:cNvSpPr>
            <a:spLocks noGrp="1"/>
          </p:cNvSpPr>
          <p:nvPr>
            <p:ph type="ctrTitle"/>
          </p:nvPr>
        </p:nvSpPr>
        <p:spPr>
          <a:xfrm>
            <a:off x="5334000" y="1062038"/>
            <a:ext cx="6096000" cy="2881311"/>
          </a:xfrm>
        </p:spPr>
        <p:txBody>
          <a:bodyPr>
            <a:normAutofit/>
          </a:bodyPr>
          <a:lstStyle/>
          <a:p>
            <a:pPr algn="r"/>
            <a:r>
              <a:rPr lang="en-US" sz="5000" dirty="0"/>
              <a:t>Python &amp; Data Science Training</a:t>
            </a:r>
            <a:br>
              <a:rPr lang="en-US" sz="5000" dirty="0"/>
            </a:br>
            <a:r>
              <a:rPr lang="en-US" sz="2800" dirty="0"/>
              <a:t>Project 1 – EV Adoption Analysis </a:t>
            </a:r>
          </a:p>
        </p:txBody>
      </p:sp>
      <p:pic>
        <p:nvPicPr>
          <p:cNvPr id="4" name="Picture 3">
            <a:extLst>
              <a:ext uri="{FF2B5EF4-FFF2-40B4-BE49-F238E27FC236}">
                <a16:creationId xmlns:a16="http://schemas.microsoft.com/office/drawing/2014/main" id="{7B4CC92E-9FAA-20E7-95F2-D1E163F511CB}"/>
              </a:ext>
            </a:extLst>
          </p:cNvPr>
          <p:cNvPicPr>
            <a:picLocks noChangeAspect="1"/>
          </p:cNvPicPr>
          <p:nvPr/>
        </p:nvPicPr>
        <p:blipFill rotWithShape="1">
          <a:blip r:embed="rId2"/>
          <a:srcRect l="28427" r="31573"/>
          <a:stretch/>
        </p:blipFill>
        <p:spPr>
          <a:xfrm>
            <a:off x="-2" y="-1"/>
            <a:ext cx="4572002" cy="6858002"/>
          </a:xfrm>
          <a:custGeom>
            <a:avLst/>
            <a:gdLst/>
            <a:ahLst/>
            <a:cxnLst/>
            <a:rect l="l" t="t" r="r" b="b"/>
            <a:pathLst>
              <a:path w="4572002" h="6858002">
                <a:moveTo>
                  <a:pt x="4295315" y="6438981"/>
                </a:moveTo>
                <a:lnTo>
                  <a:pt x="4275384" y="6463840"/>
                </a:lnTo>
                <a:lnTo>
                  <a:pt x="4275382" y="6463849"/>
                </a:lnTo>
                <a:lnTo>
                  <a:pt x="4261586" y="6513012"/>
                </a:lnTo>
                <a:lnTo>
                  <a:pt x="4242781" y="6546194"/>
                </a:lnTo>
                <a:lnTo>
                  <a:pt x="4242781" y="6546195"/>
                </a:lnTo>
                <a:lnTo>
                  <a:pt x="4259119" y="6521804"/>
                </a:lnTo>
                <a:lnTo>
                  <a:pt x="4261586" y="6513012"/>
                </a:lnTo>
                <a:lnTo>
                  <a:pt x="4264397" y="6508052"/>
                </a:lnTo>
                <a:lnTo>
                  <a:pt x="4275382" y="6463849"/>
                </a:lnTo>
                <a:lnTo>
                  <a:pt x="4275384" y="6463841"/>
                </a:lnTo>
                <a:cubicBezTo>
                  <a:pt x="4278336" y="6451650"/>
                  <a:pt x="4285813" y="6444077"/>
                  <a:pt x="4295315" y="6438981"/>
                </a:cubicBezTo>
                <a:close/>
                <a:moveTo>
                  <a:pt x="4211111" y="2836172"/>
                </a:moveTo>
                <a:lnTo>
                  <a:pt x="4202420" y="2848793"/>
                </a:lnTo>
                <a:cubicBezTo>
                  <a:pt x="4192420" y="2881226"/>
                  <a:pt x="4178988" y="2913982"/>
                  <a:pt x="4177881" y="2947862"/>
                </a:cubicBezTo>
                <a:lnTo>
                  <a:pt x="4177881" y="2947863"/>
                </a:lnTo>
                <a:lnTo>
                  <a:pt x="4177881" y="2947863"/>
                </a:lnTo>
                <a:cubicBezTo>
                  <a:pt x="4177512" y="2959157"/>
                  <a:pt x="4178512" y="2970576"/>
                  <a:pt x="4181465" y="2982149"/>
                </a:cubicBezTo>
                <a:lnTo>
                  <a:pt x="4193158" y="3077402"/>
                </a:lnTo>
                <a:lnTo>
                  <a:pt x="4180703" y="3172654"/>
                </a:lnTo>
                <a:cubicBezTo>
                  <a:pt x="4154794" y="3276480"/>
                  <a:pt x="4127362" y="3380305"/>
                  <a:pt x="4133076" y="3489467"/>
                </a:cubicBezTo>
                <a:cubicBezTo>
                  <a:pt x="4134028" y="3507563"/>
                  <a:pt x="4122407" y="3529090"/>
                  <a:pt x="4110977" y="3544713"/>
                </a:cubicBezTo>
                <a:cubicBezTo>
                  <a:pt x="4100119" y="3559668"/>
                  <a:pt x="4094260" y="3566812"/>
                  <a:pt x="4093355" y="3574408"/>
                </a:cubicBezTo>
                <a:lnTo>
                  <a:pt x="4093355" y="3574408"/>
                </a:lnTo>
                <a:lnTo>
                  <a:pt x="4093355" y="3574409"/>
                </a:lnTo>
                <a:cubicBezTo>
                  <a:pt x="4092450" y="3582005"/>
                  <a:pt x="4096499" y="3590054"/>
                  <a:pt x="4105453" y="3606818"/>
                </a:cubicBezTo>
                <a:cubicBezTo>
                  <a:pt x="4109835" y="3614820"/>
                  <a:pt x="4112501" y="3624726"/>
                  <a:pt x="4118979" y="3630633"/>
                </a:cubicBezTo>
                <a:cubicBezTo>
                  <a:pt x="4127218" y="3638158"/>
                  <a:pt x="4132898" y="3646123"/>
                  <a:pt x="4136708" y="3654416"/>
                </a:cubicBezTo>
                <a:lnTo>
                  <a:pt x="4143220" y="3680164"/>
                </a:lnTo>
                <a:lnTo>
                  <a:pt x="4139172" y="3734837"/>
                </a:lnTo>
                <a:lnTo>
                  <a:pt x="4139172" y="3734838"/>
                </a:lnTo>
                <a:lnTo>
                  <a:pt x="4139172" y="3734838"/>
                </a:lnTo>
                <a:cubicBezTo>
                  <a:pt x="4138220" y="3741316"/>
                  <a:pt x="4136886" y="3749126"/>
                  <a:pt x="4139554" y="3754653"/>
                </a:cubicBezTo>
                <a:lnTo>
                  <a:pt x="4145911" y="3789776"/>
                </a:lnTo>
                <a:lnTo>
                  <a:pt x="4130980" y="3822472"/>
                </a:lnTo>
                <a:cubicBezTo>
                  <a:pt x="4123932" y="3831902"/>
                  <a:pt x="4118312" y="3842046"/>
                  <a:pt x="4116645" y="3852619"/>
                </a:cubicBezTo>
                <a:lnTo>
                  <a:pt x="4116645" y="3852620"/>
                </a:lnTo>
                <a:lnTo>
                  <a:pt x="4116645" y="3852620"/>
                </a:lnTo>
                <a:cubicBezTo>
                  <a:pt x="4114978" y="3863193"/>
                  <a:pt x="4117265" y="3874195"/>
                  <a:pt x="4126028" y="3885339"/>
                </a:cubicBezTo>
                <a:cubicBezTo>
                  <a:pt x="4135744" y="3897722"/>
                  <a:pt x="4143150" y="3910319"/>
                  <a:pt x="4148409" y="3923125"/>
                </a:cubicBezTo>
                <a:lnTo>
                  <a:pt x="4157913" y="3962160"/>
                </a:lnTo>
                <a:lnTo>
                  <a:pt x="4155523" y="4002410"/>
                </a:lnTo>
                <a:cubicBezTo>
                  <a:pt x="4152853" y="4016025"/>
                  <a:pt x="4148364" y="4029837"/>
                  <a:pt x="4142220" y="4043839"/>
                </a:cubicBezTo>
                <a:cubicBezTo>
                  <a:pt x="4133457" y="4063842"/>
                  <a:pt x="4128075" y="4083702"/>
                  <a:pt x="4127099" y="4103825"/>
                </a:cubicBezTo>
                <a:lnTo>
                  <a:pt x="4127099" y="4103826"/>
                </a:lnTo>
                <a:lnTo>
                  <a:pt x="4127099" y="4103826"/>
                </a:lnTo>
                <a:cubicBezTo>
                  <a:pt x="4126122" y="4123948"/>
                  <a:pt x="4129552" y="4144333"/>
                  <a:pt x="4138410" y="4165384"/>
                </a:cubicBezTo>
                <a:lnTo>
                  <a:pt x="4142315" y="4192388"/>
                </a:lnTo>
                <a:lnTo>
                  <a:pt x="4142220" y="4221391"/>
                </a:lnTo>
                <a:lnTo>
                  <a:pt x="4142220" y="4221391"/>
                </a:lnTo>
                <a:lnTo>
                  <a:pt x="4142220" y="4221392"/>
                </a:lnTo>
                <a:cubicBezTo>
                  <a:pt x="4142982" y="4232061"/>
                  <a:pt x="4143172" y="4243873"/>
                  <a:pt x="4147936" y="4253015"/>
                </a:cubicBezTo>
                <a:cubicBezTo>
                  <a:pt x="4160129" y="4277402"/>
                  <a:pt x="4175749" y="4300071"/>
                  <a:pt x="4187752" y="4324646"/>
                </a:cubicBezTo>
                <a:lnTo>
                  <a:pt x="4196706" y="4363891"/>
                </a:lnTo>
                <a:lnTo>
                  <a:pt x="4195944" y="4482004"/>
                </a:lnTo>
                <a:cubicBezTo>
                  <a:pt x="4193276" y="4546776"/>
                  <a:pt x="4192704" y="4612500"/>
                  <a:pt x="4135934" y="4659174"/>
                </a:cubicBezTo>
                <a:cubicBezTo>
                  <a:pt x="4131362" y="4662986"/>
                  <a:pt x="4128694" y="4671176"/>
                  <a:pt x="4127932" y="4677655"/>
                </a:cubicBezTo>
                <a:cubicBezTo>
                  <a:pt x="4124313" y="4707564"/>
                  <a:pt x="4123931" y="4738235"/>
                  <a:pt x="4118025" y="4767764"/>
                </a:cubicBezTo>
                <a:cubicBezTo>
                  <a:pt x="4115644" y="4779575"/>
                  <a:pt x="4114835" y="4790387"/>
                  <a:pt x="4116716" y="4800483"/>
                </a:cubicBezTo>
                <a:lnTo>
                  <a:pt x="4116716" y="4800483"/>
                </a:lnTo>
                <a:lnTo>
                  <a:pt x="4116716" y="4800484"/>
                </a:lnTo>
                <a:cubicBezTo>
                  <a:pt x="4118597" y="4810581"/>
                  <a:pt x="4123170" y="4819964"/>
                  <a:pt x="4131552" y="4828917"/>
                </a:cubicBezTo>
                <a:cubicBezTo>
                  <a:pt x="4142601" y="4840633"/>
                  <a:pt x="4151364" y="4853636"/>
                  <a:pt x="4156484" y="4867614"/>
                </a:cubicBezTo>
                <a:lnTo>
                  <a:pt x="4161262" y="4889275"/>
                </a:lnTo>
                <a:lnTo>
                  <a:pt x="4159557" y="4912168"/>
                </a:lnTo>
                <a:cubicBezTo>
                  <a:pt x="4157842" y="4919978"/>
                  <a:pt x="4157485" y="4927122"/>
                  <a:pt x="4158155" y="4933804"/>
                </a:cubicBezTo>
                <a:lnTo>
                  <a:pt x="4158155" y="4933805"/>
                </a:lnTo>
                <a:lnTo>
                  <a:pt x="4158155" y="4933805"/>
                </a:lnTo>
                <a:cubicBezTo>
                  <a:pt x="4160163" y="4953853"/>
                  <a:pt x="4171415" y="4969749"/>
                  <a:pt x="4182989" y="4987038"/>
                </a:cubicBezTo>
                <a:cubicBezTo>
                  <a:pt x="4194228" y="5003802"/>
                  <a:pt x="4208326" y="5022853"/>
                  <a:pt x="4209468" y="5041522"/>
                </a:cubicBezTo>
                <a:cubicBezTo>
                  <a:pt x="4210706" y="5062669"/>
                  <a:pt x="4221137" y="5082339"/>
                  <a:pt x="4228472" y="5102461"/>
                </a:cubicBezTo>
                <a:lnTo>
                  <a:pt x="4235616" y="5133225"/>
                </a:lnTo>
                <a:lnTo>
                  <a:pt x="4228901" y="5166113"/>
                </a:lnTo>
                <a:lnTo>
                  <a:pt x="4228901" y="5166114"/>
                </a:lnTo>
                <a:lnTo>
                  <a:pt x="4228901" y="5166114"/>
                </a:lnTo>
                <a:cubicBezTo>
                  <a:pt x="4228139" y="5167638"/>
                  <a:pt x="4228711" y="5169781"/>
                  <a:pt x="4229592" y="5172091"/>
                </a:cubicBezTo>
                <a:lnTo>
                  <a:pt x="4232139" y="5179068"/>
                </a:lnTo>
                <a:lnTo>
                  <a:pt x="4231973" y="5229433"/>
                </a:lnTo>
                <a:cubicBezTo>
                  <a:pt x="4228139" y="5245268"/>
                  <a:pt x="4220423" y="5259937"/>
                  <a:pt x="4208516" y="5272796"/>
                </a:cubicBezTo>
                <a:cubicBezTo>
                  <a:pt x="4185226" y="5298086"/>
                  <a:pt x="4177689" y="5325412"/>
                  <a:pt x="4179637" y="5355014"/>
                </a:cubicBezTo>
                <a:lnTo>
                  <a:pt x="4179637" y="5355014"/>
                </a:lnTo>
                <a:lnTo>
                  <a:pt x="4179637" y="5355015"/>
                </a:lnTo>
                <a:cubicBezTo>
                  <a:pt x="4180286" y="5364883"/>
                  <a:pt x="4181989" y="5375003"/>
                  <a:pt x="4184513" y="5385385"/>
                </a:cubicBezTo>
                <a:cubicBezTo>
                  <a:pt x="4187752" y="5398722"/>
                  <a:pt x="4190038" y="5412058"/>
                  <a:pt x="4192704" y="5425583"/>
                </a:cubicBezTo>
                <a:cubicBezTo>
                  <a:pt x="4196514" y="5443871"/>
                  <a:pt x="4200516" y="5462352"/>
                  <a:pt x="4204326" y="5480638"/>
                </a:cubicBezTo>
                <a:lnTo>
                  <a:pt x="4208850" y="5507668"/>
                </a:lnTo>
                <a:lnTo>
                  <a:pt x="4206630" y="5520422"/>
                </a:lnTo>
                <a:cubicBezTo>
                  <a:pt x="4204993" y="5524467"/>
                  <a:pt x="4202326" y="5528265"/>
                  <a:pt x="4198230" y="5531693"/>
                </a:cubicBezTo>
                <a:cubicBezTo>
                  <a:pt x="4191181" y="5537600"/>
                  <a:pt x="4187989" y="5542649"/>
                  <a:pt x="4188085" y="5547578"/>
                </a:cubicBezTo>
                <a:lnTo>
                  <a:pt x="4188085" y="5547578"/>
                </a:lnTo>
                <a:lnTo>
                  <a:pt x="4188085" y="5547579"/>
                </a:lnTo>
                <a:cubicBezTo>
                  <a:pt x="4188180" y="5552508"/>
                  <a:pt x="4191562" y="5557318"/>
                  <a:pt x="4197658" y="5562747"/>
                </a:cubicBezTo>
                <a:cubicBezTo>
                  <a:pt x="4240331" y="5600468"/>
                  <a:pt x="4267002" y="5646190"/>
                  <a:pt x="4268906" y="5704484"/>
                </a:cubicBezTo>
                <a:cubicBezTo>
                  <a:pt x="4269288" y="5716486"/>
                  <a:pt x="4271954" y="5728679"/>
                  <a:pt x="4274812" y="5740489"/>
                </a:cubicBezTo>
                <a:cubicBezTo>
                  <a:pt x="4276527" y="5747729"/>
                  <a:pt x="4278433" y="5756494"/>
                  <a:pt x="4283577" y="5760874"/>
                </a:cubicBezTo>
                <a:cubicBezTo>
                  <a:pt x="4322820" y="5794975"/>
                  <a:pt x="4350063" y="5837458"/>
                  <a:pt x="4371972" y="5883752"/>
                </a:cubicBezTo>
                <a:cubicBezTo>
                  <a:pt x="4375877" y="5892038"/>
                  <a:pt x="4379782" y="5900611"/>
                  <a:pt x="4382997" y="5909351"/>
                </a:cubicBezTo>
                <a:lnTo>
                  <a:pt x="4389878" y="5935950"/>
                </a:lnTo>
                <a:lnTo>
                  <a:pt x="4389712" y="5964477"/>
                </a:lnTo>
                <a:cubicBezTo>
                  <a:pt x="4388783" y="5974097"/>
                  <a:pt x="4387306" y="5983766"/>
                  <a:pt x="4386258" y="5993291"/>
                </a:cubicBezTo>
                <a:cubicBezTo>
                  <a:pt x="4385116" y="6004531"/>
                  <a:pt x="4385306" y="6017485"/>
                  <a:pt x="4379782" y="6026440"/>
                </a:cubicBezTo>
                <a:cubicBezTo>
                  <a:pt x="4362445" y="6054825"/>
                  <a:pt x="4343777" y="6082258"/>
                  <a:pt x="4323582" y="6108738"/>
                </a:cubicBezTo>
                <a:cubicBezTo>
                  <a:pt x="4314914" y="6120074"/>
                  <a:pt x="4309961" y="6126884"/>
                  <a:pt x="4309890" y="6133314"/>
                </a:cubicBezTo>
                <a:lnTo>
                  <a:pt x="4309890" y="6133315"/>
                </a:lnTo>
                <a:lnTo>
                  <a:pt x="4309890" y="6133315"/>
                </a:lnTo>
                <a:cubicBezTo>
                  <a:pt x="4309818" y="6139745"/>
                  <a:pt x="4314629" y="6145793"/>
                  <a:pt x="4325488" y="6155603"/>
                </a:cubicBezTo>
                <a:cubicBezTo>
                  <a:pt x="4347777" y="6175798"/>
                  <a:pt x="4359397" y="6200945"/>
                  <a:pt x="4364159" y="6228757"/>
                </a:cubicBezTo>
                <a:lnTo>
                  <a:pt x="4381496" y="6361540"/>
                </a:lnTo>
                <a:lnTo>
                  <a:pt x="4381289" y="6365204"/>
                </a:lnTo>
                <a:lnTo>
                  <a:pt x="4380007" y="6387910"/>
                </a:lnTo>
                <a:lnTo>
                  <a:pt x="4378243" y="6391549"/>
                </a:lnTo>
                <a:lnTo>
                  <a:pt x="4370589" y="6407332"/>
                </a:lnTo>
                <a:lnTo>
                  <a:pt x="4370589" y="6407333"/>
                </a:lnTo>
                <a:lnTo>
                  <a:pt x="4378243" y="6391549"/>
                </a:lnTo>
                <a:lnTo>
                  <a:pt x="4380008" y="6387910"/>
                </a:lnTo>
                <a:lnTo>
                  <a:pt x="4381289" y="6365204"/>
                </a:lnTo>
                <a:lnTo>
                  <a:pt x="4381496" y="6361540"/>
                </a:lnTo>
                <a:lnTo>
                  <a:pt x="4381496" y="6361540"/>
                </a:lnTo>
                <a:lnTo>
                  <a:pt x="4381496" y="6361539"/>
                </a:lnTo>
                <a:cubicBezTo>
                  <a:pt x="4377876" y="6317151"/>
                  <a:pt x="4371590" y="6272764"/>
                  <a:pt x="4364159" y="6228756"/>
                </a:cubicBezTo>
                <a:cubicBezTo>
                  <a:pt x="4359397" y="6200944"/>
                  <a:pt x="4347777" y="6175797"/>
                  <a:pt x="4325488" y="6155602"/>
                </a:cubicBezTo>
                <a:cubicBezTo>
                  <a:pt x="4320059" y="6150697"/>
                  <a:pt x="4316141" y="6146732"/>
                  <a:pt x="4313590" y="6143190"/>
                </a:cubicBezTo>
                <a:lnTo>
                  <a:pt x="4309890" y="6133315"/>
                </a:lnTo>
                <a:lnTo>
                  <a:pt x="4323582" y="6108739"/>
                </a:lnTo>
                <a:cubicBezTo>
                  <a:pt x="4343777" y="6082259"/>
                  <a:pt x="4362445" y="6054826"/>
                  <a:pt x="4379782" y="6026441"/>
                </a:cubicBezTo>
                <a:cubicBezTo>
                  <a:pt x="4385306" y="6017486"/>
                  <a:pt x="4385116" y="6004532"/>
                  <a:pt x="4386258" y="5993292"/>
                </a:cubicBezTo>
                <a:cubicBezTo>
                  <a:pt x="4388354" y="5974241"/>
                  <a:pt x="4392164" y="5954618"/>
                  <a:pt x="4389878" y="5935950"/>
                </a:cubicBezTo>
                <a:lnTo>
                  <a:pt x="4389878" y="5935950"/>
                </a:lnTo>
                <a:lnTo>
                  <a:pt x="4389878" y="5935949"/>
                </a:lnTo>
                <a:cubicBezTo>
                  <a:pt x="4387592" y="5918042"/>
                  <a:pt x="4379782" y="5900323"/>
                  <a:pt x="4371972" y="5883751"/>
                </a:cubicBezTo>
                <a:cubicBezTo>
                  <a:pt x="4350063" y="5837457"/>
                  <a:pt x="4322820" y="5794974"/>
                  <a:pt x="4283577" y="5760873"/>
                </a:cubicBezTo>
                <a:cubicBezTo>
                  <a:pt x="4278433" y="5756493"/>
                  <a:pt x="4276527" y="5747728"/>
                  <a:pt x="4274812" y="5740488"/>
                </a:cubicBezTo>
                <a:cubicBezTo>
                  <a:pt x="4271954" y="5728678"/>
                  <a:pt x="4269288" y="5716485"/>
                  <a:pt x="4268906" y="5704483"/>
                </a:cubicBezTo>
                <a:cubicBezTo>
                  <a:pt x="4267002" y="5646189"/>
                  <a:pt x="4240331" y="5600467"/>
                  <a:pt x="4197658" y="5562746"/>
                </a:cubicBezTo>
                <a:lnTo>
                  <a:pt x="4188085" y="5547578"/>
                </a:lnTo>
                <a:lnTo>
                  <a:pt x="4198230" y="5531694"/>
                </a:lnTo>
                <a:cubicBezTo>
                  <a:pt x="4206421" y="5524837"/>
                  <a:pt x="4208898" y="5516503"/>
                  <a:pt x="4208850" y="5507668"/>
                </a:cubicBezTo>
                <a:lnTo>
                  <a:pt x="4208850" y="5507668"/>
                </a:lnTo>
                <a:lnTo>
                  <a:pt x="4208850" y="5507667"/>
                </a:lnTo>
                <a:cubicBezTo>
                  <a:pt x="4208803" y="5498832"/>
                  <a:pt x="4206231" y="5489497"/>
                  <a:pt x="4204326" y="5480637"/>
                </a:cubicBezTo>
                <a:cubicBezTo>
                  <a:pt x="4200516" y="5462351"/>
                  <a:pt x="4196514" y="5443870"/>
                  <a:pt x="4192704" y="5425582"/>
                </a:cubicBezTo>
                <a:cubicBezTo>
                  <a:pt x="4190038" y="5412057"/>
                  <a:pt x="4187752" y="5398721"/>
                  <a:pt x="4184513" y="5385384"/>
                </a:cubicBezTo>
                <a:lnTo>
                  <a:pt x="4179637" y="5355014"/>
                </a:lnTo>
                <a:lnTo>
                  <a:pt x="4181083" y="5326163"/>
                </a:lnTo>
                <a:cubicBezTo>
                  <a:pt x="4184464" y="5307422"/>
                  <a:pt x="4192990" y="5289657"/>
                  <a:pt x="4208516" y="5272797"/>
                </a:cubicBezTo>
                <a:cubicBezTo>
                  <a:pt x="4232329" y="5247079"/>
                  <a:pt x="4239379" y="5214122"/>
                  <a:pt x="4232139" y="5179068"/>
                </a:cubicBezTo>
                <a:lnTo>
                  <a:pt x="4232139" y="5179068"/>
                </a:lnTo>
                <a:lnTo>
                  <a:pt x="4232139" y="5179067"/>
                </a:lnTo>
                <a:cubicBezTo>
                  <a:pt x="4231663" y="5176876"/>
                  <a:pt x="4230473" y="5174400"/>
                  <a:pt x="4229592" y="5172090"/>
                </a:cubicBezTo>
                <a:lnTo>
                  <a:pt x="4228901" y="5166114"/>
                </a:lnTo>
                <a:lnTo>
                  <a:pt x="4235616" y="5133225"/>
                </a:lnTo>
                <a:lnTo>
                  <a:pt x="4235616" y="5133225"/>
                </a:lnTo>
                <a:lnTo>
                  <a:pt x="4235616" y="5133224"/>
                </a:lnTo>
                <a:cubicBezTo>
                  <a:pt x="4233865" y="5101639"/>
                  <a:pt x="4211325" y="5073241"/>
                  <a:pt x="4209468" y="5041521"/>
                </a:cubicBezTo>
                <a:cubicBezTo>
                  <a:pt x="4208326" y="5022852"/>
                  <a:pt x="4194228" y="5003801"/>
                  <a:pt x="4182989" y="4987037"/>
                </a:cubicBezTo>
                <a:cubicBezTo>
                  <a:pt x="4175273" y="4975511"/>
                  <a:pt x="4167700" y="4964604"/>
                  <a:pt x="4162914" y="4952673"/>
                </a:cubicBezTo>
                <a:lnTo>
                  <a:pt x="4158155" y="4933805"/>
                </a:lnTo>
                <a:lnTo>
                  <a:pt x="4159557" y="4912169"/>
                </a:lnTo>
                <a:cubicBezTo>
                  <a:pt x="4161319" y="4904358"/>
                  <a:pt x="4161831" y="4896714"/>
                  <a:pt x="4161262" y="4889276"/>
                </a:cubicBezTo>
                <a:lnTo>
                  <a:pt x="4161262" y="4889275"/>
                </a:lnTo>
                <a:lnTo>
                  <a:pt x="4161262" y="4889275"/>
                </a:lnTo>
                <a:cubicBezTo>
                  <a:pt x="4159556" y="4866958"/>
                  <a:pt x="4148126" y="4846490"/>
                  <a:pt x="4131552" y="4828916"/>
                </a:cubicBezTo>
                <a:lnTo>
                  <a:pt x="4116716" y="4800483"/>
                </a:lnTo>
                <a:lnTo>
                  <a:pt x="4118025" y="4767765"/>
                </a:lnTo>
                <a:cubicBezTo>
                  <a:pt x="4123931" y="4738236"/>
                  <a:pt x="4124313" y="4707565"/>
                  <a:pt x="4127932" y="4677656"/>
                </a:cubicBezTo>
                <a:cubicBezTo>
                  <a:pt x="4128694" y="4671177"/>
                  <a:pt x="4131362" y="4662987"/>
                  <a:pt x="4135934" y="4659175"/>
                </a:cubicBezTo>
                <a:cubicBezTo>
                  <a:pt x="4192704" y="4612501"/>
                  <a:pt x="4193276" y="4546777"/>
                  <a:pt x="4195944" y="4482005"/>
                </a:cubicBezTo>
                <a:cubicBezTo>
                  <a:pt x="4197658" y="4442762"/>
                  <a:pt x="4197658" y="4403326"/>
                  <a:pt x="4196706" y="4363891"/>
                </a:cubicBezTo>
                <a:lnTo>
                  <a:pt x="4196706" y="4363891"/>
                </a:lnTo>
                <a:lnTo>
                  <a:pt x="4196706" y="4363890"/>
                </a:lnTo>
                <a:cubicBezTo>
                  <a:pt x="4196514" y="4350554"/>
                  <a:pt x="4193466" y="4336457"/>
                  <a:pt x="4187752" y="4324645"/>
                </a:cubicBezTo>
                <a:cubicBezTo>
                  <a:pt x="4175749" y="4300070"/>
                  <a:pt x="4160129" y="4277401"/>
                  <a:pt x="4147936" y="4253014"/>
                </a:cubicBezTo>
                <a:lnTo>
                  <a:pt x="4142220" y="4221391"/>
                </a:lnTo>
                <a:lnTo>
                  <a:pt x="4142315" y="4192388"/>
                </a:lnTo>
                <a:lnTo>
                  <a:pt x="4142315" y="4192388"/>
                </a:lnTo>
                <a:lnTo>
                  <a:pt x="4142315" y="4192387"/>
                </a:lnTo>
                <a:cubicBezTo>
                  <a:pt x="4142411" y="4182767"/>
                  <a:pt x="4141839" y="4173480"/>
                  <a:pt x="4138410" y="4165383"/>
                </a:cubicBezTo>
                <a:cubicBezTo>
                  <a:pt x="4133981" y="4154857"/>
                  <a:pt x="4130909" y="4144498"/>
                  <a:pt x="4129066" y="4134256"/>
                </a:cubicBezTo>
                <a:lnTo>
                  <a:pt x="4127099" y="4103826"/>
                </a:lnTo>
                <a:lnTo>
                  <a:pt x="4142220" y="4043840"/>
                </a:lnTo>
                <a:cubicBezTo>
                  <a:pt x="4154508" y="4015835"/>
                  <a:pt x="4160175" y="3988593"/>
                  <a:pt x="4157913" y="3962160"/>
                </a:cubicBezTo>
                <a:lnTo>
                  <a:pt x="4157913" y="3962160"/>
                </a:lnTo>
                <a:lnTo>
                  <a:pt x="4157913" y="3962159"/>
                </a:lnTo>
                <a:cubicBezTo>
                  <a:pt x="4155651" y="3935727"/>
                  <a:pt x="4145460" y="3910104"/>
                  <a:pt x="4126028" y="3885338"/>
                </a:cubicBezTo>
                <a:cubicBezTo>
                  <a:pt x="4121646" y="3879766"/>
                  <a:pt x="4118884" y="3874229"/>
                  <a:pt x="4117425" y="3868764"/>
                </a:cubicBezTo>
                <a:lnTo>
                  <a:pt x="4116645" y="3852620"/>
                </a:lnTo>
                <a:lnTo>
                  <a:pt x="4130980" y="3822473"/>
                </a:lnTo>
                <a:cubicBezTo>
                  <a:pt x="4139172" y="3811614"/>
                  <a:pt x="4144316" y="3800897"/>
                  <a:pt x="4145911" y="3789777"/>
                </a:cubicBezTo>
                <a:lnTo>
                  <a:pt x="4145911" y="3789776"/>
                </a:lnTo>
                <a:lnTo>
                  <a:pt x="4145911" y="3789776"/>
                </a:lnTo>
                <a:cubicBezTo>
                  <a:pt x="4147507" y="3778655"/>
                  <a:pt x="4145554" y="3767130"/>
                  <a:pt x="4139554" y="3754652"/>
                </a:cubicBezTo>
                <a:lnTo>
                  <a:pt x="4139172" y="3734838"/>
                </a:lnTo>
                <a:lnTo>
                  <a:pt x="4143220" y="3680164"/>
                </a:lnTo>
                <a:lnTo>
                  <a:pt x="4143220" y="3680164"/>
                </a:lnTo>
                <a:lnTo>
                  <a:pt x="4143220" y="3680163"/>
                </a:lnTo>
                <a:cubicBezTo>
                  <a:pt x="4141696" y="3662494"/>
                  <a:pt x="4135458" y="3645682"/>
                  <a:pt x="4118979" y="3630632"/>
                </a:cubicBezTo>
                <a:cubicBezTo>
                  <a:pt x="4112501" y="3624725"/>
                  <a:pt x="4109835" y="3614819"/>
                  <a:pt x="4105453" y="3606817"/>
                </a:cubicBezTo>
                <a:cubicBezTo>
                  <a:pt x="4100976" y="3598435"/>
                  <a:pt x="4097725" y="3592232"/>
                  <a:pt x="4095707" y="3587174"/>
                </a:cubicBezTo>
                <a:lnTo>
                  <a:pt x="4093355" y="3574408"/>
                </a:lnTo>
                <a:lnTo>
                  <a:pt x="4098434" y="3562321"/>
                </a:lnTo>
                <a:cubicBezTo>
                  <a:pt x="4101369" y="3557716"/>
                  <a:pt x="4105548" y="3552191"/>
                  <a:pt x="4110977" y="3544714"/>
                </a:cubicBezTo>
                <a:cubicBezTo>
                  <a:pt x="4122407" y="3529091"/>
                  <a:pt x="4134028" y="3507564"/>
                  <a:pt x="4133076" y="3489468"/>
                </a:cubicBezTo>
                <a:cubicBezTo>
                  <a:pt x="4127362" y="3380306"/>
                  <a:pt x="4154794" y="3276481"/>
                  <a:pt x="4180703" y="3172655"/>
                </a:cubicBezTo>
                <a:cubicBezTo>
                  <a:pt x="4188705" y="3140650"/>
                  <a:pt x="4192943" y="3109026"/>
                  <a:pt x="4193158" y="3077402"/>
                </a:cubicBezTo>
                <a:lnTo>
                  <a:pt x="4193158" y="3077402"/>
                </a:lnTo>
                <a:lnTo>
                  <a:pt x="4193158" y="3077401"/>
                </a:lnTo>
                <a:cubicBezTo>
                  <a:pt x="4193372" y="3045777"/>
                  <a:pt x="4189562" y="3014153"/>
                  <a:pt x="4181465" y="2982148"/>
                </a:cubicBezTo>
                <a:lnTo>
                  <a:pt x="4177881" y="2947863"/>
                </a:lnTo>
                <a:lnTo>
                  <a:pt x="4182513" y="2914328"/>
                </a:lnTo>
                <a:cubicBezTo>
                  <a:pt x="4187561" y="2892181"/>
                  <a:pt x="4195753" y="2870416"/>
                  <a:pt x="4202420" y="2848794"/>
                </a:cubicBezTo>
                <a:cubicBezTo>
                  <a:pt x="4203753" y="2844317"/>
                  <a:pt x="4207039" y="2839983"/>
                  <a:pt x="4211111" y="2836173"/>
                </a:cubicBezTo>
                <a:close/>
                <a:moveTo>
                  <a:pt x="3726625" y="1508458"/>
                </a:moveTo>
                <a:lnTo>
                  <a:pt x="3698531" y="1596214"/>
                </a:lnTo>
                <a:cubicBezTo>
                  <a:pt x="3696054" y="1604979"/>
                  <a:pt x="3697579" y="1615837"/>
                  <a:pt x="3700436" y="1624981"/>
                </a:cubicBezTo>
                <a:cubicBezTo>
                  <a:pt x="3710152" y="1656224"/>
                  <a:pt x="3734537" y="1676037"/>
                  <a:pt x="3757017" y="1697754"/>
                </a:cubicBezTo>
                <a:cubicBezTo>
                  <a:pt x="3766924" y="1707280"/>
                  <a:pt x="3773972" y="1720424"/>
                  <a:pt x="3779686" y="1733189"/>
                </a:cubicBezTo>
                <a:cubicBezTo>
                  <a:pt x="3794357" y="1766336"/>
                  <a:pt x="3807501" y="1800247"/>
                  <a:pt x="3821407" y="1833776"/>
                </a:cubicBezTo>
                <a:cubicBezTo>
                  <a:pt x="3822741" y="1837014"/>
                  <a:pt x="3826170" y="1839680"/>
                  <a:pt x="3829028" y="1842159"/>
                </a:cubicBezTo>
                <a:cubicBezTo>
                  <a:pt x="3859129" y="1866923"/>
                  <a:pt x="3889418" y="1891498"/>
                  <a:pt x="3919519" y="1916455"/>
                </a:cubicBezTo>
                <a:cubicBezTo>
                  <a:pt x="3925233" y="1921217"/>
                  <a:pt x="3929425" y="1928077"/>
                  <a:pt x="3934949" y="1933220"/>
                </a:cubicBezTo>
                <a:cubicBezTo>
                  <a:pt x="3942569" y="1940460"/>
                  <a:pt x="3949810" y="1949604"/>
                  <a:pt x="3958954" y="1953414"/>
                </a:cubicBezTo>
                <a:cubicBezTo>
                  <a:pt x="3987719" y="1965225"/>
                  <a:pt x="4000103" y="1987895"/>
                  <a:pt x="4005437" y="2016470"/>
                </a:cubicBezTo>
                <a:cubicBezTo>
                  <a:pt x="4010390" y="2042571"/>
                  <a:pt x="4014582" y="2068670"/>
                  <a:pt x="4020296" y="2094579"/>
                </a:cubicBezTo>
                <a:cubicBezTo>
                  <a:pt x="4027154" y="2126202"/>
                  <a:pt x="4034584" y="2157637"/>
                  <a:pt x="4042967" y="2188880"/>
                </a:cubicBezTo>
                <a:cubicBezTo>
                  <a:pt x="4046587" y="2202405"/>
                  <a:pt x="4050777" y="2216693"/>
                  <a:pt x="4058207" y="2228315"/>
                </a:cubicBezTo>
                <a:cubicBezTo>
                  <a:pt x="4078782" y="2260891"/>
                  <a:pt x="4092688" y="2295754"/>
                  <a:pt x="4087164" y="2334045"/>
                </a:cubicBezTo>
                <a:cubicBezTo>
                  <a:pt x="4082782" y="2364716"/>
                  <a:pt x="4094022" y="2390435"/>
                  <a:pt x="4111549" y="2409486"/>
                </a:cubicBezTo>
                <a:cubicBezTo>
                  <a:pt x="4119503" y="2418155"/>
                  <a:pt x="4125016" y="2426977"/>
                  <a:pt x="4128650" y="2435913"/>
                </a:cubicBezTo>
                <a:lnTo>
                  <a:pt x="4134481" y="2463018"/>
                </a:lnTo>
                <a:lnTo>
                  <a:pt x="4132419" y="2490551"/>
                </a:lnTo>
                <a:cubicBezTo>
                  <a:pt x="4130791" y="2499773"/>
                  <a:pt x="4128410" y="2509024"/>
                  <a:pt x="4125838" y="2518264"/>
                </a:cubicBezTo>
                <a:cubicBezTo>
                  <a:pt x="4123171" y="2527790"/>
                  <a:pt x="4122027" y="2536457"/>
                  <a:pt x="4122194" y="2545006"/>
                </a:cubicBezTo>
                <a:lnTo>
                  <a:pt x="4122194" y="2545007"/>
                </a:lnTo>
                <a:lnTo>
                  <a:pt x="4122194" y="2545007"/>
                </a:lnTo>
                <a:cubicBezTo>
                  <a:pt x="4122360" y="2553556"/>
                  <a:pt x="4123837" y="2561986"/>
                  <a:pt x="4126408" y="2571035"/>
                </a:cubicBezTo>
                <a:cubicBezTo>
                  <a:pt x="4138410" y="2612946"/>
                  <a:pt x="4170987" y="2640951"/>
                  <a:pt x="4199562" y="2668002"/>
                </a:cubicBezTo>
                <a:cubicBezTo>
                  <a:pt x="4223947" y="2691055"/>
                  <a:pt x="4237663" y="2716964"/>
                  <a:pt x="4247952" y="2745349"/>
                </a:cubicBezTo>
                <a:lnTo>
                  <a:pt x="4247953" y="2745352"/>
                </a:lnTo>
                <a:lnTo>
                  <a:pt x="4253873" y="2778006"/>
                </a:lnTo>
                <a:lnTo>
                  <a:pt x="4253453" y="2785440"/>
                </a:lnTo>
                <a:lnTo>
                  <a:pt x="4243374" y="2811780"/>
                </a:lnTo>
                <a:lnTo>
                  <a:pt x="4243370" y="2811787"/>
                </a:lnTo>
                <a:lnTo>
                  <a:pt x="4243371" y="2811787"/>
                </a:lnTo>
                <a:lnTo>
                  <a:pt x="4243374" y="2811780"/>
                </a:lnTo>
                <a:lnTo>
                  <a:pt x="4253024" y="2793023"/>
                </a:lnTo>
                <a:lnTo>
                  <a:pt x="4253453" y="2785440"/>
                </a:lnTo>
                <a:lnTo>
                  <a:pt x="4254653" y="2782305"/>
                </a:lnTo>
                <a:lnTo>
                  <a:pt x="4253873" y="2778006"/>
                </a:lnTo>
                <a:lnTo>
                  <a:pt x="4254283" y="2770758"/>
                </a:lnTo>
                <a:lnTo>
                  <a:pt x="4247953" y="2745352"/>
                </a:lnTo>
                <a:lnTo>
                  <a:pt x="4247952" y="2745348"/>
                </a:lnTo>
                <a:cubicBezTo>
                  <a:pt x="4237663" y="2716963"/>
                  <a:pt x="4223947" y="2691054"/>
                  <a:pt x="4199562" y="2668001"/>
                </a:cubicBezTo>
                <a:cubicBezTo>
                  <a:pt x="4170987" y="2640950"/>
                  <a:pt x="4138410" y="2612945"/>
                  <a:pt x="4126408" y="2571034"/>
                </a:cubicBezTo>
                <a:lnTo>
                  <a:pt x="4122194" y="2545007"/>
                </a:lnTo>
                <a:lnTo>
                  <a:pt x="4125838" y="2518265"/>
                </a:lnTo>
                <a:cubicBezTo>
                  <a:pt x="4130981" y="2499786"/>
                  <a:pt x="4135363" y="2481259"/>
                  <a:pt x="4134481" y="2463018"/>
                </a:cubicBezTo>
                <a:lnTo>
                  <a:pt x="4134481" y="2463018"/>
                </a:lnTo>
                <a:lnTo>
                  <a:pt x="4134481" y="2463017"/>
                </a:lnTo>
                <a:cubicBezTo>
                  <a:pt x="4133600" y="2444777"/>
                  <a:pt x="4127457" y="2426822"/>
                  <a:pt x="4111549" y="2409485"/>
                </a:cubicBezTo>
                <a:cubicBezTo>
                  <a:pt x="4094022" y="2390434"/>
                  <a:pt x="4082782" y="2364715"/>
                  <a:pt x="4087164" y="2334044"/>
                </a:cubicBezTo>
                <a:cubicBezTo>
                  <a:pt x="4092688" y="2295753"/>
                  <a:pt x="4078782" y="2260890"/>
                  <a:pt x="4058207" y="2228314"/>
                </a:cubicBezTo>
                <a:cubicBezTo>
                  <a:pt x="4050777" y="2216692"/>
                  <a:pt x="4046587" y="2202404"/>
                  <a:pt x="4042967" y="2188879"/>
                </a:cubicBezTo>
                <a:cubicBezTo>
                  <a:pt x="4034584" y="2157636"/>
                  <a:pt x="4027154" y="2126201"/>
                  <a:pt x="4020296" y="2094578"/>
                </a:cubicBezTo>
                <a:cubicBezTo>
                  <a:pt x="4014582" y="2068669"/>
                  <a:pt x="4010390" y="2042570"/>
                  <a:pt x="4005437" y="2016469"/>
                </a:cubicBezTo>
                <a:cubicBezTo>
                  <a:pt x="4000103" y="1987894"/>
                  <a:pt x="3987719" y="1965224"/>
                  <a:pt x="3958954" y="1953413"/>
                </a:cubicBezTo>
                <a:cubicBezTo>
                  <a:pt x="3949810" y="1949603"/>
                  <a:pt x="3942569" y="1940459"/>
                  <a:pt x="3934949" y="1933219"/>
                </a:cubicBezTo>
                <a:cubicBezTo>
                  <a:pt x="3929425" y="1928076"/>
                  <a:pt x="3925233" y="1921216"/>
                  <a:pt x="3919519" y="1916454"/>
                </a:cubicBezTo>
                <a:cubicBezTo>
                  <a:pt x="3889418" y="1891497"/>
                  <a:pt x="3859129" y="1866922"/>
                  <a:pt x="3829028" y="1842158"/>
                </a:cubicBezTo>
                <a:cubicBezTo>
                  <a:pt x="3826170" y="1839679"/>
                  <a:pt x="3822741" y="1837013"/>
                  <a:pt x="3821407" y="1833775"/>
                </a:cubicBezTo>
                <a:cubicBezTo>
                  <a:pt x="3807501" y="1800246"/>
                  <a:pt x="3794358" y="1766335"/>
                  <a:pt x="3779686" y="1733188"/>
                </a:cubicBezTo>
                <a:cubicBezTo>
                  <a:pt x="3773972" y="1720423"/>
                  <a:pt x="3766924" y="1707279"/>
                  <a:pt x="3757018" y="1697753"/>
                </a:cubicBezTo>
                <a:cubicBezTo>
                  <a:pt x="3734538" y="1676036"/>
                  <a:pt x="3710152" y="1656223"/>
                  <a:pt x="3700436" y="1624980"/>
                </a:cubicBezTo>
                <a:cubicBezTo>
                  <a:pt x="3697580" y="1615836"/>
                  <a:pt x="3696055" y="1604978"/>
                  <a:pt x="3698532" y="1596213"/>
                </a:cubicBezTo>
                <a:close/>
                <a:moveTo>
                  <a:pt x="3751027" y="1453958"/>
                </a:moveTo>
                <a:lnTo>
                  <a:pt x="3745230" y="1459073"/>
                </a:lnTo>
                <a:lnTo>
                  <a:pt x="3745230" y="1459073"/>
                </a:lnTo>
                <a:lnTo>
                  <a:pt x="3745229" y="1459074"/>
                </a:lnTo>
                <a:lnTo>
                  <a:pt x="3736012" y="1481572"/>
                </a:lnTo>
                <a:lnTo>
                  <a:pt x="3745230" y="1459073"/>
                </a:lnTo>
                <a:close/>
                <a:moveTo>
                  <a:pt x="3764423" y="1268758"/>
                </a:moveTo>
                <a:cubicBezTo>
                  <a:pt x="3764875" y="1275402"/>
                  <a:pt x="3766447" y="1281689"/>
                  <a:pt x="3769590" y="1286070"/>
                </a:cubicBezTo>
                <a:cubicBezTo>
                  <a:pt x="3784163" y="1306930"/>
                  <a:pt x="3790403" y="1328553"/>
                  <a:pt x="3791927" y="1350628"/>
                </a:cubicBezTo>
                <a:lnTo>
                  <a:pt x="3786333" y="1413840"/>
                </a:lnTo>
                <a:lnTo>
                  <a:pt x="3791928" y="1350627"/>
                </a:lnTo>
                <a:cubicBezTo>
                  <a:pt x="3790403" y="1328552"/>
                  <a:pt x="3784164" y="1306930"/>
                  <a:pt x="3769590" y="1286069"/>
                </a:cubicBezTo>
                <a:close/>
                <a:moveTo>
                  <a:pt x="3706152" y="773035"/>
                </a:moveTo>
                <a:lnTo>
                  <a:pt x="3706152" y="773036"/>
                </a:lnTo>
                <a:cubicBezTo>
                  <a:pt x="3708438" y="800277"/>
                  <a:pt x="3711676" y="827330"/>
                  <a:pt x="3714152" y="854380"/>
                </a:cubicBezTo>
                <a:cubicBezTo>
                  <a:pt x="3716438" y="878957"/>
                  <a:pt x="3717200" y="903723"/>
                  <a:pt x="3745205" y="915344"/>
                </a:cubicBezTo>
                <a:cubicBezTo>
                  <a:pt x="3749587" y="917060"/>
                  <a:pt x="3752825" y="922774"/>
                  <a:pt x="3755683" y="927156"/>
                </a:cubicBezTo>
                <a:cubicBezTo>
                  <a:pt x="3799691" y="994786"/>
                  <a:pt x="3798547" y="1030981"/>
                  <a:pt x="3752063" y="1097088"/>
                </a:cubicBezTo>
                <a:cubicBezTo>
                  <a:pt x="3747301" y="1103946"/>
                  <a:pt x="3743871" y="1118614"/>
                  <a:pt x="3747681" y="1123186"/>
                </a:cubicBezTo>
                <a:cubicBezTo>
                  <a:pt x="3763493" y="1142618"/>
                  <a:pt x="3770542" y="1162954"/>
                  <a:pt x="3772400" y="1184029"/>
                </a:cubicBezTo>
                <a:cubicBezTo>
                  <a:pt x="3770542" y="1162954"/>
                  <a:pt x="3763494" y="1142617"/>
                  <a:pt x="3747682" y="1123185"/>
                </a:cubicBezTo>
                <a:cubicBezTo>
                  <a:pt x="3743872" y="1118613"/>
                  <a:pt x="3747302" y="1103945"/>
                  <a:pt x="3752064" y="1097087"/>
                </a:cubicBezTo>
                <a:cubicBezTo>
                  <a:pt x="3798548" y="1030980"/>
                  <a:pt x="3799692" y="994785"/>
                  <a:pt x="3755684" y="927155"/>
                </a:cubicBezTo>
                <a:cubicBezTo>
                  <a:pt x="3752826" y="922773"/>
                  <a:pt x="3749588" y="917059"/>
                  <a:pt x="3745206" y="915343"/>
                </a:cubicBezTo>
                <a:cubicBezTo>
                  <a:pt x="3717200" y="903722"/>
                  <a:pt x="3716438" y="878956"/>
                  <a:pt x="3714152" y="854379"/>
                </a:cubicBezTo>
                <a:close/>
                <a:moveTo>
                  <a:pt x="3761553" y="517851"/>
                </a:moveTo>
                <a:lnTo>
                  <a:pt x="3752635" y="556048"/>
                </a:lnTo>
                <a:cubicBezTo>
                  <a:pt x="3750539" y="564049"/>
                  <a:pt x="3745015" y="572623"/>
                  <a:pt x="3746157" y="580051"/>
                </a:cubicBezTo>
                <a:cubicBezTo>
                  <a:pt x="3749491" y="601579"/>
                  <a:pt x="3747062" y="622201"/>
                  <a:pt x="3742776" y="642538"/>
                </a:cubicBezTo>
                <a:lnTo>
                  <a:pt x="3730253" y="694928"/>
                </a:lnTo>
                <a:lnTo>
                  <a:pt x="3742777" y="642537"/>
                </a:lnTo>
                <a:cubicBezTo>
                  <a:pt x="3747063" y="622201"/>
                  <a:pt x="3749492" y="601578"/>
                  <a:pt x="3746158" y="580050"/>
                </a:cubicBezTo>
                <a:cubicBezTo>
                  <a:pt x="3745016" y="572622"/>
                  <a:pt x="3750540" y="564048"/>
                  <a:pt x="3752636" y="556047"/>
                </a:cubicBezTo>
                <a:close/>
                <a:moveTo>
                  <a:pt x="3774848" y="298169"/>
                </a:moveTo>
                <a:lnTo>
                  <a:pt x="3760065" y="313534"/>
                </a:lnTo>
                <a:cubicBezTo>
                  <a:pt x="3755873" y="316390"/>
                  <a:pt x="3758159" y="330299"/>
                  <a:pt x="3759493" y="338871"/>
                </a:cubicBezTo>
                <a:cubicBezTo>
                  <a:pt x="3760922" y="348396"/>
                  <a:pt x="3763447" y="357874"/>
                  <a:pt x="3765590" y="367328"/>
                </a:cubicBezTo>
                <a:lnTo>
                  <a:pt x="3769400" y="395640"/>
                </a:lnTo>
                <a:cubicBezTo>
                  <a:pt x="3769590" y="376781"/>
                  <a:pt x="3762352" y="357921"/>
                  <a:pt x="3759494" y="338870"/>
                </a:cubicBezTo>
                <a:cubicBezTo>
                  <a:pt x="3758160" y="330298"/>
                  <a:pt x="3755874" y="316389"/>
                  <a:pt x="3760066" y="313533"/>
                </a:cubicBezTo>
                <a:close/>
                <a:moveTo>
                  <a:pt x="3782393" y="281568"/>
                </a:moveTo>
                <a:lnTo>
                  <a:pt x="3777498" y="295415"/>
                </a:lnTo>
                <a:lnTo>
                  <a:pt x="3777499" y="295415"/>
                </a:lnTo>
                <a:close/>
                <a:moveTo>
                  <a:pt x="3769073" y="24486"/>
                </a:moveTo>
                <a:lnTo>
                  <a:pt x="3766810" y="74129"/>
                </a:lnTo>
                <a:cubicBezTo>
                  <a:pt x="3767733" y="91492"/>
                  <a:pt x="3770043" y="108703"/>
                  <a:pt x="3772734" y="125861"/>
                </a:cubicBezTo>
                <a:lnTo>
                  <a:pt x="3777129" y="153387"/>
                </a:lnTo>
                <a:lnTo>
                  <a:pt x="3785402" y="228944"/>
                </a:lnTo>
                <a:lnTo>
                  <a:pt x="3785402" y="228949"/>
                </a:lnTo>
                <a:lnTo>
                  <a:pt x="3785402" y="228948"/>
                </a:lnTo>
                <a:lnTo>
                  <a:pt x="3785402" y="228944"/>
                </a:lnTo>
                <a:lnTo>
                  <a:pt x="3780943" y="177271"/>
                </a:lnTo>
                <a:lnTo>
                  <a:pt x="3777129" y="153387"/>
                </a:lnTo>
                <a:lnTo>
                  <a:pt x="3776930" y="151569"/>
                </a:lnTo>
                <a:cubicBezTo>
                  <a:pt x="3772700" y="125876"/>
                  <a:pt x="3768195" y="100174"/>
                  <a:pt x="3766811" y="74129"/>
                </a:cubicBezTo>
                <a:close/>
                <a:moveTo>
                  <a:pt x="3766492" y="0"/>
                </a:moveTo>
                <a:lnTo>
                  <a:pt x="4230600" y="0"/>
                </a:lnTo>
                <a:lnTo>
                  <a:pt x="4229473" y="2817"/>
                </a:lnTo>
                <a:cubicBezTo>
                  <a:pt x="4221091" y="21486"/>
                  <a:pt x="4218423" y="43012"/>
                  <a:pt x="4215374" y="63587"/>
                </a:cubicBezTo>
                <a:cubicBezTo>
                  <a:pt x="4209850" y="101308"/>
                  <a:pt x="4206420" y="139219"/>
                  <a:pt x="4201468" y="176939"/>
                </a:cubicBezTo>
                <a:cubicBezTo>
                  <a:pt x="4200324" y="184941"/>
                  <a:pt x="4198230" y="194085"/>
                  <a:pt x="4193466" y="200182"/>
                </a:cubicBezTo>
                <a:cubicBezTo>
                  <a:pt x="4161461" y="241901"/>
                  <a:pt x="4152508" y="292579"/>
                  <a:pt x="4155554" y="340774"/>
                </a:cubicBezTo>
                <a:cubicBezTo>
                  <a:pt x="4157843" y="378686"/>
                  <a:pt x="4159557" y="415835"/>
                  <a:pt x="4156319" y="453364"/>
                </a:cubicBezTo>
                <a:cubicBezTo>
                  <a:pt x="4156127" y="456222"/>
                  <a:pt x="4156509" y="460032"/>
                  <a:pt x="4158033" y="462126"/>
                </a:cubicBezTo>
                <a:cubicBezTo>
                  <a:pt x="4168129" y="475081"/>
                  <a:pt x="4168891" y="488607"/>
                  <a:pt x="4170605" y="505182"/>
                </a:cubicBezTo>
                <a:cubicBezTo>
                  <a:pt x="4173083" y="528615"/>
                  <a:pt x="4171367" y="550141"/>
                  <a:pt x="4167177" y="571860"/>
                </a:cubicBezTo>
                <a:cubicBezTo>
                  <a:pt x="4164129" y="587672"/>
                  <a:pt x="4157843" y="603673"/>
                  <a:pt x="4149840" y="617772"/>
                </a:cubicBezTo>
                <a:cubicBezTo>
                  <a:pt x="4138600" y="637392"/>
                  <a:pt x="4134220" y="656255"/>
                  <a:pt x="4149078" y="674923"/>
                </a:cubicBezTo>
                <a:cubicBezTo>
                  <a:pt x="4164891" y="695116"/>
                  <a:pt x="4159367" y="717977"/>
                  <a:pt x="4159937" y="740268"/>
                </a:cubicBezTo>
                <a:cubicBezTo>
                  <a:pt x="4160129" y="749982"/>
                  <a:pt x="4159747" y="760270"/>
                  <a:pt x="4162223" y="769605"/>
                </a:cubicBezTo>
                <a:cubicBezTo>
                  <a:pt x="4169273" y="796655"/>
                  <a:pt x="4179941" y="822756"/>
                  <a:pt x="4184703" y="850189"/>
                </a:cubicBezTo>
                <a:cubicBezTo>
                  <a:pt x="4187370" y="865430"/>
                  <a:pt x="4182607" y="882384"/>
                  <a:pt x="4179179" y="898198"/>
                </a:cubicBezTo>
                <a:cubicBezTo>
                  <a:pt x="4175559" y="914200"/>
                  <a:pt x="4170035" y="930011"/>
                  <a:pt x="4164319" y="945444"/>
                </a:cubicBezTo>
                <a:cubicBezTo>
                  <a:pt x="4160509" y="955920"/>
                  <a:pt x="4156889" y="967350"/>
                  <a:pt x="4150030" y="975733"/>
                </a:cubicBezTo>
                <a:cubicBezTo>
                  <a:pt x="4134410" y="994785"/>
                  <a:pt x="4131742" y="1014406"/>
                  <a:pt x="4139934" y="1036887"/>
                </a:cubicBezTo>
                <a:cubicBezTo>
                  <a:pt x="4141268" y="1040315"/>
                  <a:pt x="4141268" y="1044315"/>
                  <a:pt x="4141458" y="1048125"/>
                </a:cubicBezTo>
                <a:cubicBezTo>
                  <a:pt x="4145458" y="1109091"/>
                  <a:pt x="4147936" y="1170051"/>
                  <a:pt x="4154032" y="1230633"/>
                </a:cubicBezTo>
                <a:cubicBezTo>
                  <a:pt x="4156509" y="1255206"/>
                  <a:pt x="4167367" y="1278829"/>
                  <a:pt x="4174225" y="1303024"/>
                </a:cubicBezTo>
                <a:cubicBezTo>
                  <a:pt x="4175559" y="1307978"/>
                  <a:pt x="4177655" y="1313504"/>
                  <a:pt x="4176701" y="1318456"/>
                </a:cubicBezTo>
                <a:cubicBezTo>
                  <a:pt x="4167177" y="1372368"/>
                  <a:pt x="4181083" y="1422854"/>
                  <a:pt x="4199372" y="1472575"/>
                </a:cubicBezTo>
                <a:cubicBezTo>
                  <a:pt x="4201278" y="1477717"/>
                  <a:pt x="4200706" y="1484004"/>
                  <a:pt x="4200324" y="1489720"/>
                </a:cubicBezTo>
                <a:cubicBezTo>
                  <a:pt x="4198992" y="1505724"/>
                  <a:pt x="4192324" y="1523059"/>
                  <a:pt x="4196324" y="1537537"/>
                </a:cubicBezTo>
                <a:cubicBezTo>
                  <a:pt x="4207374" y="1576019"/>
                  <a:pt x="4220709" y="1614120"/>
                  <a:pt x="4237473" y="1650317"/>
                </a:cubicBezTo>
                <a:cubicBezTo>
                  <a:pt x="4254428" y="1687086"/>
                  <a:pt x="4268716" y="1721185"/>
                  <a:pt x="4251572" y="1763287"/>
                </a:cubicBezTo>
                <a:cubicBezTo>
                  <a:pt x="4244331" y="1781194"/>
                  <a:pt x="4249476" y="1804816"/>
                  <a:pt x="4251380" y="1825393"/>
                </a:cubicBezTo>
                <a:cubicBezTo>
                  <a:pt x="4252904" y="1840441"/>
                  <a:pt x="4261478" y="1854920"/>
                  <a:pt x="4261478" y="1869780"/>
                </a:cubicBezTo>
                <a:cubicBezTo>
                  <a:pt x="4261478" y="1909408"/>
                  <a:pt x="4271574" y="1944649"/>
                  <a:pt x="4292149" y="1978940"/>
                </a:cubicBezTo>
                <a:cubicBezTo>
                  <a:pt x="4300149" y="1992279"/>
                  <a:pt x="4294815" y="2013043"/>
                  <a:pt x="4296911" y="2030378"/>
                </a:cubicBezTo>
                <a:cubicBezTo>
                  <a:pt x="4299387" y="2048668"/>
                  <a:pt x="4301673" y="2067525"/>
                  <a:pt x="4307200" y="2085054"/>
                </a:cubicBezTo>
                <a:cubicBezTo>
                  <a:pt x="4321678" y="2130393"/>
                  <a:pt x="4338061" y="2175163"/>
                  <a:pt x="4353301" y="2220312"/>
                </a:cubicBezTo>
                <a:cubicBezTo>
                  <a:pt x="4365876" y="2257459"/>
                  <a:pt x="4355969" y="2294039"/>
                  <a:pt x="4350635" y="2330806"/>
                </a:cubicBezTo>
                <a:cubicBezTo>
                  <a:pt x="4347205" y="2353859"/>
                  <a:pt x="4339013" y="2375383"/>
                  <a:pt x="4351205" y="2401292"/>
                </a:cubicBezTo>
                <a:cubicBezTo>
                  <a:pt x="4362827" y="2426059"/>
                  <a:pt x="4360159" y="2457492"/>
                  <a:pt x="4366446" y="2485307"/>
                </a:cubicBezTo>
                <a:cubicBezTo>
                  <a:pt x="4371780" y="2508742"/>
                  <a:pt x="4380354" y="2531409"/>
                  <a:pt x="4388736" y="2554079"/>
                </a:cubicBezTo>
                <a:cubicBezTo>
                  <a:pt x="4400167" y="2584942"/>
                  <a:pt x="4412167" y="2615421"/>
                  <a:pt x="4406453" y="2649143"/>
                </a:cubicBezTo>
                <a:cubicBezTo>
                  <a:pt x="4399975" y="2687436"/>
                  <a:pt x="4424359" y="2713723"/>
                  <a:pt x="4440554" y="2743826"/>
                </a:cubicBezTo>
                <a:cubicBezTo>
                  <a:pt x="4451602" y="2764590"/>
                  <a:pt x="4459795" y="2787259"/>
                  <a:pt x="4466653" y="2809930"/>
                </a:cubicBezTo>
                <a:cubicBezTo>
                  <a:pt x="4475607" y="2840219"/>
                  <a:pt x="4480941" y="2871462"/>
                  <a:pt x="4489704" y="2901943"/>
                </a:cubicBezTo>
                <a:cubicBezTo>
                  <a:pt x="4502848" y="2948047"/>
                  <a:pt x="4513136" y="2994722"/>
                  <a:pt x="4505896" y="3042728"/>
                </a:cubicBezTo>
                <a:cubicBezTo>
                  <a:pt x="4502658" y="3064827"/>
                  <a:pt x="4502848" y="3085403"/>
                  <a:pt x="4507612" y="3107500"/>
                </a:cubicBezTo>
                <a:cubicBezTo>
                  <a:pt x="4515422" y="3143695"/>
                  <a:pt x="4516375" y="3180844"/>
                  <a:pt x="4545521" y="3209993"/>
                </a:cubicBezTo>
                <a:cubicBezTo>
                  <a:pt x="4555810" y="3220280"/>
                  <a:pt x="4558476" y="3238758"/>
                  <a:pt x="4563810" y="3253809"/>
                </a:cubicBezTo>
                <a:cubicBezTo>
                  <a:pt x="4570098" y="3271145"/>
                  <a:pt x="4566858" y="3283908"/>
                  <a:pt x="4548570" y="3293244"/>
                </a:cubicBezTo>
                <a:cubicBezTo>
                  <a:pt x="4540379" y="3297434"/>
                  <a:pt x="4532377" y="3309437"/>
                  <a:pt x="4531043" y="3318771"/>
                </a:cubicBezTo>
                <a:cubicBezTo>
                  <a:pt x="4527043" y="3346776"/>
                  <a:pt x="4532949" y="3372495"/>
                  <a:pt x="4545904" y="3399546"/>
                </a:cubicBezTo>
                <a:cubicBezTo>
                  <a:pt x="4558096" y="3424883"/>
                  <a:pt x="4556762" y="3456508"/>
                  <a:pt x="4561524" y="3485275"/>
                </a:cubicBezTo>
                <a:cubicBezTo>
                  <a:pt x="4564954" y="3505657"/>
                  <a:pt x="4572002" y="3526042"/>
                  <a:pt x="4572002" y="3546617"/>
                </a:cubicBezTo>
                <a:cubicBezTo>
                  <a:pt x="4572002" y="3572146"/>
                  <a:pt x="4565906" y="3597482"/>
                  <a:pt x="4563620" y="3623201"/>
                </a:cubicBezTo>
                <a:cubicBezTo>
                  <a:pt x="4561716" y="3643204"/>
                  <a:pt x="4562478" y="3663589"/>
                  <a:pt x="4560192" y="3683591"/>
                </a:cubicBezTo>
                <a:cubicBezTo>
                  <a:pt x="4558476" y="3699976"/>
                  <a:pt x="4554096" y="3716168"/>
                  <a:pt x="4550476" y="3732361"/>
                </a:cubicBezTo>
                <a:cubicBezTo>
                  <a:pt x="4549142" y="3738267"/>
                  <a:pt x="4543997" y="3744173"/>
                  <a:pt x="4544759" y="3749506"/>
                </a:cubicBezTo>
                <a:cubicBezTo>
                  <a:pt x="4552952" y="3802467"/>
                  <a:pt x="4516375" y="3840569"/>
                  <a:pt x="4500182" y="3885338"/>
                </a:cubicBezTo>
                <a:cubicBezTo>
                  <a:pt x="4483035" y="3932394"/>
                  <a:pt x="4456747" y="3977925"/>
                  <a:pt x="4464557" y="4030503"/>
                </a:cubicBezTo>
                <a:cubicBezTo>
                  <a:pt x="4469319" y="4062318"/>
                  <a:pt x="4480369" y="4092989"/>
                  <a:pt x="4487038" y="4124614"/>
                </a:cubicBezTo>
                <a:cubicBezTo>
                  <a:pt x="4489324" y="4135854"/>
                  <a:pt x="4488942" y="4148427"/>
                  <a:pt x="4486656" y="4159667"/>
                </a:cubicBezTo>
                <a:cubicBezTo>
                  <a:pt x="4476177" y="4213961"/>
                  <a:pt x="4474653" y="4267493"/>
                  <a:pt x="4491800" y="4320837"/>
                </a:cubicBezTo>
                <a:cubicBezTo>
                  <a:pt x="4494658" y="4329979"/>
                  <a:pt x="4497324" y="4339695"/>
                  <a:pt x="4497324" y="4349222"/>
                </a:cubicBezTo>
                <a:cubicBezTo>
                  <a:pt x="4497324" y="4401419"/>
                  <a:pt x="4493324" y="4452665"/>
                  <a:pt x="4474653" y="4502579"/>
                </a:cubicBezTo>
                <a:cubicBezTo>
                  <a:pt x="4468367" y="4519343"/>
                  <a:pt x="4472367" y="4539728"/>
                  <a:pt x="4470843" y="4558207"/>
                </a:cubicBezTo>
                <a:cubicBezTo>
                  <a:pt x="4469511" y="4575351"/>
                  <a:pt x="4468939" y="4592878"/>
                  <a:pt x="4464557" y="4609452"/>
                </a:cubicBezTo>
                <a:cubicBezTo>
                  <a:pt x="4458081" y="4633647"/>
                  <a:pt x="4457319" y="4656126"/>
                  <a:pt x="4463033" y="4681083"/>
                </a:cubicBezTo>
                <a:cubicBezTo>
                  <a:pt x="4468367" y="4704895"/>
                  <a:pt x="4465701" y="4730614"/>
                  <a:pt x="4465891" y="4755381"/>
                </a:cubicBezTo>
                <a:cubicBezTo>
                  <a:pt x="4466081" y="4783004"/>
                  <a:pt x="4466271" y="4810627"/>
                  <a:pt x="4465319" y="4838250"/>
                </a:cubicBezTo>
                <a:cubicBezTo>
                  <a:pt x="4464939" y="4849300"/>
                  <a:pt x="4457319" y="4861873"/>
                  <a:pt x="4460367" y="4871019"/>
                </a:cubicBezTo>
                <a:cubicBezTo>
                  <a:pt x="4470653" y="4900546"/>
                  <a:pt x="4458271" y="4930075"/>
                  <a:pt x="4463795" y="4959602"/>
                </a:cubicBezTo>
                <a:cubicBezTo>
                  <a:pt x="4466653" y="4974082"/>
                  <a:pt x="4458843" y="4990465"/>
                  <a:pt x="4458081" y="5006086"/>
                </a:cubicBezTo>
                <a:cubicBezTo>
                  <a:pt x="4456747" y="5031614"/>
                  <a:pt x="4457319" y="5057141"/>
                  <a:pt x="4456937" y="5082670"/>
                </a:cubicBezTo>
                <a:cubicBezTo>
                  <a:pt x="4456747" y="5091052"/>
                  <a:pt x="4455985" y="5099245"/>
                  <a:pt x="4455602" y="5107627"/>
                </a:cubicBezTo>
                <a:cubicBezTo>
                  <a:pt x="4455222" y="5115057"/>
                  <a:pt x="4453508" y="5122867"/>
                  <a:pt x="4454840" y="5129916"/>
                </a:cubicBezTo>
                <a:cubicBezTo>
                  <a:pt x="4459605" y="5155445"/>
                  <a:pt x="4467415" y="5180591"/>
                  <a:pt x="4470463" y="5206308"/>
                </a:cubicBezTo>
                <a:cubicBezTo>
                  <a:pt x="4473129" y="5228597"/>
                  <a:pt x="4469511" y="5251650"/>
                  <a:pt x="4471415" y="5274129"/>
                </a:cubicBezTo>
                <a:cubicBezTo>
                  <a:pt x="4474653" y="5313754"/>
                  <a:pt x="4480369" y="5353379"/>
                  <a:pt x="4483989" y="5393005"/>
                </a:cubicBezTo>
                <a:cubicBezTo>
                  <a:pt x="4484751" y="5401579"/>
                  <a:pt x="4479987" y="5410531"/>
                  <a:pt x="4479607" y="5419295"/>
                </a:cubicBezTo>
                <a:cubicBezTo>
                  <a:pt x="4478655" y="5446728"/>
                  <a:pt x="4478463" y="5474161"/>
                  <a:pt x="4477893" y="5501594"/>
                </a:cubicBezTo>
                <a:cubicBezTo>
                  <a:pt x="4477701" y="5517215"/>
                  <a:pt x="4478273" y="5533027"/>
                  <a:pt x="4476559" y="5548460"/>
                </a:cubicBezTo>
                <a:cubicBezTo>
                  <a:pt x="4474273" y="5568842"/>
                  <a:pt x="4470843" y="5587321"/>
                  <a:pt x="4485703" y="5606372"/>
                </a:cubicBezTo>
                <a:cubicBezTo>
                  <a:pt x="4508754" y="5635711"/>
                  <a:pt x="4499800" y="5673050"/>
                  <a:pt x="4505134" y="5706959"/>
                </a:cubicBezTo>
                <a:cubicBezTo>
                  <a:pt x="4506468" y="5715723"/>
                  <a:pt x="4506658" y="5724678"/>
                  <a:pt x="4508182" y="5733440"/>
                </a:cubicBezTo>
                <a:cubicBezTo>
                  <a:pt x="4511040" y="5749634"/>
                  <a:pt x="4514278" y="5765635"/>
                  <a:pt x="4517519" y="5781830"/>
                </a:cubicBezTo>
                <a:cubicBezTo>
                  <a:pt x="4518089" y="5784686"/>
                  <a:pt x="4518281" y="5787924"/>
                  <a:pt x="4519233" y="5790592"/>
                </a:cubicBezTo>
                <a:cubicBezTo>
                  <a:pt x="4527233" y="5815169"/>
                  <a:pt x="4536377" y="5839361"/>
                  <a:pt x="4542855" y="5864318"/>
                </a:cubicBezTo>
                <a:cubicBezTo>
                  <a:pt x="4546094" y="5876511"/>
                  <a:pt x="4546476" y="5890037"/>
                  <a:pt x="4544759" y="5902610"/>
                </a:cubicBezTo>
                <a:cubicBezTo>
                  <a:pt x="4539807" y="5939377"/>
                  <a:pt x="4537711" y="5975764"/>
                  <a:pt x="4544951" y="6012723"/>
                </a:cubicBezTo>
                <a:cubicBezTo>
                  <a:pt x="4547808" y="6027392"/>
                  <a:pt x="4543045" y="6043776"/>
                  <a:pt x="4541331" y="6059397"/>
                </a:cubicBezTo>
                <a:cubicBezTo>
                  <a:pt x="4536759" y="6096736"/>
                  <a:pt x="4531805" y="6134075"/>
                  <a:pt x="4527425" y="6171605"/>
                </a:cubicBezTo>
                <a:cubicBezTo>
                  <a:pt x="4524757" y="6195037"/>
                  <a:pt x="4523233" y="6218660"/>
                  <a:pt x="4520567" y="6242093"/>
                </a:cubicBezTo>
                <a:cubicBezTo>
                  <a:pt x="4517327" y="6269144"/>
                  <a:pt x="4512374" y="6296005"/>
                  <a:pt x="4509706" y="6323058"/>
                </a:cubicBezTo>
                <a:cubicBezTo>
                  <a:pt x="4506658" y="6353919"/>
                  <a:pt x="4506088" y="6384972"/>
                  <a:pt x="4502848" y="6415833"/>
                </a:cubicBezTo>
                <a:cubicBezTo>
                  <a:pt x="4496562" y="6472225"/>
                  <a:pt x="4489132" y="6528424"/>
                  <a:pt x="4482083" y="6584812"/>
                </a:cubicBezTo>
                <a:cubicBezTo>
                  <a:pt x="4475225" y="6639488"/>
                  <a:pt x="4469129" y="6694164"/>
                  <a:pt x="4460557" y="6748458"/>
                </a:cubicBezTo>
                <a:cubicBezTo>
                  <a:pt x="4456937" y="6771319"/>
                  <a:pt x="4447030" y="6793035"/>
                  <a:pt x="4441506" y="6815516"/>
                </a:cubicBezTo>
                <a:lnTo>
                  <a:pt x="4431806" y="6858001"/>
                </a:lnTo>
                <a:lnTo>
                  <a:pt x="4259553" y="6858001"/>
                </a:lnTo>
                <a:lnTo>
                  <a:pt x="4265716" y="6812064"/>
                </a:lnTo>
                <a:lnTo>
                  <a:pt x="4265716" y="6812064"/>
                </a:lnTo>
                <a:lnTo>
                  <a:pt x="4265716" y="6812063"/>
                </a:lnTo>
                <a:cubicBezTo>
                  <a:pt x="4265240" y="6788417"/>
                  <a:pt x="4259954" y="6764841"/>
                  <a:pt x="4246238" y="6742552"/>
                </a:cubicBezTo>
                <a:lnTo>
                  <a:pt x="4232402" y="6702976"/>
                </a:lnTo>
                <a:lnTo>
                  <a:pt x="4235549" y="6683027"/>
                </a:lnTo>
                <a:cubicBezTo>
                  <a:pt x="4237915" y="6676306"/>
                  <a:pt x="4241666" y="6669496"/>
                  <a:pt x="4247000" y="6662542"/>
                </a:cubicBezTo>
                <a:cubicBezTo>
                  <a:pt x="4254334" y="6653111"/>
                  <a:pt x="4256191" y="6639108"/>
                  <a:pt x="4254095" y="6625225"/>
                </a:cubicBezTo>
                <a:lnTo>
                  <a:pt x="4254095" y="6625225"/>
                </a:lnTo>
                <a:lnTo>
                  <a:pt x="4254095" y="6625224"/>
                </a:lnTo>
                <a:cubicBezTo>
                  <a:pt x="4251999" y="6611341"/>
                  <a:pt x="4245951" y="6597578"/>
                  <a:pt x="4237473" y="6588625"/>
                </a:cubicBezTo>
                <a:lnTo>
                  <a:pt x="4214994" y="6564620"/>
                </a:lnTo>
                <a:lnTo>
                  <a:pt x="4214994" y="6564621"/>
                </a:lnTo>
                <a:cubicBezTo>
                  <a:pt x="4225281" y="6575479"/>
                  <a:pt x="4231377" y="6582147"/>
                  <a:pt x="4237473" y="6588626"/>
                </a:cubicBezTo>
                <a:lnTo>
                  <a:pt x="4254095" y="6625225"/>
                </a:lnTo>
                <a:lnTo>
                  <a:pt x="4254084" y="6645552"/>
                </a:lnTo>
                <a:cubicBezTo>
                  <a:pt x="4252965" y="6651967"/>
                  <a:pt x="4250667" y="6657826"/>
                  <a:pt x="4247000" y="6662541"/>
                </a:cubicBezTo>
                <a:cubicBezTo>
                  <a:pt x="4236332" y="6676448"/>
                  <a:pt x="4231997" y="6689783"/>
                  <a:pt x="4232402" y="6702976"/>
                </a:cubicBezTo>
                <a:lnTo>
                  <a:pt x="4232402" y="6702976"/>
                </a:lnTo>
                <a:lnTo>
                  <a:pt x="4232402" y="6702977"/>
                </a:lnTo>
                <a:cubicBezTo>
                  <a:pt x="4232807" y="6716169"/>
                  <a:pt x="4237951" y="6729219"/>
                  <a:pt x="4246238" y="6742553"/>
                </a:cubicBezTo>
                <a:cubicBezTo>
                  <a:pt x="4253096" y="6753698"/>
                  <a:pt x="4257847" y="6765164"/>
                  <a:pt x="4260942" y="6776800"/>
                </a:cubicBezTo>
                <a:lnTo>
                  <a:pt x="4265716" y="6812064"/>
                </a:lnTo>
                <a:lnTo>
                  <a:pt x="4259553" y="6858001"/>
                </a:lnTo>
                <a:lnTo>
                  <a:pt x="4259553" y="6858001"/>
                </a:lnTo>
                <a:lnTo>
                  <a:pt x="4259553" y="6858002"/>
                </a:lnTo>
                <a:lnTo>
                  <a:pt x="0" y="6858002"/>
                </a:lnTo>
                <a:lnTo>
                  <a:pt x="0" y="2"/>
                </a:lnTo>
                <a:lnTo>
                  <a:pt x="3766492" y="1"/>
                </a:lnTo>
                <a:lnTo>
                  <a:pt x="3769210" y="21486"/>
                </a:lnTo>
                <a:close/>
              </a:path>
            </a:pathLst>
          </a:custGeom>
        </p:spPr>
      </p:pic>
    </p:spTree>
    <p:extLst>
      <p:ext uri="{BB962C8B-B14F-4D97-AF65-F5344CB8AC3E}">
        <p14:creationId xmlns:p14="http://schemas.microsoft.com/office/powerpoint/2010/main" val="12115595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FC758-87FE-9EEC-AA70-D8B55593D448}"/>
              </a:ext>
            </a:extLst>
          </p:cNvPr>
          <p:cNvSpPr>
            <a:spLocks noGrp="1"/>
          </p:cNvSpPr>
          <p:nvPr>
            <p:ph type="title"/>
          </p:nvPr>
        </p:nvSpPr>
        <p:spPr>
          <a:xfrm>
            <a:off x="836613" y="838200"/>
            <a:ext cx="9144000" cy="1263649"/>
          </a:xfrm>
        </p:spPr>
        <p:txBody>
          <a:bodyPr/>
          <a:lstStyle/>
          <a:p>
            <a:r>
              <a:rPr lang="en-US" dirty="0"/>
              <a:t>Purpose of the Study</a:t>
            </a:r>
          </a:p>
        </p:txBody>
      </p:sp>
      <p:sp>
        <p:nvSpPr>
          <p:cNvPr id="3" name="Content Placeholder 2">
            <a:extLst>
              <a:ext uri="{FF2B5EF4-FFF2-40B4-BE49-F238E27FC236}">
                <a16:creationId xmlns:a16="http://schemas.microsoft.com/office/drawing/2014/main" id="{1C3EF961-1152-C267-B6CD-E0401B185C0A}"/>
              </a:ext>
            </a:extLst>
          </p:cNvPr>
          <p:cNvSpPr>
            <a:spLocks noGrp="1"/>
          </p:cNvSpPr>
          <p:nvPr>
            <p:ph idx="1"/>
          </p:nvPr>
        </p:nvSpPr>
        <p:spPr>
          <a:xfrm>
            <a:off x="471489" y="2212622"/>
            <a:ext cx="11212512" cy="4515556"/>
          </a:xfrm>
        </p:spPr>
        <p:txBody>
          <a:bodyPr>
            <a:noAutofit/>
          </a:bodyPr>
          <a:lstStyle/>
          <a:p>
            <a:pPr marL="0" marR="0" indent="0">
              <a:lnSpc>
                <a:spcPct val="115000"/>
              </a:lnSpc>
              <a:spcBef>
                <a:spcPts val="0"/>
              </a:spcBef>
              <a:spcAft>
                <a:spcPts val="0"/>
              </a:spcAft>
              <a:buNone/>
            </a:pPr>
            <a:r>
              <a:rPr lang="en-US" sz="2000" dirty="0">
                <a:effectLst/>
                <a:latin typeface="Calibri" panose="020F0502020204030204" pitchFamily="34" charset="0"/>
                <a:ea typeface="Times New Roman" panose="02020603050405020304" pitchFamily="18" charset="0"/>
              </a:rPr>
              <a:t>This project examines some possible causes to the differences in electric vehicle (EV) adoption at the level of US states. Typical questions to ask (or hypotheses to raise in terms of statistics): </a:t>
            </a:r>
            <a:endParaRPr lang="en-US" sz="2000" dirty="0">
              <a:effectLst/>
              <a:latin typeface="Times New Roman" panose="02020603050405020304" pitchFamily="18" charset="0"/>
              <a:ea typeface="Times New Roman" panose="02020603050405020304" pitchFamily="18" charset="0"/>
            </a:endParaRPr>
          </a:p>
          <a:p>
            <a:pPr marL="0" marR="0" lvl="0" indent="0">
              <a:lnSpc>
                <a:spcPct val="115000"/>
              </a:lnSpc>
              <a:spcBef>
                <a:spcPts val="0"/>
              </a:spcBef>
              <a:spcAft>
                <a:spcPts val="0"/>
              </a:spcAft>
              <a:buNone/>
            </a:pPr>
            <a:r>
              <a:rPr lang="en-US" sz="2000" dirty="0">
                <a:effectLst/>
                <a:latin typeface="Calibri" panose="020F0502020204030204" pitchFamily="34" charset="0"/>
                <a:ea typeface="Times New Roman" panose="02020603050405020304" pitchFamily="18" charset="0"/>
              </a:rPr>
              <a:t>1) EVs are more expensive than gas cars.  Do states with higher average income show higher EV adoption?</a:t>
            </a:r>
            <a:endParaRPr lang="en-US" sz="2000" dirty="0">
              <a:effectLst/>
              <a:latin typeface="Times New Roman" panose="02020603050405020304" pitchFamily="18" charset="0"/>
              <a:ea typeface="Times New Roman" panose="02020603050405020304" pitchFamily="18" charset="0"/>
            </a:endParaRPr>
          </a:p>
          <a:p>
            <a:pPr marL="0" marR="0" lvl="0" indent="0">
              <a:lnSpc>
                <a:spcPct val="115000"/>
              </a:lnSpc>
              <a:spcBef>
                <a:spcPts val="0"/>
              </a:spcBef>
              <a:spcAft>
                <a:spcPts val="0"/>
              </a:spcAft>
              <a:buNone/>
            </a:pPr>
            <a:r>
              <a:rPr lang="en-US" sz="2000" dirty="0">
                <a:effectLst/>
                <a:latin typeface="Calibri" panose="020F0502020204030204" pitchFamily="34" charset="0"/>
                <a:ea typeface="Times New Roman" panose="02020603050405020304" pitchFamily="18" charset="0"/>
              </a:rPr>
              <a:t>2) Some states such as California and Nevada have better solar potential.  How does this impact EV adoption?</a:t>
            </a:r>
            <a:endParaRPr lang="en-US" sz="2000" dirty="0">
              <a:effectLst/>
              <a:latin typeface="Times New Roman" panose="02020603050405020304" pitchFamily="18" charset="0"/>
              <a:ea typeface="Times New Roman" panose="02020603050405020304" pitchFamily="18" charset="0"/>
            </a:endParaRPr>
          </a:p>
          <a:p>
            <a:pPr marL="0" marR="0" lvl="0" indent="0">
              <a:lnSpc>
                <a:spcPct val="115000"/>
              </a:lnSpc>
              <a:spcBef>
                <a:spcPts val="0"/>
              </a:spcBef>
              <a:spcAft>
                <a:spcPts val="0"/>
              </a:spcAft>
              <a:buNone/>
            </a:pPr>
            <a:r>
              <a:rPr lang="en-US" sz="2000" dirty="0">
                <a:effectLst/>
                <a:latin typeface="Calibri" panose="020F0502020204030204" pitchFamily="34" charset="0"/>
                <a:ea typeface="Times New Roman" panose="02020603050405020304" pitchFamily="18" charset="0"/>
              </a:rPr>
              <a:t>3) EVs still have the following two limitations: </a:t>
            </a:r>
          </a:p>
          <a:p>
            <a:pPr lvl="1" indent="-342900">
              <a:lnSpc>
                <a:spcPct val="115000"/>
              </a:lnSpc>
              <a:spcBef>
                <a:spcPts val="0"/>
              </a:spcBef>
              <a:buFont typeface="Arial" panose="020B0604020202020204" pitchFamily="34" charset="0"/>
              <a:buChar char="•"/>
            </a:pPr>
            <a:r>
              <a:rPr lang="en-US" sz="2000" dirty="0">
                <a:effectLst/>
                <a:latin typeface="Calibri" panose="020F0502020204030204" pitchFamily="34" charset="0"/>
                <a:ea typeface="Times New Roman" panose="02020603050405020304" pitchFamily="18" charset="0"/>
              </a:rPr>
              <a:t>An EV typically has a driving range of 70 to 100 miles, </a:t>
            </a:r>
            <a:endParaRPr lang="en-US" sz="2000" dirty="0">
              <a:latin typeface="Calibri" panose="020F0502020204030204" pitchFamily="34" charset="0"/>
              <a:ea typeface="Times New Roman" panose="02020603050405020304" pitchFamily="18" charset="0"/>
            </a:endParaRPr>
          </a:p>
          <a:p>
            <a:pPr lvl="1" indent="-342900">
              <a:lnSpc>
                <a:spcPct val="115000"/>
              </a:lnSpc>
              <a:spcBef>
                <a:spcPts val="0"/>
              </a:spcBef>
              <a:buFont typeface="Arial" panose="020B0604020202020204" pitchFamily="34" charset="0"/>
              <a:buChar char="•"/>
            </a:pPr>
            <a:r>
              <a:rPr lang="en-US" sz="2000" dirty="0">
                <a:latin typeface="Calibri" panose="020F0502020204030204" pitchFamily="34" charset="0"/>
                <a:ea typeface="Times New Roman" panose="02020603050405020304" pitchFamily="18" charset="0"/>
              </a:rPr>
              <a:t>C</a:t>
            </a:r>
            <a:r>
              <a:rPr lang="en-US" sz="2000" dirty="0">
                <a:effectLst/>
                <a:latin typeface="Calibri" panose="020F0502020204030204" pitchFamily="34" charset="0"/>
                <a:ea typeface="Times New Roman" panose="02020603050405020304" pitchFamily="18" charset="0"/>
              </a:rPr>
              <a:t>urrently one charge takes at least 30 minutes in those fast-charging stations. </a:t>
            </a:r>
          </a:p>
          <a:p>
            <a:pPr marL="0" marR="0" lvl="0" indent="0">
              <a:lnSpc>
                <a:spcPct val="115000"/>
              </a:lnSpc>
              <a:spcBef>
                <a:spcPts val="0"/>
              </a:spcBef>
              <a:spcAft>
                <a:spcPts val="0"/>
              </a:spcAft>
              <a:buNone/>
            </a:pPr>
            <a:r>
              <a:rPr lang="en-US" sz="2000" dirty="0">
                <a:effectLst/>
                <a:latin typeface="Calibri" panose="020F0502020204030204" pitchFamily="34" charset="0"/>
                <a:ea typeface="Times New Roman" panose="02020603050405020304" pitchFamily="18" charset="0"/>
              </a:rPr>
              <a:t>      These limitations make EV unlikely to be a </a:t>
            </a:r>
            <a:r>
              <a:rPr lang="en-US" sz="2000" dirty="0">
                <a:latin typeface="Calibri" panose="020F0502020204030204" pitchFamily="34" charset="0"/>
                <a:ea typeface="Times New Roman" panose="02020603050405020304" pitchFamily="18" charset="0"/>
              </a:rPr>
              <a:t>good choice </a:t>
            </a:r>
            <a:r>
              <a:rPr lang="en-US" sz="2000" dirty="0">
                <a:effectLst/>
                <a:latin typeface="Calibri" panose="020F0502020204030204" pitchFamily="34" charset="0"/>
                <a:ea typeface="Times New Roman" panose="02020603050405020304" pitchFamily="18" charset="0"/>
              </a:rPr>
              <a:t>for long-distance driving.  Therefore, EVs are </a:t>
            </a:r>
          </a:p>
          <a:p>
            <a:pPr marL="0" marR="0" lvl="0" indent="0">
              <a:lnSpc>
                <a:spcPct val="115000"/>
              </a:lnSpc>
              <a:spcBef>
                <a:spcPts val="0"/>
              </a:spcBef>
              <a:spcAft>
                <a:spcPts val="0"/>
              </a:spcAft>
              <a:buNone/>
            </a:pPr>
            <a:r>
              <a:rPr lang="en-US" sz="2000" dirty="0">
                <a:latin typeface="Calibri" panose="020F0502020204030204" pitchFamily="34" charset="0"/>
                <a:ea typeface="Times New Roman" panose="02020603050405020304" pitchFamily="18" charset="0"/>
              </a:rPr>
              <a:t>      </a:t>
            </a:r>
            <a:r>
              <a:rPr lang="en-US" sz="2000" dirty="0">
                <a:effectLst/>
                <a:latin typeface="Calibri" panose="020F0502020204030204" pitchFamily="34" charset="0"/>
                <a:ea typeface="Times New Roman" panose="02020603050405020304" pitchFamily="18" charset="0"/>
              </a:rPr>
              <a:t>more popular among people living in or near cities where driving distances are generally shorter.  Do </a:t>
            </a:r>
          </a:p>
          <a:p>
            <a:pPr marL="0" marR="0" lvl="0" indent="0">
              <a:lnSpc>
                <a:spcPct val="115000"/>
              </a:lnSpc>
              <a:spcBef>
                <a:spcPts val="0"/>
              </a:spcBef>
              <a:spcAft>
                <a:spcPts val="0"/>
              </a:spcAft>
              <a:buNone/>
            </a:pPr>
            <a:r>
              <a:rPr lang="en-US" sz="2000" dirty="0">
                <a:latin typeface="Calibri" panose="020F0502020204030204" pitchFamily="34" charset="0"/>
                <a:ea typeface="Times New Roman" panose="02020603050405020304" pitchFamily="18" charset="0"/>
              </a:rPr>
              <a:t>      </a:t>
            </a:r>
            <a:r>
              <a:rPr lang="en-US" sz="2000" dirty="0">
                <a:effectLst/>
                <a:latin typeface="Calibri" panose="020F0502020204030204" pitchFamily="34" charset="0"/>
                <a:ea typeface="Times New Roman" panose="02020603050405020304" pitchFamily="18" charset="0"/>
              </a:rPr>
              <a:t>states with higher population densities tend to have higher EV adoption rates?</a:t>
            </a:r>
            <a:endParaRPr lang="en-US" sz="2000" dirty="0">
              <a:effectLst/>
              <a:latin typeface="Times New Roman" panose="02020603050405020304" pitchFamily="18" charset="0"/>
              <a:ea typeface="Times New Roman" panose="02020603050405020304" pitchFamily="18" charset="0"/>
            </a:endParaRPr>
          </a:p>
          <a:p>
            <a:pPr marL="0" lvl="0" indent="0">
              <a:lnSpc>
                <a:spcPct val="115000"/>
              </a:lnSpc>
              <a:spcBef>
                <a:spcPts val="0"/>
              </a:spcBef>
              <a:buNone/>
            </a:pPr>
            <a:r>
              <a:rPr lang="en-US" sz="2000" dirty="0">
                <a:effectLst/>
                <a:latin typeface="Calibri" panose="020F0502020204030204" pitchFamily="34" charset="0"/>
                <a:ea typeface="Times New Roman" panose="02020603050405020304" pitchFamily="18" charset="0"/>
              </a:rPr>
              <a:t>4) Blue states are more supportive for green energy.  How is this party affiliation reflected in EV </a:t>
            </a:r>
            <a:r>
              <a:rPr lang="en-US" sz="2000" dirty="0">
                <a:latin typeface="Calibri" panose="020F0502020204030204" pitchFamily="34" charset="0"/>
                <a:ea typeface="Times New Roman" panose="02020603050405020304" pitchFamily="18" charset="0"/>
              </a:rPr>
              <a:t>adoption?</a:t>
            </a:r>
            <a:endParaRPr lang="en-US" sz="20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004858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FC758-87FE-9EEC-AA70-D8B55593D448}"/>
              </a:ext>
            </a:extLst>
          </p:cNvPr>
          <p:cNvSpPr>
            <a:spLocks noGrp="1"/>
          </p:cNvSpPr>
          <p:nvPr>
            <p:ph type="title"/>
          </p:nvPr>
        </p:nvSpPr>
        <p:spPr>
          <a:xfrm>
            <a:off x="836613" y="838200"/>
            <a:ext cx="9144000" cy="1263649"/>
          </a:xfrm>
        </p:spPr>
        <p:txBody>
          <a:bodyPr/>
          <a:lstStyle/>
          <a:p>
            <a:r>
              <a:rPr lang="en-US" dirty="0"/>
              <a:t>Python &amp; DS Skills Learned in this Project</a:t>
            </a:r>
          </a:p>
        </p:txBody>
      </p:sp>
      <p:sp>
        <p:nvSpPr>
          <p:cNvPr id="3" name="Content Placeholder 2">
            <a:extLst>
              <a:ext uri="{FF2B5EF4-FFF2-40B4-BE49-F238E27FC236}">
                <a16:creationId xmlns:a16="http://schemas.microsoft.com/office/drawing/2014/main" id="{1C3EF961-1152-C267-B6CD-E0401B185C0A}"/>
              </a:ext>
            </a:extLst>
          </p:cNvPr>
          <p:cNvSpPr>
            <a:spLocks noGrp="1"/>
          </p:cNvSpPr>
          <p:nvPr>
            <p:ph idx="1"/>
          </p:nvPr>
        </p:nvSpPr>
        <p:spPr>
          <a:xfrm>
            <a:off x="471489" y="2212622"/>
            <a:ext cx="11212512" cy="4515556"/>
          </a:xfrm>
        </p:spPr>
        <p:txBody>
          <a:bodyPr>
            <a:noAutofit/>
          </a:bodyPr>
          <a:lstStyle/>
          <a:p>
            <a:pPr marR="0">
              <a:lnSpc>
                <a:spcPct val="115000"/>
              </a:lnSpc>
              <a:spcBef>
                <a:spcPts val="0"/>
              </a:spcBef>
              <a:spcAft>
                <a:spcPts val="0"/>
              </a:spcAft>
              <a:buFont typeface="Wingdings" panose="05000000000000000000" pitchFamily="2" charset="2"/>
              <a:buChar char="Ø"/>
            </a:pPr>
            <a:r>
              <a:rPr lang="en-US" sz="2000" dirty="0">
                <a:effectLst/>
                <a:latin typeface="Calibri" panose="020F0502020204030204" pitchFamily="34" charset="0"/>
                <a:ea typeface="Times New Roman" panose="02020603050405020304" pitchFamily="18" charset="0"/>
              </a:rPr>
              <a:t>-	Use pandas and </a:t>
            </a:r>
            <a:r>
              <a:rPr lang="en-US" sz="2000" dirty="0" err="1">
                <a:effectLst/>
                <a:latin typeface="Calibri" panose="020F0502020204030204" pitchFamily="34" charset="0"/>
                <a:ea typeface="Times New Roman" panose="02020603050405020304" pitchFamily="18" charset="0"/>
              </a:rPr>
              <a:t>numpy</a:t>
            </a:r>
            <a:r>
              <a:rPr lang="en-US" sz="2000" dirty="0">
                <a:effectLst/>
                <a:latin typeface="Calibri" panose="020F0502020204030204" pitchFamily="34" charset="0"/>
                <a:ea typeface="Times New Roman" panose="02020603050405020304" pitchFamily="18" charset="0"/>
              </a:rPr>
              <a:t> to do the following:</a:t>
            </a:r>
          </a:p>
          <a:p>
            <a:pPr marL="685800" lvl="1">
              <a:lnSpc>
                <a:spcPct val="115000"/>
              </a:lnSpc>
              <a:spcBef>
                <a:spcPts val="0"/>
              </a:spcBef>
              <a:buFont typeface="Wingdings" panose="05000000000000000000" pitchFamily="2" charset="2"/>
              <a:buChar char="§"/>
            </a:pPr>
            <a:r>
              <a:rPr lang="en-US" sz="1800" dirty="0">
                <a:effectLst/>
                <a:latin typeface="Calibri" panose="020F0502020204030204" pitchFamily="34" charset="0"/>
                <a:ea typeface="Times New Roman" panose="02020603050405020304" pitchFamily="18" charset="0"/>
              </a:rPr>
              <a:t>Reading in csv or Excel data to python.</a:t>
            </a:r>
          </a:p>
          <a:p>
            <a:pPr marL="685800" lvl="1">
              <a:lnSpc>
                <a:spcPct val="115000"/>
              </a:lnSpc>
              <a:spcBef>
                <a:spcPts val="0"/>
              </a:spcBef>
              <a:buFont typeface="Wingdings" panose="05000000000000000000" pitchFamily="2" charset="2"/>
              <a:buChar char="§"/>
            </a:pPr>
            <a:r>
              <a:rPr lang="en-US" sz="1800" dirty="0">
                <a:effectLst/>
                <a:latin typeface="Calibri" panose="020F0502020204030204" pitchFamily="34" charset="0"/>
                <a:ea typeface="Times New Roman" panose="02020603050405020304" pitchFamily="18" charset="0"/>
              </a:rPr>
              <a:t>Merging data.</a:t>
            </a:r>
          </a:p>
          <a:p>
            <a:pPr marL="685800" lvl="1">
              <a:lnSpc>
                <a:spcPct val="115000"/>
              </a:lnSpc>
              <a:spcBef>
                <a:spcPts val="0"/>
              </a:spcBef>
              <a:buFont typeface="Wingdings" panose="05000000000000000000" pitchFamily="2" charset="2"/>
              <a:buChar char="§"/>
            </a:pPr>
            <a:r>
              <a:rPr lang="en-US" sz="1800" dirty="0">
                <a:effectLst/>
                <a:latin typeface="Calibri" panose="020F0502020204030204" pitchFamily="34" charset="0"/>
                <a:ea typeface="Times New Roman" panose="02020603050405020304" pitchFamily="18" charset="0"/>
              </a:rPr>
              <a:t>Handling of missing values, including imputation for missing values. </a:t>
            </a:r>
          </a:p>
          <a:p>
            <a:pPr marL="685800" lvl="1">
              <a:lnSpc>
                <a:spcPct val="115000"/>
              </a:lnSpc>
              <a:spcBef>
                <a:spcPts val="0"/>
              </a:spcBef>
              <a:buFont typeface="Wingdings" panose="05000000000000000000" pitchFamily="2" charset="2"/>
              <a:buChar char="§"/>
            </a:pPr>
            <a:r>
              <a:rPr lang="en-US" sz="1800" dirty="0">
                <a:latin typeface="Calibri" panose="020F0502020204030204" pitchFamily="34" charset="0"/>
                <a:ea typeface="Times New Roman" panose="02020603050405020304" pitchFamily="18" charset="0"/>
              </a:rPr>
              <a:t>Impact of outliers, and why they should be usually be excluded. </a:t>
            </a:r>
            <a:endParaRPr lang="en-US" sz="1800" dirty="0">
              <a:effectLst/>
              <a:latin typeface="Calibri" panose="020F0502020204030204" pitchFamily="34" charset="0"/>
              <a:ea typeface="Times New Roman" panose="02020603050405020304" pitchFamily="18" charset="0"/>
            </a:endParaRPr>
          </a:p>
          <a:p>
            <a:pPr marL="685800" lvl="1">
              <a:lnSpc>
                <a:spcPct val="115000"/>
              </a:lnSpc>
              <a:spcBef>
                <a:spcPts val="0"/>
              </a:spcBef>
              <a:buFont typeface="Wingdings" panose="05000000000000000000" pitchFamily="2" charset="2"/>
              <a:buChar char="§"/>
            </a:pPr>
            <a:r>
              <a:rPr lang="en-US" sz="1800" dirty="0">
                <a:effectLst/>
                <a:latin typeface="Calibri" panose="020F0502020204030204" pitchFamily="34" charset="0"/>
                <a:ea typeface="Times New Roman" panose="02020603050405020304" pitchFamily="18" charset="0"/>
              </a:rPr>
              <a:t>Correlation between variables/columns. </a:t>
            </a:r>
          </a:p>
          <a:p>
            <a:pPr marR="0">
              <a:lnSpc>
                <a:spcPct val="115000"/>
              </a:lnSpc>
              <a:spcBef>
                <a:spcPts val="0"/>
              </a:spcBef>
              <a:spcAft>
                <a:spcPts val="0"/>
              </a:spcAft>
              <a:buFont typeface="Wingdings" panose="05000000000000000000" pitchFamily="2" charset="2"/>
              <a:buChar char="Ø"/>
            </a:pPr>
            <a:r>
              <a:rPr lang="en-US" sz="2000" dirty="0">
                <a:effectLst/>
                <a:latin typeface="Calibri" panose="020F0502020204030204" pitchFamily="34" charset="0"/>
                <a:ea typeface="Times New Roman" panose="02020603050405020304" pitchFamily="18" charset="0"/>
              </a:rPr>
              <a:t>-	Use matplotlib and seaborn to visualize data and findings.</a:t>
            </a:r>
          </a:p>
          <a:p>
            <a:pPr marR="0">
              <a:lnSpc>
                <a:spcPct val="115000"/>
              </a:lnSpc>
              <a:spcBef>
                <a:spcPts val="0"/>
              </a:spcBef>
              <a:spcAft>
                <a:spcPts val="0"/>
              </a:spcAft>
              <a:buFont typeface="Wingdings" panose="05000000000000000000" pitchFamily="2" charset="2"/>
              <a:buChar char="Ø"/>
            </a:pPr>
            <a:r>
              <a:rPr lang="en-US" sz="2000" dirty="0">
                <a:effectLst/>
                <a:latin typeface="Calibri" panose="020F0502020204030204" pitchFamily="34" charset="0"/>
                <a:ea typeface="Times New Roman" panose="02020603050405020304" pitchFamily="18" charset="0"/>
              </a:rPr>
              <a:t>-	Use </a:t>
            </a:r>
            <a:r>
              <a:rPr lang="en-US" sz="2000" dirty="0" err="1">
                <a:effectLst/>
                <a:latin typeface="Calibri" panose="020F0502020204030204" pitchFamily="34" charset="0"/>
                <a:ea typeface="Times New Roman" panose="02020603050405020304" pitchFamily="18" charset="0"/>
              </a:rPr>
              <a:t>statsmodel</a:t>
            </a:r>
            <a:r>
              <a:rPr lang="en-US" sz="2000" dirty="0">
                <a:effectLst/>
                <a:latin typeface="Calibri" panose="020F0502020204030204" pitchFamily="34" charset="0"/>
                <a:ea typeface="Times New Roman" panose="02020603050405020304" pitchFamily="18" charset="0"/>
              </a:rPr>
              <a:t> to run a regression analysis to extract insights from data. </a:t>
            </a:r>
          </a:p>
          <a:p>
            <a:pPr marL="0" marR="0" indent="0">
              <a:lnSpc>
                <a:spcPct val="115000"/>
              </a:lnSpc>
              <a:spcBef>
                <a:spcPts val="0"/>
              </a:spcBef>
              <a:spcAft>
                <a:spcPts val="0"/>
              </a:spcAft>
              <a:buNone/>
            </a:pPr>
            <a:r>
              <a:rPr lang="en-US" sz="2000" dirty="0">
                <a:effectLst/>
                <a:latin typeface="Calibri" panose="020F0502020204030204" pitchFamily="34" charset="0"/>
                <a:ea typeface="Times New Roman" panose="02020603050405020304" pitchFamily="18" charset="0"/>
              </a:rPr>
              <a:t>	</a:t>
            </a:r>
            <a:r>
              <a:rPr lang="en-US" i="1" dirty="0">
                <a:effectLst/>
                <a:latin typeface="Calibri" panose="020F0502020204030204" pitchFamily="34" charset="0"/>
                <a:ea typeface="Times New Roman" panose="02020603050405020304" pitchFamily="18" charset="0"/>
              </a:rPr>
              <a:t>In this exercise, we will not build predictive models. (Project 5 will address to this.)</a:t>
            </a:r>
          </a:p>
          <a:p>
            <a:pPr marR="0">
              <a:lnSpc>
                <a:spcPct val="115000"/>
              </a:lnSpc>
              <a:spcBef>
                <a:spcPts val="0"/>
              </a:spcBef>
              <a:spcAft>
                <a:spcPts val="0"/>
              </a:spcAft>
              <a:buFont typeface="Wingdings" panose="05000000000000000000" pitchFamily="2" charset="2"/>
              <a:buChar char="Ø"/>
            </a:pPr>
            <a:r>
              <a:rPr lang="en-US" sz="2000" dirty="0">
                <a:effectLst/>
                <a:latin typeface="Calibri" panose="020F0502020204030204" pitchFamily="34" charset="0"/>
                <a:ea typeface="Times New Roman" panose="02020603050405020304" pitchFamily="18" charset="0"/>
              </a:rPr>
              <a:t>-	Use </a:t>
            </a:r>
            <a:r>
              <a:rPr lang="en-US" sz="2000" dirty="0" err="1">
                <a:effectLst/>
                <a:latin typeface="Calibri" panose="020F0502020204030204" pitchFamily="34" charset="0"/>
                <a:ea typeface="Times New Roman" panose="02020603050405020304" pitchFamily="18" charset="0"/>
              </a:rPr>
              <a:t>geopandas</a:t>
            </a:r>
            <a:r>
              <a:rPr lang="en-US" sz="2000" dirty="0">
                <a:effectLst/>
                <a:latin typeface="Calibri" panose="020F0502020204030204" pitchFamily="34" charset="0"/>
                <a:ea typeface="Times New Roman" panose="02020603050405020304" pitchFamily="18" charset="0"/>
              </a:rPr>
              <a:t> to visualize EV adoption on the US map. </a:t>
            </a:r>
          </a:p>
        </p:txBody>
      </p:sp>
    </p:spTree>
    <p:extLst>
      <p:ext uri="{BB962C8B-B14F-4D97-AF65-F5344CB8AC3E}">
        <p14:creationId xmlns:p14="http://schemas.microsoft.com/office/powerpoint/2010/main" val="20086902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07F13-FBEB-5346-18E3-C90829063D45}"/>
              </a:ext>
            </a:extLst>
          </p:cNvPr>
          <p:cNvSpPr>
            <a:spLocks noGrp="1"/>
          </p:cNvSpPr>
          <p:nvPr>
            <p:ph type="title"/>
          </p:nvPr>
        </p:nvSpPr>
        <p:spPr>
          <a:xfrm>
            <a:off x="1069229" y="559331"/>
            <a:ext cx="9789271" cy="706964"/>
          </a:xfrm>
        </p:spPr>
        <p:txBody>
          <a:bodyPr/>
          <a:lstStyle/>
          <a:p>
            <a:r>
              <a:rPr lang="en-US" dirty="0"/>
              <a:t>Example of visualization</a:t>
            </a:r>
            <a:br>
              <a:rPr lang="en-US" dirty="0"/>
            </a:br>
            <a:r>
              <a:rPr lang="en-US" sz="1800" dirty="0"/>
              <a:t>- EV market share increases from red states to purple states and to blue states. </a:t>
            </a:r>
          </a:p>
        </p:txBody>
      </p:sp>
      <p:pic>
        <p:nvPicPr>
          <p:cNvPr id="1026" name="Picture 2">
            <a:extLst>
              <a:ext uri="{FF2B5EF4-FFF2-40B4-BE49-F238E27FC236}">
                <a16:creationId xmlns:a16="http://schemas.microsoft.com/office/drawing/2014/main" id="{31DF8D27-BC6C-1609-557A-CB8EF7B48D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4377" y="1680632"/>
            <a:ext cx="9420225" cy="5305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56486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07F13-FBEB-5346-18E3-C90829063D45}"/>
              </a:ext>
            </a:extLst>
          </p:cNvPr>
          <p:cNvSpPr>
            <a:spLocks noGrp="1"/>
          </p:cNvSpPr>
          <p:nvPr>
            <p:ph type="title"/>
          </p:nvPr>
        </p:nvSpPr>
        <p:spPr>
          <a:xfrm>
            <a:off x="1069229" y="559331"/>
            <a:ext cx="9789271" cy="706964"/>
          </a:xfrm>
        </p:spPr>
        <p:txBody>
          <a:bodyPr/>
          <a:lstStyle/>
          <a:p>
            <a:r>
              <a:rPr lang="en-US" dirty="0"/>
              <a:t>Regression Analysis</a:t>
            </a:r>
            <a:endParaRPr lang="en-US" sz="1800" dirty="0"/>
          </a:p>
        </p:txBody>
      </p:sp>
      <p:pic>
        <p:nvPicPr>
          <p:cNvPr id="4" name="Picture 3">
            <a:extLst>
              <a:ext uri="{FF2B5EF4-FFF2-40B4-BE49-F238E27FC236}">
                <a16:creationId xmlns:a16="http://schemas.microsoft.com/office/drawing/2014/main" id="{649C14CD-F374-7665-3E32-BAD35D4BE792}"/>
              </a:ext>
            </a:extLst>
          </p:cNvPr>
          <p:cNvPicPr>
            <a:picLocks noChangeAspect="1"/>
          </p:cNvPicPr>
          <p:nvPr/>
        </p:nvPicPr>
        <p:blipFill>
          <a:blip r:embed="rId2"/>
          <a:stretch>
            <a:fillRect/>
          </a:stretch>
        </p:blipFill>
        <p:spPr>
          <a:xfrm>
            <a:off x="467158" y="1762526"/>
            <a:ext cx="7061987" cy="4795436"/>
          </a:xfrm>
          <a:prstGeom prst="rect">
            <a:avLst/>
          </a:prstGeom>
        </p:spPr>
      </p:pic>
      <p:sp>
        <p:nvSpPr>
          <p:cNvPr id="6" name="TextBox 5">
            <a:extLst>
              <a:ext uri="{FF2B5EF4-FFF2-40B4-BE49-F238E27FC236}">
                <a16:creationId xmlns:a16="http://schemas.microsoft.com/office/drawing/2014/main" id="{03508B89-82C6-8299-8A63-B05F9392FF15}"/>
              </a:ext>
            </a:extLst>
          </p:cNvPr>
          <p:cNvSpPr txBox="1"/>
          <p:nvPr/>
        </p:nvSpPr>
        <p:spPr>
          <a:xfrm>
            <a:off x="7800975" y="4644355"/>
            <a:ext cx="4200525" cy="1754326"/>
          </a:xfrm>
          <a:prstGeom prst="rect">
            <a:avLst/>
          </a:prstGeom>
          <a:noFill/>
        </p:spPr>
        <p:txBody>
          <a:bodyPr wrap="square" rtlCol="0">
            <a:spAutoFit/>
          </a:bodyPr>
          <a:lstStyle/>
          <a:p>
            <a:r>
              <a:rPr lang="en-US" dirty="0"/>
              <a:t>Findings from the regression analysis: </a:t>
            </a:r>
          </a:p>
          <a:p>
            <a:pPr marL="285750" indent="-285750">
              <a:buFontTx/>
              <a:buChar char="-"/>
            </a:pPr>
            <a:r>
              <a:rPr lang="en-US" dirty="0"/>
              <a:t>Population size, population density and party affiliation have impact on EV adoption. </a:t>
            </a:r>
          </a:p>
          <a:p>
            <a:pPr marL="285750" indent="-285750">
              <a:buFontTx/>
              <a:buChar char="-"/>
            </a:pPr>
            <a:r>
              <a:rPr lang="en-US" dirty="0"/>
              <a:t>Solar potential and income have no impact. </a:t>
            </a:r>
          </a:p>
        </p:txBody>
      </p:sp>
    </p:spTree>
    <p:extLst>
      <p:ext uri="{BB962C8B-B14F-4D97-AF65-F5344CB8AC3E}">
        <p14:creationId xmlns:p14="http://schemas.microsoft.com/office/powerpoint/2010/main" val="13393555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07F13-FBEB-5346-18E3-C90829063D45}"/>
              </a:ext>
            </a:extLst>
          </p:cNvPr>
          <p:cNvSpPr>
            <a:spLocks noGrp="1"/>
          </p:cNvSpPr>
          <p:nvPr>
            <p:ph type="title"/>
          </p:nvPr>
        </p:nvSpPr>
        <p:spPr>
          <a:xfrm>
            <a:off x="1069229" y="559331"/>
            <a:ext cx="9789271" cy="706964"/>
          </a:xfrm>
        </p:spPr>
        <p:txBody>
          <a:bodyPr/>
          <a:lstStyle/>
          <a:p>
            <a:r>
              <a:rPr lang="en-US" dirty="0"/>
              <a:t>Geo Mapping</a:t>
            </a:r>
            <a:br>
              <a:rPr lang="en-US" dirty="0"/>
            </a:br>
            <a:r>
              <a:rPr lang="en-US" sz="2400" dirty="0"/>
              <a:t>- West states lead in EV adoption.</a:t>
            </a:r>
          </a:p>
        </p:txBody>
      </p:sp>
      <p:pic>
        <p:nvPicPr>
          <p:cNvPr id="2050" name="Picture 2">
            <a:extLst>
              <a:ext uri="{FF2B5EF4-FFF2-40B4-BE49-F238E27FC236}">
                <a16:creationId xmlns:a16="http://schemas.microsoft.com/office/drawing/2014/main" id="{285789BC-9BE3-486F-D500-A3F2F488EA8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7765" y="1798475"/>
            <a:ext cx="8229047" cy="4688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675706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39</TotalTime>
  <Words>385</Words>
  <Application>Microsoft Office PowerPoint</Application>
  <PresentationFormat>Widescreen</PresentationFormat>
  <Paragraphs>29</Paragraphs>
  <Slides>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Arial</vt:lpstr>
      <vt:lpstr>Calibri</vt:lpstr>
      <vt:lpstr>Century Gothic</vt:lpstr>
      <vt:lpstr>Times New Roman</vt:lpstr>
      <vt:lpstr>Wingdings</vt:lpstr>
      <vt:lpstr>Wingdings 3</vt:lpstr>
      <vt:lpstr>Ion Boardroom</vt:lpstr>
      <vt:lpstr>Python &amp; Data Science Training Project 1 – EV Adoption Analysis </vt:lpstr>
      <vt:lpstr>Purpose of the Study</vt:lpstr>
      <vt:lpstr>Python &amp; DS Skills Learned in this Project</vt:lpstr>
      <vt:lpstr>Example of visualization - EV market share increases from red states to purple states and to blue states. </vt:lpstr>
      <vt:lpstr>Regression Analysis</vt:lpstr>
      <vt:lpstr>Geo Mapping - West states lead in EV adoption.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&amp; Data Science Training Project 1 – EV Adoption Analysis</dc:title>
  <dc:creator>Zhixiao Lin</dc:creator>
  <cp:lastModifiedBy>Zhixiao Lin</cp:lastModifiedBy>
  <cp:revision>2</cp:revision>
  <dcterms:created xsi:type="dcterms:W3CDTF">2022-12-13T18:55:35Z</dcterms:created>
  <dcterms:modified xsi:type="dcterms:W3CDTF">2022-12-13T19:35:01Z</dcterms:modified>
</cp:coreProperties>
</file>