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sto MT"/>
        <a:ea typeface="Calisto MT"/>
        <a:cs typeface="Calisto MT"/>
        <a:sym typeface="Calisto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CED2"/>
          </a:solidFill>
        </a:fill>
      </a:tcStyle>
    </a:wholeTbl>
    <a:band2H>
      <a:tcTxStyle b="def" i="def"/>
      <a:tcStyle>
        <a:tcBdr/>
        <a:fill>
          <a:solidFill>
            <a:srgbClr val="EBE8EA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2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DDE4"/>
          </a:solidFill>
        </a:fill>
      </a:tcStyle>
    </a:wholeTbl>
    <a:band2H>
      <a:tcTxStyle b="def" i="def"/>
      <a:tcStyle>
        <a:tcBdr/>
        <a:fill>
          <a:solidFill>
            <a:srgbClr val="F4EFF2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sto MT"/>
          <a:ea typeface="Calisto MT"/>
          <a:cs typeface="Calisto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/>
          <p:nvPr>
            <p:ph type="title"/>
          </p:nvPr>
        </p:nvSpPr>
        <p:spPr>
          <a:xfrm>
            <a:off x="678425" y="889820"/>
            <a:ext cx="9989575" cy="3598606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678425" y="4488426"/>
            <a:ext cx="6991778" cy="130277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3" name="正文级别 1…"/>
          <p:cNvSpPr txBox="1"/>
          <p:nvPr>
            <p:ph type="body" idx="1"/>
          </p:nvPr>
        </p:nvSpPr>
        <p:spPr>
          <a:xfrm>
            <a:off x="700634" y="2293125"/>
            <a:ext cx="10691267" cy="363609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/>
          <p:nvPr>
            <p:ph type="title"/>
          </p:nvPr>
        </p:nvSpPr>
        <p:spPr>
          <a:xfrm>
            <a:off x="715382" y="1709738"/>
            <a:ext cx="1063206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2" name="正文级别 1…"/>
          <p:cNvSpPr txBox="1"/>
          <p:nvPr>
            <p:ph type="body" sz="quarter" idx="1"/>
          </p:nvPr>
        </p:nvSpPr>
        <p:spPr>
          <a:xfrm>
            <a:off x="715382" y="4589462"/>
            <a:ext cx="10632069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/>
          </p:nvPr>
        </p:nvSpPr>
        <p:spPr>
          <a:xfrm>
            <a:off x="700634" y="922096"/>
            <a:ext cx="10691267" cy="112793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" name="正文级别 1…"/>
          <p:cNvSpPr txBox="1"/>
          <p:nvPr>
            <p:ph type="body" sz="half" idx="1"/>
          </p:nvPr>
        </p:nvSpPr>
        <p:spPr>
          <a:xfrm>
            <a:off x="715382" y="2128684"/>
            <a:ext cx="5304418" cy="384441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/>
          <p:nvPr>
            <p:ph type="title"/>
          </p:nvPr>
        </p:nvSpPr>
        <p:spPr>
          <a:xfrm>
            <a:off x="685887" y="929148"/>
            <a:ext cx="10640005" cy="76154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"/>
          </p:nvPr>
        </p:nvSpPr>
        <p:spPr>
          <a:xfrm>
            <a:off x="715383" y="1681163"/>
            <a:ext cx="5282193" cy="65722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lvl1pPr>
            <a:lvl2pPr marL="0" indent="45720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lvl2pPr>
            <a:lvl3pPr marL="0" indent="91440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lvl3pPr>
            <a:lvl4pPr marL="0" indent="137160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lvl4pPr>
            <a:lvl5pPr marL="0" indent="182880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657226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600">
                <a:latin typeface="Univers Condensed"/>
                <a:ea typeface="Univers Condensed"/>
                <a:cs typeface="Univers Condensed"/>
                <a:sym typeface="Univers Condensed"/>
              </a:defRPr>
            </a:pP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/>
          <p:nvPr>
            <p:ph type="title"/>
          </p:nvPr>
        </p:nvSpPr>
        <p:spPr>
          <a:xfrm>
            <a:off x="678425" y="781664"/>
            <a:ext cx="4093600" cy="122345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688258" y="2315496"/>
            <a:ext cx="4093599" cy="355349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5183187" y="1066800"/>
            <a:ext cx="6172201" cy="4794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正文级别 1…"/>
          <p:cNvSpPr txBox="1"/>
          <p:nvPr>
            <p:ph type="body" sz="quarter" idx="1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>
            <a:off x="800100" y="723900"/>
            <a:ext cx="10591801" cy="0"/>
          </a:xfrm>
          <a:prstGeom prst="line">
            <a:avLst/>
          </a:prstGeom>
          <a:ln w="444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traight Connector 7"/>
          <p:cNvSpPr/>
          <p:nvPr/>
        </p:nvSpPr>
        <p:spPr>
          <a:xfrm>
            <a:off x="800100" y="6142780"/>
            <a:ext cx="10591801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700634" y="922096"/>
            <a:ext cx="10691267" cy="137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258625" y="6347142"/>
            <a:ext cx="332741" cy="383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pPr/>
            <a:fld id="{86CB4B4D-7CA3-9044-876B-883B54F8677D}" type="slidenum"/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0" strike="noStrike" sz="4000" u="none"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1pPr>
      <a:lvl2pPr marL="711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2pPr>
      <a:lvl3pPr marL="1200150" marR="0" indent="-28575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3pPr>
      <a:lvl4pPr marL="16981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4pPr>
      <a:lvl5pPr marL="21553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sto MT"/>
          <a:ea typeface="Calisto MT"/>
          <a:cs typeface="Calisto MT"/>
          <a:sym typeface="Calisto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1"/>
          <p:cNvSpPr txBox="1"/>
          <p:nvPr>
            <p:ph type="title"/>
          </p:nvPr>
        </p:nvSpPr>
        <p:spPr>
          <a:xfrm>
            <a:off x="700634" y="922096"/>
            <a:ext cx="10691267" cy="1371031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/>
            <a:r>
              <a:t>Problem Set</a:t>
            </a:r>
          </a:p>
        </p:txBody>
      </p:sp>
      <p:sp>
        <p:nvSpPr>
          <p:cNvPr id="97" name="内容占位符 2"/>
          <p:cNvSpPr txBox="1"/>
          <p:nvPr>
            <p:ph type="body" sz="half" idx="1"/>
          </p:nvPr>
        </p:nvSpPr>
        <p:spPr>
          <a:xfrm>
            <a:off x="838199" y="1825625"/>
            <a:ext cx="4799390" cy="4351338"/>
          </a:xfrm>
          <a:prstGeom prst="rect">
            <a:avLst/>
          </a:prstGeom>
        </p:spPr>
        <p:txBody>
          <a:bodyPr/>
          <a:lstStyle/>
          <a:p>
            <a:pPr/>
            <a:r>
              <a:t>Pre-train a MLP for image classification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1800"/>
            </a:pPr>
            <a:r>
              <a:t>Only use 5/10 classes as training set</a:t>
            </a:r>
          </a:p>
          <a:p>
            <a:pPr/>
            <a:r>
              <a:t>Fully fine-tuning the model using the remaining training examples</a:t>
            </a:r>
          </a:p>
          <a:p>
            <a:pPr/>
            <a:r>
              <a:t>Use LoRA to fine-tune the model</a:t>
            </a:r>
          </a:p>
          <a:p>
            <a:pPr/>
            <a:r>
              <a:t>Compare difference</a:t>
            </a:r>
          </a:p>
        </p:txBody>
      </p:sp>
      <p:pic>
        <p:nvPicPr>
          <p:cNvPr id="9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8295" y="4829423"/>
            <a:ext cx="5985136" cy="1071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2688" y="923089"/>
            <a:ext cx="3157273" cy="260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04115" y="3528061"/>
            <a:ext cx="4173681" cy="1000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 txBox="1"/>
          <p:nvPr>
            <p:ph type="title"/>
          </p:nvPr>
        </p:nvSpPr>
        <p:spPr>
          <a:xfrm>
            <a:off x="700634" y="922096"/>
            <a:ext cx="10691267" cy="1371031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/>
            <a:r>
              <a:t>Other Application -- NLP</a:t>
            </a:r>
          </a:p>
        </p:txBody>
      </p:sp>
      <p:sp>
        <p:nvSpPr>
          <p:cNvPr id="103" name="内容占位符 2"/>
          <p:cNvSpPr txBox="1"/>
          <p:nvPr>
            <p:ph type="body" idx="1"/>
          </p:nvPr>
        </p:nvSpPr>
        <p:spPr>
          <a:xfrm>
            <a:off x="700634" y="2293126"/>
            <a:ext cx="10691267" cy="3636088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Emotion recognition</a:t>
            </a:r>
          </a:p>
          <a:p>
            <a:pPr/>
            <a:r>
              <a:t>Text classification</a:t>
            </a:r>
            <a:endParaRPr sz="2400"/>
          </a:p>
          <a:p>
            <a:pPr/>
            <a:r>
              <a:t>Role recognition</a:t>
            </a:r>
          </a:p>
          <a:p>
            <a:pPr/>
          </a:p>
          <a:p>
            <a:pPr/>
            <a:r>
              <a:t>Program repair</a:t>
            </a:r>
          </a:p>
          <a:p>
            <a:pPr/>
            <a:r>
              <a:t>Text-to-SQL</a:t>
            </a:r>
          </a:p>
        </p:txBody>
      </p:sp>
      <p:pic>
        <p:nvPicPr>
          <p:cNvPr id="10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3325" y="2333248"/>
            <a:ext cx="7341508" cy="3323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>
            <p:ph type="title"/>
          </p:nvPr>
        </p:nvSpPr>
        <p:spPr>
          <a:xfrm>
            <a:off x="700634" y="922096"/>
            <a:ext cx="10691267" cy="1371031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/>
            <a:r>
              <a:t>Other Application -- CV</a:t>
            </a:r>
          </a:p>
        </p:txBody>
      </p:sp>
      <p:sp>
        <p:nvSpPr>
          <p:cNvPr id="107" name="内容占位符 2"/>
          <p:cNvSpPr txBox="1"/>
          <p:nvPr>
            <p:ph type="body" idx="1"/>
          </p:nvPr>
        </p:nvSpPr>
        <p:spPr>
          <a:xfrm>
            <a:off x="700634" y="2293126"/>
            <a:ext cx="10691267" cy="3636088"/>
          </a:xfrm>
          <a:prstGeom prst="rect">
            <a:avLst/>
          </a:prstGeom>
        </p:spPr>
        <p:txBody>
          <a:bodyPr/>
          <a:lstStyle/>
          <a:p>
            <a:pPr/>
            <a:r>
              <a:t>Image generation</a:t>
            </a:r>
          </a:p>
          <a:p>
            <a:pPr/>
            <a:r>
              <a:t>Image style transfer</a:t>
            </a:r>
          </a:p>
          <a:p>
            <a:pPr/>
            <a:r>
              <a:t>Text-to-image generation</a:t>
            </a:r>
          </a:p>
          <a:p>
            <a:pPr/>
          </a:p>
          <a:p>
            <a:pPr/>
            <a:r>
              <a:t>Image segmentation</a:t>
            </a:r>
          </a:p>
        </p:txBody>
      </p:sp>
      <p:pic>
        <p:nvPicPr>
          <p:cNvPr id="10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473" y="2031631"/>
            <a:ext cx="7005313" cy="2799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0000FF"/>
      </a:hlink>
      <a:folHlink>
        <a:srgbClr val="FF00FF"/>
      </a:folHlink>
    </a:clrScheme>
    <a:fontScheme name="Chronicle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Chronicle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0000FF"/>
      </a:hlink>
      <a:folHlink>
        <a:srgbClr val="FF00FF"/>
      </a:folHlink>
    </a:clrScheme>
    <a:fontScheme name="Chronicle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sto MT"/>
            <a:ea typeface="Calisto MT"/>
            <a:cs typeface="Calisto MT"/>
            <a:sym typeface="Calisto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