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0"/>
  </p:notesMasterIdLst>
  <p:handoutMasterIdLst>
    <p:handoutMasterId r:id="rId11"/>
  </p:handoutMasterIdLst>
  <p:sldIdLst>
    <p:sldId id="611" r:id="rId2"/>
    <p:sldId id="613" r:id="rId3"/>
    <p:sldId id="257" r:id="rId4"/>
    <p:sldId id="617" r:id="rId5"/>
    <p:sldId id="618" r:id="rId6"/>
    <p:sldId id="620" r:id="rId7"/>
    <p:sldId id="621" r:id="rId8"/>
    <p:sldId id="627" r:id="rId9"/>
  </p:sldIdLst>
  <p:sldSz cx="12192000" cy="6858000"/>
  <p:notesSz cx="6858000" cy="9144000"/>
  <p:defaultTextStyle>
    <a:defPPr>
      <a:defRPr lang="ru-RU"/>
    </a:defPPr>
    <a:lvl1pPr marL="0" indent="0" algn="l" defTabSz="914400" rtl="0" eaLnBrk="1" latinLnBrk="0" hangingPunct="1">
      <a:lnSpc>
        <a:spcPct val="100000"/>
      </a:lnSpc>
      <a:spcBef>
        <a:spcPts val="600"/>
      </a:spcBef>
      <a:buFont typeface="Arial" panose="020B0604020202020204" pitchFamily="34" charset="0"/>
      <a:buNone/>
      <a:defRPr lang="x-none" sz="1200" b="0" kern="1200" dirty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lang="x-none" sz="1200" b="1" kern="1200" dirty="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lnSpc>
        <a:spcPct val="90000"/>
      </a:lnSpc>
      <a:spcBef>
        <a:spcPts val="600"/>
      </a:spcBef>
      <a:buFont typeface="Wingdings" panose="05000000000000000000" pitchFamily="2" charset="2"/>
      <a:buChar char="§"/>
      <a:defRPr sz="1200" b="0" kern="1200">
        <a:solidFill>
          <a:schemeClr val="tx1"/>
        </a:solidFill>
        <a:latin typeface="+mn-lt"/>
        <a:ea typeface="+mn-ea"/>
        <a:cs typeface="+mn-cs"/>
      </a:defRPr>
    </a:lvl3pPr>
    <a:lvl4pPr marL="0" indent="0" algn="l" defTabSz="176400" rtl="0" eaLnBrk="1" latinLnBrk="0" hangingPunct="1">
      <a:lnSpc>
        <a:spcPct val="90000"/>
      </a:lnSpc>
      <a:spcBef>
        <a:spcPts val="600"/>
      </a:spcBef>
      <a:buFont typeface="Wingdings" pitchFamily="2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76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718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9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862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orient="horz" pos="2591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7355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B." initials="VB" lastIdx="5" clrIdx="0">
    <p:extLst>
      <p:ext uri="{19B8F6BF-5375-455C-9EA6-DF929625EA0E}">
        <p15:presenceInfo xmlns:p15="http://schemas.microsoft.com/office/powerpoint/2012/main" userId="Vladimir B." providerId="None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DFA"/>
    <a:srgbClr val="E2F5EC"/>
    <a:srgbClr val="D7CDF7"/>
    <a:srgbClr val="EAF8F8"/>
    <a:srgbClr val="EFF8FA"/>
    <a:srgbClr val="FDEDD7"/>
    <a:srgbClr val="C3ECD7"/>
    <a:srgbClr val="FAEBF4"/>
    <a:srgbClr val="7CD8B4"/>
    <a:srgbClr val="E7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Чередующиеся ячейки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D9D9D9"/>
              </a:solidFill>
            </a:ln>
          </a:left>
          <a:right>
            <a:ln w="0" cmpd="sng">
              <a:solidFill>
                <a:srgbClr val="D9D9D9"/>
              </a:solidFill>
            </a:ln>
          </a:right>
          <a:top>
            <a:ln w="14286" cmpd="sng">
              <a:solidFill>
                <a:srgbClr val="D9D9D9"/>
              </a:solidFill>
            </a:ln>
          </a:top>
          <a:bottom>
            <a:ln w="14286" cmpd="sng">
              <a:solidFill>
                <a:srgbClr val="D9D9D9"/>
              </a:solidFill>
            </a:ln>
          </a:bottom>
          <a:insideH>
            <a:ln w="7143" cmpd="sng">
              <a:solidFill>
                <a:srgbClr val="D9D9D9"/>
              </a:solidFill>
            </a:ln>
          </a:insideH>
          <a:insideV>
            <a:ln w="0" cmpd="sng">
              <a:solidFill>
                <a:srgbClr val="D9D9D9"/>
              </a:solidFill>
            </a:ln>
          </a:insideV>
        </a:tcBdr>
      </a:tcStyle>
    </a:wholeTbl>
    <a:band1H>
      <a:tcStyle>
        <a:tcBdr/>
        <a:fill>
          <a:solidFill>
            <a:srgbClr val="F2F2F2"/>
          </a:solidFill>
        </a:fill>
      </a:tcStyle>
    </a:band1H>
    <a:band2H>
      <a:tcStyle>
        <a:tcBdr/>
        <a:fill>
          <a:solidFill>
            <a:srgbClr val="FFFFFF"/>
          </a:solidFill>
        </a:fill>
      </a:tcStyle>
    </a:band2H>
    <a:band1V>
      <a:tcStyle>
        <a:tcBdr/>
        <a:fill>
          <a:solidFill>
            <a:srgbClr val="FFFFFF"/>
          </a:solidFill>
        </a:fill>
      </a:tcStyle>
    </a:band1V>
    <a:band2V>
      <a:tcStyle>
        <a:tcBdr/>
        <a:fill>
          <a:solidFill>
            <a:srgbClr val="F2F2F2"/>
          </a:solidFill>
        </a:fill>
      </a:tcStyle>
    </a:band2V>
    <a:lastCol>
      <a:tcTxStyle b="on">
        <a:fontRef idx="minor">
          <a:prstClr val="black"/>
        </a:fontRef>
        <a:srgbClr val="000000"/>
      </a:tcTxStyle>
      <a:tcStyle>
        <a:tcBdr>
          <a:left>
            <a:ln w="21429" cmpd="sng">
              <a:solidFill>
                <a:srgbClr val="FEE600"/>
              </a:solidFill>
            </a:ln>
          </a:left>
        </a:tcBdr>
      </a:tcStyle>
    </a:lastCol>
    <a:firstCol>
      <a:tcStyle>
        <a:tcBdr/>
        <a:fill>
          <a:solidFill>
            <a:srgbClr val="FFFFFF"/>
          </a:solidFill>
        </a:fill>
      </a:tcStyle>
    </a:firstCol>
    <a:lastRow>
      <a:tcTxStyle b="on">
        <a:fontRef idx="minor">
          <a:prstClr val="black"/>
        </a:fontRef>
        <a:srgbClr val="000000"/>
      </a:tcTxStyle>
      <a:tcStyle>
        <a:tcBdr>
          <a:top>
            <a:ln w="21429" cmpd="sng">
              <a:solidFill>
                <a:srgbClr val="FEE600"/>
              </a:solidFill>
            </a:ln>
          </a:top>
        </a:tcBdr>
      </a:tcStyle>
    </a:lastRow>
    <a:firstRow>
      <a:tcTxStyle b="on">
        <a:fontRef idx="minor">
          <a:prstClr val="black"/>
        </a:fontRef>
      </a:tcTxStyle>
      <a:tcStyle>
        <a:tcBdr>
          <a:top>
            <a:ln w="14286" cmpd="sng">
              <a:solidFill>
                <a:srgbClr val="D9D9D9"/>
              </a:solidFill>
            </a:ln>
          </a:top>
        </a:tcBdr>
        <a:fill>
          <a:solidFill>
            <a:srgbClr val="FFFFFF"/>
          </a:solidFill>
        </a:fill>
      </a:tcStyle>
    </a:firstRow>
  </a:tblStyle>
  <a:tblStyle styleId="{0817EA92-75D0-4044-A80A-286907CE0DDD}" styleName="Полная заливка">
    <a:wholeTbl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rgbClr val="D9D9D9"/>
              </a:solidFill>
            </a:ln>
          </a:right>
          <a:top>
            <a:ln w="14286" cmpd="sng">
              <a:solidFill>
                <a:srgbClr val="D9D9D9"/>
              </a:solidFill>
            </a:ln>
          </a:top>
          <a:bottom>
            <a:ln w="14286" cmpd="sng">
              <a:solidFill>
                <a:srgbClr val="D9D9D9"/>
              </a:solidFill>
            </a:ln>
          </a:bottom>
          <a:insideH>
            <a:ln w="7143" cmpd="sng">
              <a:solidFill>
                <a:srgbClr val="D9D9D9"/>
              </a:solidFill>
            </a:ln>
          </a:insideH>
          <a:insideV>
            <a:ln w="114288" cmpd="sng">
              <a:solidFill>
                <a:srgbClr val="FFFFFF"/>
              </a:solidFill>
            </a:ln>
          </a:insideV>
        </a:tcBdr>
        <a:fill>
          <a:solidFill>
            <a:srgbClr val="F2F2F2"/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Style>
        <a:tcBdr/>
        <a:fill>
          <a:solidFill>
            <a:srgbClr val="FFFFFF"/>
          </a:solidFill>
        </a:fill>
      </a:tcStyle>
    </a:firstCol>
    <a:lastRow>
      <a:tcStyle>
        <a:tcBdr>
          <a:top>
            <a:ln w="7143" cmpd="sng">
              <a:solidFill>
                <a:srgbClr val="D9D9D9"/>
              </a:solidFill>
            </a:ln>
          </a:top>
        </a:tcBdr>
      </a:tcStyle>
    </a:lastRow>
    <a:firstRow>
      <a:tcTxStyle b="on">
        <a:fontRef idx="minor">
          <a:prstClr val="black"/>
        </a:fontRef>
        <a:srgbClr val="000000"/>
      </a:tcTxStyle>
      <a:tcStyle>
        <a:tcBdr>
          <a:top>
            <a:ln w="14286" cmpd="sng">
              <a:solidFill>
                <a:srgbClr val="D9D9D9"/>
              </a:solidFill>
            </a:ln>
          </a:top>
          <a:bottom>
            <a:ln w="21429" cmpd="sng">
              <a:solidFill>
                <a:srgbClr val="FEE600"/>
              </a:solidFill>
            </a:ln>
          </a:bottom>
        </a:tcBdr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3469" autoAdjust="0"/>
  </p:normalViewPr>
  <p:slideViewPr>
    <p:cSldViewPr snapToGrid="0" snapToObjects="1">
      <p:cViewPr varScale="1">
        <p:scale>
          <a:sx n="119" d="100"/>
          <a:sy n="119" d="100"/>
        </p:scale>
        <p:origin x="712" y="192"/>
      </p:cViewPr>
      <p:guideLst>
        <p:guide orient="horz" pos="2319"/>
        <p:guide pos="325"/>
        <p:guide orient="horz" pos="459"/>
        <p:guide orient="horz" pos="2591"/>
        <p:guide orient="horz" pos="3974"/>
        <p:guide pos="7355"/>
        <p:guide orient="horz"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75A828-3C73-6844-8200-209B014DDB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D3305-F6E1-864B-B84C-A1773D1BB2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B9CBF-9C5A-AB4D-B058-11B5BAD0EB61}" type="datetimeFigureOut">
              <a:rPr lang="x-none" smtClean="0">
                <a:latin typeface="Arial" panose="020B0604020202020204" pitchFamily="34" charset="0"/>
              </a:rPr>
              <a:pPr/>
              <a:t>19.07.2023</a:t>
            </a:fld>
            <a:endParaRPr lang="x-none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FA44F-514B-B944-A0C1-41B5AA7A76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37502-2519-4843-BB1D-05B44C958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1B39D-D367-0E40-8C8D-22C7F31BC1A4}" type="slidenum">
              <a:rPr lang="x-none" smtClean="0">
                <a:latin typeface="Arial" panose="020B0604020202020204" pitchFamily="34" charset="0"/>
              </a:rPr>
              <a:pPr/>
              <a:t>‹#›</a:t>
            </a:fld>
            <a:endParaRPr lang="x-non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3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CBCD716-AA38-E247-8EA3-34FD4386C93F}" type="datetimeFigureOut">
              <a:rPr lang="en-US" smtClean="0"/>
              <a:pPr/>
              <a:t>7/19/23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CB38DF5A-DAD2-4144-A941-776C7658F3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CB38DF5A-DAD2-4144-A941-776C7658F385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47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6b1d544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6b1d544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5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b1d544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6b1d544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b1d544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6b1d544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58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b1d544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6b1d544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60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b1d544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6b1d544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2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6b1d544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6b1d544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66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CB38DF5A-DAD2-4144-A941-776C7658F385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96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140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725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45840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Чистый лист, свет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CABBD4A-148C-964A-B1F4-D48F11C9AB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" y="7048800"/>
            <a:ext cx="13335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67FB0C-A308-AA46-8E45-7743E8A565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668000" y="6101543"/>
            <a:ext cx="762000" cy="381000"/>
          </a:xfrm>
        </p:spPr>
        <p:txBody>
          <a:bodyPr rIns="0">
            <a:noAutofit/>
          </a:bodyPr>
          <a:lstStyle/>
          <a:p>
            <a:fld id="{4F260BB2-4DBA-4B96-A733-49638465F576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FFED65D-5AB0-0549-9457-BCD403ABACCC}"/>
              </a:ext>
            </a:extLst>
          </p:cNvPr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C7745E6A-18EC-054A-8FE6-B2B1F30A9C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62001" y="381001"/>
            <a:ext cx="10668001" cy="571500"/>
          </a:xfrm>
        </p:spPr>
        <p:txBody>
          <a:bodyPr l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5" y="74735"/>
            <a:ext cx="231531" cy="2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1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4304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9089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349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143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09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826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10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2103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ru" smtClean="0"/>
              <a:pPr>
                <a:spcBef>
                  <a:spcPts val="0"/>
                </a:spcBef>
              </a:pPr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25806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-ai-api-backend-7909.raiff2023.codenrock.com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6F36B-88D9-4F42-9724-58BDF68E0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spcBef>
                <a:spcPts val="0"/>
              </a:spcBef>
              <a:buClr>
                <a:srgbClr val="000000"/>
              </a:buClr>
            </a:pPr>
            <a:fld id="{4F260BB2-4DBA-4B96-A733-49638465F576}" type="slidenum">
              <a:rPr lang="x-none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spcBef>
                  <a:spcPts val="0"/>
                </a:spcBef>
                <a:buClr>
                  <a:srgbClr val="000000"/>
                </a:buClr>
              </a:pPr>
              <a:t>1</a:t>
            </a:fld>
            <a:endParaRPr lang="x-none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0626D99F-9451-CE49-999F-0CA4136489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695" y="2730004"/>
            <a:ext cx="5408084" cy="1632447"/>
          </a:xfrm>
        </p:spPr>
        <p:txBody>
          <a:bodyPr spcFirstLastPara="1" wrap="square" lIns="0" tIns="91425" rIns="91425" bIns="91425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b="1" dirty="0" err="1"/>
              <a:t>LeDlBot</a:t>
            </a:r>
            <a:br>
              <a:rPr lang="en-US" sz="6000" b="1" dirty="0"/>
            </a:br>
            <a:r>
              <a:rPr lang="ru-RU" sz="2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ИИ-помощник для обновления документов банка</a:t>
            </a:r>
            <a:endParaRPr lang="x-none" sz="2400" b="1"/>
          </a:p>
        </p:txBody>
      </p:sp>
      <p:sp>
        <p:nvSpPr>
          <p:cNvPr id="5" name="Google Shape;71;p13">
            <a:extLst>
              <a:ext uri="{FF2B5EF4-FFF2-40B4-BE49-F238E27FC236}">
                <a16:creationId xmlns:a16="http://schemas.microsoft.com/office/drawing/2014/main" id="{E1AE8B5D-F68A-1BD8-28E0-6BCDF215EB68}"/>
              </a:ext>
            </a:extLst>
          </p:cNvPr>
          <p:cNvSpPr txBox="1"/>
          <p:nvPr/>
        </p:nvSpPr>
        <p:spPr>
          <a:xfrm>
            <a:off x="503238" y="5874542"/>
            <a:ext cx="580350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1219170">
              <a:spcBef>
                <a:spcPts val="0"/>
              </a:spcBef>
              <a:buClr>
                <a:srgbClr val="000000"/>
              </a:buClr>
              <a:buSzPts val="1500"/>
            </a:pPr>
            <a:r>
              <a:rPr lang="ru" sz="3200" kern="0" dirty="0">
                <a:solidFill>
                  <a:srgbClr val="000000"/>
                </a:solidFill>
                <a:latin typeface="Arial"/>
                <a:ea typeface="Montserrat SemiBold"/>
                <a:cs typeface="Montserrat SemiBold"/>
                <a:sym typeface="Montserrat SemiBold"/>
              </a:rPr>
              <a:t>Команда «Рисковые ребята»</a:t>
            </a:r>
            <a:endParaRPr sz="3200" kern="0" dirty="0">
              <a:solidFill>
                <a:srgbClr val="000000"/>
              </a:solidFill>
              <a:latin typeface="Arial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66B78-1A57-AB6A-951B-B1C5C8E6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EE6FD"/>
              </a:clrFrom>
              <a:clrTo>
                <a:srgbClr val="DEE6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6246" y="758069"/>
            <a:ext cx="5623560" cy="562356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F3EB071B-D522-782A-1613-62A3326FE5CF}"/>
              </a:ext>
            </a:extLst>
          </p:cNvPr>
          <p:cNvSpPr txBox="1">
            <a:spLocks/>
          </p:cNvSpPr>
          <p:nvPr/>
        </p:nvSpPr>
        <p:spPr>
          <a:xfrm>
            <a:off x="396600" y="242403"/>
            <a:ext cx="7816851" cy="4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ts val="2400"/>
              </a:lnSpc>
              <a:buClr>
                <a:srgbClr val="000000"/>
              </a:buClr>
            </a:pPr>
            <a:r>
              <a:rPr lang="en-US" sz="2000" kern="0" dirty="0" err="1">
                <a:solidFill>
                  <a:srgbClr val="000000"/>
                </a:solidFill>
                <a:latin typeface="+mj-lt"/>
              </a:rPr>
              <a:t>Raif</a:t>
            </a:r>
            <a:r>
              <a:rPr lang="en-US" sz="2000" kern="0" dirty="0">
                <a:solidFill>
                  <a:srgbClr val="000000"/>
                </a:solidFill>
                <a:latin typeface="+mj-lt"/>
              </a:rPr>
              <a:t> Hack: The Future of AI</a:t>
            </a:r>
            <a:endParaRPr lang="en-US" sz="2000" b="1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17985B-5923-B610-96FF-23BEB7D9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300" y="299885"/>
            <a:ext cx="314610" cy="3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45FD5030-0A0E-156E-950B-8AE543BAC25D}"/>
              </a:ext>
            </a:extLst>
          </p:cNvPr>
          <p:cNvSpPr txBox="1"/>
          <p:nvPr/>
        </p:nvSpPr>
        <p:spPr>
          <a:xfrm>
            <a:off x="424985" y="4102600"/>
            <a:ext cx="28430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ru-RU" sz="2000" b="1" dirty="0">
                <a:latin typeface="+mj-lt"/>
                <a:ea typeface="Montserrat"/>
                <a:cs typeface="Montserrat"/>
                <a:sym typeface="Montserrat"/>
              </a:rPr>
              <a:t>Кондратьев Максим</a:t>
            </a:r>
            <a:endParaRPr sz="2000" b="1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61;p13">
            <a:extLst>
              <a:ext uri="{FF2B5EF4-FFF2-40B4-BE49-F238E27FC236}">
                <a16:creationId xmlns:a16="http://schemas.microsoft.com/office/drawing/2014/main" id="{D57DC813-9A1A-DBF0-6572-772C9C210CF2}"/>
              </a:ext>
            </a:extLst>
          </p:cNvPr>
          <p:cNvSpPr txBox="1"/>
          <p:nvPr/>
        </p:nvSpPr>
        <p:spPr>
          <a:xfrm>
            <a:off x="753705" y="4478608"/>
            <a:ext cx="2178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100"/>
            </a:pPr>
            <a:r>
              <a:rPr lang="en-US" sz="2000" dirty="0">
                <a:latin typeface="+mj-lt"/>
                <a:ea typeface="Montserrat"/>
                <a:cs typeface="Montserrat"/>
                <a:sym typeface="Montserrat"/>
              </a:rPr>
              <a:t>Data Scientist</a:t>
            </a:r>
            <a:endParaRPr sz="200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63;p13">
            <a:extLst>
              <a:ext uri="{FF2B5EF4-FFF2-40B4-BE49-F238E27FC236}">
                <a16:creationId xmlns:a16="http://schemas.microsoft.com/office/drawing/2014/main" id="{3A3F38C3-3C77-45DE-B53D-62392F3FF596}"/>
              </a:ext>
            </a:extLst>
          </p:cNvPr>
          <p:cNvSpPr txBox="1"/>
          <p:nvPr/>
        </p:nvSpPr>
        <p:spPr>
          <a:xfrm>
            <a:off x="3348668" y="4126534"/>
            <a:ext cx="26818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ru" sz="2000" b="1" dirty="0">
                <a:latin typeface="+mj-lt"/>
                <a:ea typeface="Montserrat"/>
                <a:cs typeface="Montserrat"/>
                <a:sym typeface="Montserrat"/>
              </a:rPr>
              <a:t>Вахламов Игорь</a:t>
            </a:r>
            <a:endParaRPr sz="2000" b="1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64;p13">
            <a:extLst>
              <a:ext uri="{FF2B5EF4-FFF2-40B4-BE49-F238E27FC236}">
                <a16:creationId xmlns:a16="http://schemas.microsoft.com/office/drawing/2014/main" id="{B33DCCDF-00D2-E314-7291-9547BC736E75}"/>
              </a:ext>
            </a:extLst>
          </p:cNvPr>
          <p:cNvSpPr txBox="1"/>
          <p:nvPr/>
        </p:nvSpPr>
        <p:spPr>
          <a:xfrm>
            <a:off x="3600600" y="4478608"/>
            <a:ext cx="2178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100"/>
            </a:pPr>
            <a:r>
              <a:rPr lang="en-US" sz="2000" dirty="0">
                <a:latin typeface="+mj-lt"/>
                <a:ea typeface="Montserrat"/>
                <a:cs typeface="Montserrat"/>
                <a:sym typeface="Montserrat"/>
              </a:rPr>
              <a:t>Data Scientist</a:t>
            </a:r>
          </a:p>
        </p:txBody>
      </p:sp>
      <p:sp>
        <p:nvSpPr>
          <p:cNvPr id="17" name="Google Shape;54;p13">
            <a:extLst>
              <a:ext uri="{FF2B5EF4-FFF2-40B4-BE49-F238E27FC236}">
                <a16:creationId xmlns:a16="http://schemas.microsoft.com/office/drawing/2014/main" id="{28451AF8-5BE0-F087-AF41-E103BE6DA7D0}"/>
              </a:ext>
            </a:extLst>
          </p:cNvPr>
          <p:cNvSpPr txBox="1"/>
          <p:nvPr/>
        </p:nvSpPr>
        <p:spPr>
          <a:xfrm>
            <a:off x="6267929" y="4102600"/>
            <a:ext cx="252949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ru" sz="2000" b="1" dirty="0">
                <a:latin typeface="+mj-lt"/>
                <a:ea typeface="Montserrat"/>
                <a:cs typeface="Montserrat"/>
                <a:sym typeface="Montserrat"/>
              </a:rPr>
              <a:t>Бодрин Кирилл</a:t>
            </a:r>
            <a:endParaRPr sz="2000" b="1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8CBAF943-B0DC-D76A-5F2A-4AF825214894}"/>
              </a:ext>
            </a:extLst>
          </p:cNvPr>
          <p:cNvSpPr txBox="1"/>
          <p:nvPr/>
        </p:nvSpPr>
        <p:spPr>
          <a:xfrm>
            <a:off x="6447495" y="4478607"/>
            <a:ext cx="2178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100"/>
            </a:pPr>
            <a:r>
              <a:rPr lang="en-US" sz="2000" dirty="0">
                <a:latin typeface="+mj-lt"/>
                <a:ea typeface="Montserrat"/>
                <a:cs typeface="Montserrat"/>
                <a:sym typeface="Montserrat"/>
              </a:rPr>
              <a:t>Data Scientist</a:t>
            </a:r>
          </a:p>
        </p:txBody>
      </p:sp>
      <p:sp>
        <p:nvSpPr>
          <p:cNvPr id="21" name="Google Shape;66;p13">
            <a:extLst>
              <a:ext uri="{FF2B5EF4-FFF2-40B4-BE49-F238E27FC236}">
                <a16:creationId xmlns:a16="http://schemas.microsoft.com/office/drawing/2014/main" id="{1DEA5731-753E-28C9-F315-4ED0BE493704}"/>
              </a:ext>
            </a:extLst>
          </p:cNvPr>
          <p:cNvSpPr txBox="1"/>
          <p:nvPr/>
        </p:nvSpPr>
        <p:spPr>
          <a:xfrm>
            <a:off x="8831919" y="4108955"/>
            <a:ext cx="310294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ru" sz="2000" b="1" dirty="0">
                <a:latin typeface="+mj-lt"/>
                <a:ea typeface="Montserrat"/>
                <a:cs typeface="Montserrat"/>
                <a:sym typeface="Montserrat"/>
              </a:rPr>
              <a:t>Боровицкий Дмитрий</a:t>
            </a:r>
            <a:endParaRPr sz="2000" b="1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67;p13">
            <a:extLst>
              <a:ext uri="{FF2B5EF4-FFF2-40B4-BE49-F238E27FC236}">
                <a16:creationId xmlns:a16="http://schemas.microsoft.com/office/drawing/2014/main" id="{F57EC125-7C3C-CA3B-D59E-6038A248F144}"/>
              </a:ext>
            </a:extLst>
          </p:cNvPr>
          <p:cNvSpPr txBox="1"/>
          <p:nvPr/>
        </p:nvSpPr>
        <p:spPr>
          <a:xfrm>
            <a:off x="9294389" y="4478608"/>
            <a:ext cx="2178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100"/>
            </a:pPr>
            <a:r>
              <a:rPr lang="en-US" sz="2000" dirty="0">
                <a:latin typeface="+mj-lt"/>
                <a:ea typeface="Montserrat"/>
                <a:cs typeface="Montserrat"/>
                <a:sym typeface="Montserrat"/>
              </a:rPr>
              <a:t>Data Scientist</a:t>
            </a:r>
          </a:p>
        </p:txBody>
      </p:sp>
      <p:sp>
        <p:nvSpPr>
          <p:cNvPr id="24" name="Google Shape;72;p13">
            <a:extLst>
              <a:ext uri="{FF2B5EF4-FFF2-40B4-BE49-F238E27FC236}">
                <a16:creationId xmlns:a16="http://schemas.microsoft.com/office/drawing/2014/main" id="{F4982B72-1F67-272F-8BE9-F43F9D9F8348}"/>
              </a:ext>
            </a:extLst>
          </p:cNvPr>
          <p:cNvSpPr txBox="1"/>
          <p:nvPr/>
        </p:nvSpPr>
        <p:spPr>
          <a:xfrm>
            <a:off x="515938" y="1140232"/>
            <a:ext cx="7412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ts val="1500"/>
            </a:pPr>
            <a:r>
              <a:rPr lang="ru" sz="4400" dirty="0">
                <a:latin typeface="+mj-lt"/>
                <a:ea typeface="Montserrat SemiBold"/>
                <a:cs typeface="Montserrat SemiBold"/>
                <a:sym typeface="Montserrat SemiBold"/>
              </a:rPr>
              <a:t>Над проектом работали</a:t>
            </a:r>
            <a:endParaRPr sz="4400">
              <a:latin typeface="+mj-lt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57BEA7C-D0D5-7093-C542-F2BCBCDACB89}"/>
              </a:ext>
            </a:extLst>
          </p:cNvPr>
          <p:cNvSpPr/>
          <p:nvPr/>
        </p:nvSpPr>
        <p:spPr>
          <a:xfrm>
            <a:off x="1137855" y="2716834"/>
            <a:ext cx="1409700" cy="1409700"/>
          </a:xfrm>
          <a:prstGeom prst="ellipse">
            <a:avLst/>
          </a:prstGeom>
          <a:solidFill>
            <a:srgbClr val="BFC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Место для фото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FE25CCB-2637-C1EA-AD2E-3585AFA4024E}"/>
              </a:ext>
            </a:extLst>
          </p:cNvPr>
          <p:cNvSpPr/>
          <p:nvPr/>
        </p:nvSpPr>
        <p:spPr>
          <a:xfrm>
            <a:off x="3984750" y="2716834"/>
            <a:ext cx="1409700" cy="1409700"/>
          </a:xfrm>
          <a:prstGeom prst="ellipse">
            <a:avLst/>
          </a:prstGeom>
          <a:solidFill>
            <a:srgbClr val="BFC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Место для фото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486A71D-1A15-C01D-DFEA-0F90AFC9C6F5}"/>
              </a:ext>
            </a:extLst>
          </p:cNvPr>
          <p:cNvSpPr/>
          <p:nvPr/>
        </p:nvSpPr>
        <p:spPr>
          <a:xfrm>
            <a:off x="6827827" y="2716834"/>
            <a:ext cx="1409700" cy="1409700"/>
          </a:xfrm>
          <a:prstGeom prst="ellipse">
            <a:avLst/>
          </a:prstGeom>
          <a:solidFill>
            <a:srgbClr val="BFC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Место для фото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8C4F5A0-9AE1-6770-6797-202E1E9B0564}"/>
              </a:ext>
            </a:extLst>
          </p:cNvPr>
          <p:cNvSpPr/>
          <p:nvPr/>
        </p:nvSpPr>
        <p:spPr>
          <a:xfrm>
            <a:off x="9678540" y="2716834"/>
            <a:ext cx="1409700" cy="1409700"/>
          </a:xfrm>
          <a:prstGeom prst="ellipse">
            <a:avLst/>
          </a:prstGeom>
          <a:solidFill>
            <a:srgbClr val="BFC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Место для фото</a:t>
            </a: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FC41779F-5353-E591-0A71-B0293B0217E7}"/>
              </a:ext>
            </a:extLst>
          </p:cNvPr>
          <p:cNvSpPr txBox="1">
            <a:spLocks/>
          </p:cNvSpPr>
          <p:nvPr/>
        </p:nvSpPr>
        <p:spPr>
          <a:xfrm>
            <a:off x="396600" y="242403"/>
            <a:ext cx="7816851" cy="4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ts val="2400"/>
              </a:lnSpc>
              <a:buClr>
                <a:srgbClr val="000000"/>
              </a:buClr>
            </a:pPr>
            <a:r>
              <a:rPr lang="en-US" sz="2000" kern="0" dirty="0" err="1">
                <a:solidFill>
                  <a:srgbClr val="000000"/>
                </a:solidFill>
                <a:latin typeface="+mj-lt"/>
              </a:rPr>
              <a:t>Raif</a:t>
            </a:r>
            <a:r>
              <a:rPr lang="en-US" sz="2000" kern="0" dirty="0">
                <a:solidFill>
                  <a:srgbClr val="000000"/>
                </a:solidFill>
                <a:latin typeface="+mj-lt"/>
              </a:rPr>
              <a:t> Hack: The Future of AI</a:t>
            </a:r>
            <a:endParaRPr lang="en-US" sz="2000" b="1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438C61F-B7AA-C07F-607B-FD910814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00" y="299885"/>
            <a:ext cx="314610" cy="314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3D8FDD-90C2-F297-6CCC-0E0E2DF48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r="16279" b="29305"/>
          <a:stretch/>
        </p:blipFill>
        <p:spPr>
          <a:xfrm>
            <a:off x="3933389" y="2662600"/>
            <a:ext cx="1440000" cy="1440000"/>
          </a:xfrm>
          <a:prstGeom prst="ellipse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61CE17-FDC9-899B-9194-867BD221B9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7016" r="11930" b="18572"/>
          <a:stretch/>
        </p:blipFill>
        <p:spPr>
          <a:xfrm>
            <a:off x="9654985" y="2716834"/>
            <a:ext cx="1440000" cy="144000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28274-2385-7C0C-BED9-394A4B714B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2334" r="-237" b="2039"/>
          <a:stretch/>
        </p:blipFill>
        <p:spPr>
          <a:xfrm>
            <a:off x="1108175" y="2725134"/>
            <a:ext cx="1488356" cy="1440000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AA997-FC21-80F1-1508-8F9B77B27B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27" y="2716834"/>
            <a:ext cx="1440000" cy="144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3840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27918" y="2579721"/>
            <a:ext cx="3880827" cy="14035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8000" b="1" dirty="0" err="1">
                <a:solidFill>
                  <a:schemeClr val="tx1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И</a:t>
            </a:r>
            <a:r>
              <a:rPr lang="ru-RU" sz="8000" b="1" dirty="0" err="1">
                <a:solidFill>
                  <a:schemeClr val="tx1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дея</a:t>
            </a:r>
            <a:endParaRPr sz="8000" b="1" dirty="0">
              <a:solidFill>
                <a:schemeClr val="tx1"/>
              </a:solidFill>
              <a:latin typeface="+mj-lt"/>
              <a:ea typeface="Montserrat SemiBold"/>
              <a:cs typeface="Montserrat SemiBold"/>
              <a:sym typeface="Montserrat SemiBold"/>
            </a:endParaRPr>
          </a:p>
          <a:p>
            <a:endParaRPr sz="6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8B46F9-356D-63D9-4764-DC0877AE834D}"/>
              </a:ext>
            </a:extLst>
          </p:cNvPr>
          <p:cNvCxnSpPr>
            <a:cxnSpLocks/>
          </p:cNvCxnSpPr>
          <p:nvPr/>
        </p:nvCxnSpPr>
        <p:spPr>
          <a:xfrm>
            <a:off x="5353837" y="1776771"/>
            <a:ext cx="5338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F034965-B17A-4601-3FCD-672103EB304E}"/>
              </a:ext>
            </a:extLst>
          </p:cNvPr>
          <p:cNvCxnSpPr>
            <a:cxnSpLocks/>
          </p:cNvCxnSpPr>
          <p:nvPr/>
        </p:nvCxnSpPr>
        <p:spPr>
          <a:xfrm>
            <a:off x="5353837" y="2713684"/>
            <a:ext cx="5338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A638642-E10F-657B-19D4-2D53908CEBA3}"/>
              </a:ext>
            </a:extLst>
          </p:cNvPr>
          <p:cNvCxnSpPr>
            <a:cxnSpLocks/>
          </p:cNvCxnSpPr>
          <p:nvPr/>
        </p:nvCxnSpPr>
        <p:spPr>
          <a:xfrm>
            <a:off x="5353837" y="3650597"/>
            <a:ext cx="5338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1DD30C4-0AF2-2CE0-64AD-04F82AFD33A0}"/>
              </a:ext>
            </a:extLst>
          </p:cNvPr>
          <p:cNvCxnSpPr>
            <a:cxnSpLocks/>
          </p:cNvCxnSpPr>
          <p:nvPr/>
        </p:nvCxnSpPr>
        <p:spPr>
          <a:xfrm>
            <a:off x="5353837" y="4587510"/>
            <a:ext cx="5338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7B1D14C-9DB1-FF84-4263-DB64DCFD9C14}"/>
              </a:ext>
            </a:extLst>
          </p:cNvPr>
          <p:cNvCxnSpPr>
            <a:cxnSpLocks/>
          </p:cNvCxnSpPr>
          <p:nvPr/>
        </p:nvCxnSpPr>
        <p:spPr>
          <a:xfrm>
            <a:off x="5307803" y="5524423"/>
            <a:ext cx="5338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BE0F8B4-6D3E-4207-94CB-6388D08A9DD9}"/>
              </a:ext>
            </a:extLst>
          </p:cNvPr>
          <p:cNvSpPr txBox="1">
            <a:spLocks/>
          </p:cNvSpPr>
          <p:nvPr/>
        </p:nvSpPr>
        <p:spPr>
          <a:xfrm>
            <a:off x="5353837" y="985148"/>
            <a:ext cx="5384561" cy="646331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x-non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76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0" i="0" dirty="0">
                <a:solidFill>
                  <a:srgbClr val="3F43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Автоматическое обновление документов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7F400-8172-D4BC-938B-125A04921437}"/>
              </a:ext>
            </a:extLst>
          </p:cNvPr>
          <p:cNvSpPr txBox="1"/>
          <p:nvPr/>
        </p:nvSpPr>
        <p:spPr>
          <a:xfrm>
            <a:off x="5353837" y="1922063"/>
            <a:ext cx="5384561" cy="646329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000" b="0" i="0" dirty="0">
                <a:solidFill>
                  <a:srgbClr val="3F43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Минимизация операционных рисков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78CB5-F6EC-F5F1-5969-209ECF8A7C71}"/>
              </a:ext>
            </a:extLst>
          </p:cNvPr>
          <p:cNvSpPr txBox="1"/>
          <p:nvPr/>
        </p:nvSpPr>
        <p:spPr>
          <a:xfrm>
            <a:off x="5353837" y="2858976"/>
            <a:ext cx="5384561" cy="646329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000" b="0" i="0" dirty="0">
                <a:solidFill>
                  <a:srgbClr val="3F43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Поддержка соблюдения законодательства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D10323-F0FF-C426-62D5-8FDA8C69B2B1}"/>
              </a:ext>
            </a:extLst>
          </p:cNvPr>
          <p:cNvSpPr txBox="1"/>
          <p:nvPr/>
        </p:nvSpPr>
        <p:spPr>
          <a:xfrm>
            <a:off x="5353836" y="3795889"/>
            <a:ext cx="5384561" cy="646329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000" b="0" i="0" dirty="0">
                <a:solidFill>
                  <a:srgbClr val="3F43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Улучшение эффективности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119E2F-2420-9FA8-3CF1-2998E131D089}"/>
              </a:ext>
            </a:extLst>
          </p:cNvPr>
          <p:cNvSpPr txBox="1"/>
          <p:nvPr/>
        </p:nvSpPr>
        <p:spPr>
          <a:xfrm>
            <a:off x="5353836" y="4732802"/>
            <a:ext cx="5384561" cy="646329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000" b="0" i="0" dirty="0">
                <a:solidFill>
                  <a:srgbClr val="3F43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Снижение нагрузки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D7F3FE-1235-3A8B-6869-87F2B6E8C9B4}"/>
              </a:ext>
            </a:extLst>
          </p:cNvPr>
          <p:cNvSpPr txBox="1"/>
          <p:nvPr/>
        </p:nvSpPr>
        <p:spPr>
          <a:xfrm>
            <a:off x="5353835" y="5669719"/>
            <a:ext cx="5384561" cy="646329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sz="2000" b="0" i="0" dirty="0">
                <a:solidFill>
                  <a:srgbClr val="3F43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Первичное составление документов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AB2ACB4F-858C-826C-B8F7-F6F9F85EE40A}"/>
              </a:ext>
            </a:extLst>
          </p:cNvPr>
          <p:cNvSpPr txBox="1">
            <a:spLocks/>
          </p:cNvSpPr>
          <p:nvPr/>
        </p:nvSpPr>
        <p:spPr>
          <a:xfrm>
            <a:off x="396600" y="242403"/>
            <a:ext cx="7816851" cy="4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ts val="2400"/>
              </a:lnSpc>
              <a:buClr>
                <a:srgbClr val="000000"/>
              </a:buClr>
            </a:pPr>
            <a:r>
              <a:rPr lang="en-US" sz="2000" kern="0" dirty="0" err="1">
                <a:solidFill>
                  <a:srgbClr val="000000"/>
                </a:solidFill>
                <a:latin typeface="+mj-lt"/>
              </a:rPr>
              <a:t>Raif</a:t>
            </a:r>
            <a:r>
              <a:rPr lang="en-US" sz="2000" kern="0" dirty="0">
                <a:solidFill>
                  <a:srgbClr val="000000"/>
                </a:solidFill>
                <a:latin typeface="+mj-lt"/>
              </a:rPr>
              <a:t> Hack: The Future of AI</a:t>
            </a:r>
            <a:endParaRPr lang="en-US" sz="2000" b="1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DB3929D-3B38-CF76-4F84-2B6F7461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00" y="299885"/>
            <a:ext cx="314610" cy="314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27918" y="2579721"/>
            <a:ext cx="3880827" cy="14035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8000" b="1" dirty="0" err="1">
                <a:solidFill>
                  <a:schemeClr val="tx1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И</a:t>
            </a:r>
            <a:r>
              <a:rPr lang="ru-RU" sz="8000" b="1" dirty="0" err="1">
                <a:solidFill>
                  <a:schemeClr val="tx1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дея</a:t>
            </a:r>
            <a:endParaRPr sz="8000" b="1" dirty="0">
              <a:solidFill>
                <a:schemeClr val="tx1"/>
              </a:solidFill>
              <a:latin typeface="+mj-lt"/>
              <a:ea typeface="Montserrat SemiBold"/>
              <a:cs typeface="Montserrat SemiBold"/>
              <a:sym typeface="Montserrat SemiBold"/>
            </a:endParaRPr>
          </a:p>
          <a:p>
            <a:endParaRPr sz="6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296427" y="1204635"/>
            <a:ext cx="7379636" cy="5104090"/>
          </a:xfrm>
          <a:prstGeom prst="roundRect">
            <a:avLst>
              <a:gd name="adj" fmla="val 3296"/>
            </a:avLst>
          </a:prstGeom>
          <a:solidFill>
            <a:schemeClr val="bg1"/>
          </a:solidFill>
          <a:ln w="9525" cap="flat" cmpd="sng">
            <a:noFill/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62533" tIns="162533" rIns="162533" bIns="16253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E71FDF2-9DD2-1E81-B13A-BD79DD3F5F6A}"/>
              </a:ext>
            </a:extLst>
          </p:cNvPr>
          <p:cNvSpPr txBox="1">
            <a:spLocks/>
          </p:cNvSpPr>
          <p:nvPr/>
        </p:nvSpPr>
        <p:spPr>
          <a:xfrm>
            <a:off x="396600" y="242403"/>
            <a:ext cx="7816851" cy="4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ts val="2400"/>
              </a:lnSpc>
              <a:buClr>
                <a:srgbClr val="000000"/>
              </a:buClr>
            </a:pPr>
            <a:r>
              <a:rPr lang="en-US" sz="2000" kern="0" dirty="0" err="1">
                <a:solidFill>
                  <a:srgbClr val="000000"/>
                </a:solidFill>
                <a:latin typeface="+mj-lt"/>
              </a:rPr>
              <a:t>Raif</a:t>
            </a:r>
            <a:r>
              <a:rPr lang="en-US" sz="2000" kern="0" dirty="0">
                <a:solidFill>
                  <a:srgbClr val="000000"/>
                </a:solidFill>
                <a:latin typeface="+mj-lt"/>
              </a:rPr>
              <a:t> Hack: The Future of AI</a:t>
            </a:r>
            <a:endParaRPr lang="en-US" sz="2000" b="1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E7C5D4-026B-81D0-D720-2413E8EB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00" y="299885"/>
            <a:ext cx="314610" cy="3146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5B21BB-9F8C-8179-1757-F2A87BAD9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77" y="2148127"/>
            <a:ext cx="6870623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84074" y="561801"/>
            <a:ext cx="6498767" cy="14035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1" dirty="0">
                <a:solidFill>
                  <a:schemeClr val="tx1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Дополнительная информация по продукту</a:t>
            </a:r>
            <a:endParaRPr sz="3600" b="1" dirty="0">
              <a:solidFill>
                <a:schemeClr val="tx1"/>
              </a:solidFill>
              <a:latin typeface="+mj-lt"/>
              <a:ea typeface="Montserrat SemiBold"/>
              <a:cs typeface="Montserrat SemiBold"/>
              <a:sym typeface="Montserrat SemiBold"/>
            </a:endParaRPr>
          </a:p>
          <a:p>
            <a:pPr>
              <a:lnSpc>
                <a:spcPct val="90000"/>
              </a:lnSpc>
            </a:pPr>
            <a:endParaRPr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7EB3E66-78F0-E238-BC44-677BBA7F4853}"/>
              </a:ext>
            </a:extLst>
          </p:cNvPr>
          <p:cNvSpPr txBox="1">
            <a:spLocks/>
          </p:cNvSpPr>
          <p:nvPr/>
        </p:nvSpPr>
        <p:spPr>
          <a:xfrm>
            <a:off x="396600" y="242403"/>
            <a:ext cx="7816851" cy="4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ts val="2400"/>
              </a:lnSpc>
              <a:buClr>
                <a:srgbClr val="000000"/>
              </a:buClr>
            </a:pPr>
            <a:r>
              <a:rPr lang="en-US" sz="2000" kern="0" dirty="0" err="1">
                <a:solidFill>
                  <a:srgbClr val="000000"/>
                </a:solidFill>
                <a:latin typeface="+mj-lt"/>
              </a:rPr>
              <a:t>Raif</a:t>
            </a:r>
            <a:r>
              <a:rPr lang="en-US" sz="2000" kern="0" dirty="0">
                <a:solidFill>
                  <a:srgbClr val="000000"/>
                </a:solidFill>
                <a:latin typeface="+mj-lt"/>
              </a:rPr>
              <a:t> Hack: The Future of AI</a:t>
            </a:r>
            <a:endParaRPr lang="en-US" sz="2000" b="1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7369E-73F1-CB27-FF1D-735CB2D6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00" y="299885"/>
            <a:ext cx="314610" cy="314610"/>
          </a:xfrm>
          <a:prstGeom prst="rect">
            <a:avLst/>
          </a:prstGeom>
        </p:spPr>
      </p:pic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CB1B7D84-3596-065A-F582-5211DE95FDFC}"/>
              </a:ext>
            </a:extLst>
          </p:cNvPr>
          <p:cNvSpPr/>
          <p:nvPr/>
        </p:nvSpPr>
        <p:spPr>
          <a:xfrm>
            <a:off x="515938" y="1965356"/>
            <a:ext cx="6085278" cy="4194143"/>
          </a:xfrm>
          <a:prstGeom prst="roundRect">
            <a:avLst>
              <a:gd name="adj" fmla="val 17057"/>
            </a:avLst>
          </a:prstGeom>
          <a:solidFill>
            <a:schemeClr val="bg1"/>
          </a:solidFill>
          <a:ln w="9525" cap="flat" cmpd="sng">
            <a:noFill/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62533" tIns="162533" rIns="162533" bIns="16253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 быть расширен на широкий спектр задач на соответствие/несоответствие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ru-R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ts val="1400"/>
            </a:pPr>
            <a:endParaRPr lang="ru-R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Базы знаний</a:t>
            </a: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Confluence</a:t>
            </a:r>
            <a:endParaRPr lang="ru-R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Улучшение скриптов взаимодействия с клиентами</a:t>
            </a: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Рисунок 8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0A4AA21-D747-4095-D433-335DFEE618D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BECDFA"/>
              </a:clrFrom>
              <a:clrTo>
                <a:srgbClr val="BECD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78" y="1694702"/>
            <a:ext cx="5007948" cy="43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4310139" y="1791222"/>
            <a:ext cx="3571722" cy="4517503"/>
          </a:xfrm>
          <a:prstGeom prst="roundRect">
            <a:avLst>
              <a:gd name="adj" fmla="val 5400"/>
            </a:avLst>
          </a:prstGeom>
          <a:solidFill>
            <a:schemeClr val="bg1"/>
          </a:solidFill>
          <a:ln w="9525" cap="flat" cmpd="sng">
            <a:noFill/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62533" tIns="162533" rIns="162533" bIns="16253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возможности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LeDlBot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включают:</a:t>
            </a:r>
          </a:p>
          <a:p>
            <a:pPr>
              <a:spcBef>
                <a:spcPts val="0"/>
              </a:spcBef>
              <a:buClr>
                <a:srgbClr val="000000"/>
              </a:buClr>
              <a:buSzPts val="1400"/>
            </a:pP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Обновление документов: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LeDlBot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сканирует новые законодательные акты и предлагает соответствующие изменения в существующих документах банка, сокращая время и усилия, затрачиваемые на ручное обновление.</a:t>
            </a:r>
          </a:p>
          <a:p>
            <a:pPr marL="171450" indent="-17145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соблюдения законодательства: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LeDlBot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обеспечивает банк актуальными и соответствующими законодательству документами, минимизируя риски нарушения правовых норм и штрафов.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RU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CB1B7D84-3596-065A-F582-5211DE95FDFC}"/>
              </a:ext>
            </a:extLst>
          </p:cNvPr>
          <p:cNvSpPr/>
          <p:nvPr/>
        </p:nvSpPr>
        <p:spPr>
          <a:xfrm>
            <a:off x="515938" y="1791222"/>
            <a:ext cx="3571722" cy="4517503"/>
          </a:xfrm>
          <a:prstGeom prst="roundRect">
            <a:avLst>
              <a:gd name="adj" fmla="val 5400"/>
            </a:avLst>
          </a:prstGeom>
          <a:solidFill>
            <a:schemeClr val="bg1"/>
          </a:solidFill>
          <a:ln w="9525" cap="flat" cmpd="sng">
            <a:noFill/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62533" tIns="162533" rIns="162533" bIns="162533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LeDlBot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это инновационный ИИ-помощник, разработанный для автоматизации процесса обновления и написания внутренних документов банка в условиях изменяющегося законодательства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новых идей. С помощью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больших языковых моделей (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LLM),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LeDlBot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способен анализировать и интерпретировать новые правовые акты, выделять ключевую информацию и предлагать соответствующие изменения в существующих документах банка.</a:t>
            </a:r>
            <a:endParaRPr lang="en-RU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9;p14">
            <a:extLst>
              <a:ext uri="{FF2B5EF4-FFF2-40B4-BE49-F238E27FC236}">
                <a16:creationId xmlns:a16="http://schemas.microsoft.com/office/drawing/2014/main" id="{2BAD0645-8D9B-1B9E-4392-709902CFDC6C}"/>
              </a:ext>
            </a:extLst>
          </p:cNvPr>
          <p:cNvSpPr/>
          <p:nvPr/>
        </p:nvSpPr>
        <p:spPr>
          <a:xfrm>
            <a:off x="8104340" y="1791222"/>
            <a:ext cx="3571722" cy="4517503"/>
          </a:xfrm>
          <a:prstGeom prst="roundRect">
            <a:avLst>
              <a:gd name="adj" fmla="val 6452"/>
            </a:avLst>
          </a:prstGeom>
          <a:solidFill>
            <a:schemeClr val="bg1"/>
          </a:solidFill>
          <a:ln w="9525" cap="flat" cmpd="sng">
            <a:noFill/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62533" tIns="162533" rIns="162533" bIns="162533" anchor="ctr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Улучшение эффективности: благодаря использованию ИИ,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LeDlBot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способен обрабатывать большие объемы информации и предлагать наиболее релевантные и точные изменения, что позволяет сократить время на написание и обновление документов.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Персонализированный подход: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LeDlBot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учитывает специфику банка и его внутренние процессы, предлагая индивидуальные рекомендации и решения, соответствующие потребностям и требованиям банка.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LeDlBot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поможет банку существенно сократить время и ресурсы, затрачиваемые на обновление документов, а также обеспечит соблюдение законодательства и повышение эффективности работы.</a:t>
            </a:r>
            <a:endParaRPr lang="en-RU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Google Shape;77;p14">
            <a:extLst>
              <a:ext uri="{FF2B5EF4-FFF2-40B4-BE49-F238E27FC236}">
                <a16:creationId xmlns:a16="http://schemas.microsoft.com/office/drawing/2014/main" id="{F1534278-C928-BE53-8155-C4D7B53B8657}"/>
              </a:ext>
            </a:extLst>
          </p:cNvPr>
          <p:cNvSpPr txBox="1">
            <a:spLocks/>
          </p:cNvSpPr>
          <p:nvPr/>
        </p:nvSpPr>
        <p:spPr>
          <a:xfrm>
            <a:off x="384074" y="561801"/>
            <a:ext cx="6498767" cy="14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ru-RU" sz="3600" b="1" kern="0" dirty="0">
                <a:solidFill>
                  <a:schemeClr val="tx1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Дополнительная информация по продукту</a:t>
            </a:r>
          </a:p>
          <a:p>
            <a:pPr>
              <a:lnSpc>
                <a:spcPct val="90000"/>
              </a:lnSpc>
            </a:pPr>
            <a:endParaRPr lang="ru-RU" b="1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8D579AF-7FD2-4516-46BA-91ADE435DCB4}"/>
              </a:ext>
            </a:extLst>
          </p:cNvPr>
          <p:cNvSpPr txBox="1">
            <a:spLocks/>
          </p:cNvSpPr>
          <p:nvPr/>
        </p:nvSpPr>
        <p:spPr>
          <a:xfrm>
            <a:off x="396600" y="242403"/>
            <a:ext cx="7816851" cy="4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ts val="2400"/>
              </a:lnSpc>
              <a:buClr>
                <a:srgbClr val="000000"/>
              </a:buClr>
            </a:pPr>
            <a:r>
              <a:rPr lang="en-US" sz="2000" kern="0" dirty="0" err="1">
                <a:solidFill>
                  <a:srgbClr val="000000"/>
                </a:solidFill>
                <a:latin typeface="+mj-lt"/>
              </a:rPr>
              <a:t>Raif</a:t>
            </a:r>
            <a:r>
              <a:rPr lang="en-US" sz="2000" kern="0" dirty="0">
                <a:solidFill>
                  <a:srgbClr val="000000"/>
                </a:solidFill>
                <a:latin typeface="+mj-lt"/>
              </a:rPr>
              <a:t> Hack: The Future of AI</a:t>
            </a:r>
            <a:endParaRPr lang="en-US" sz="2000" b="1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95F53B-FB92-E299-FD49-E74F9E9E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00" y="299885"/>
            <a:ext cx="314610" cy="31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CB1B7D84-3596-065A-F582-5211DE95FDFC}"/>
              </a:ext>
            </a:extLst>
          </p:cNvPr>
          <p:cNvSpPr/>
          <p:nvPr/>
        </p:nvSpPr>
        <p:spPr>
          <a:xfrm>
            <a:off x="1251336" y="1908490"/>
            <a:ext cx="9689328" cy="4779559"/>
          </a:xfrm>
          <a:prstGeom prst="roundRect">
            <a:avLst>
              <a:gd name="adj" fmla="val 5400"/>
            </a:avLst>
          </a:prstGeom>
          <a:solidFill>
            <a:schemeClr val="bg1"/>
          </a:solidFill>
          <a:ln w="9525" cap="flat" cmpd="sng">
            <a:noFill/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62533" tIns="162533" rIns="162533" bIns="16253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7;p14">
            <a:extLst>
              <a:ext uri="{FF2B5EF4-FFF2-40B4-BE49-F238E27FC236}">
                <a16:creationId xmlns:a16="http://schemas.microsoft.com/office/drawing/2014/main" id="{F1534278-C928-BE53-8155-C4D7B53B8657}"/>
              </a:ext>
            </a:extLst>
          </p:cNvPr>
          <p:cNvSpPr txBox="1">
            <a:spLocks/>
          </p:cNvSpPr>
          <p:nvPr/>
        </p:nvSpPr>
        <p:spPr>
          <a:xfrm>
            <a:off x="384074" y="561801"/>
            <a:ext cx="6498767" cy="76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ru-RU" sz="3600" b="1" kern="0" dirty="0">
                <a:solidFill>
                  <a:schemeClr val="tx1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Демонстрация продукта</a:t>
            </a:r>
          </a:p>
          <a:p>
            <a:pPr>
              <a:lnSpc>
                <a:spcPct val="90000"/>
              </a:lnSpc>
            </a:pPr>
            <a:endParaRPr lang="ru-RU" b="1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8D579AF-7FD2-4516-46BA-91ADE435DCB4}"/>
              </a:ext>
            </a:extLst>
          </p:cNvPr>
          <p:cNvSpPr txBox="1">
            <a:spLocks/>
          </p:cNvSpPr>
          <p:nvPr/>
        </p:nvSpPr>
        <p:spPr>
          <a:xfrm>
            <a:off x="384074" y="299885"/>
            <a:ext cx="7816851" cy="4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lnSpc>
                <a:spcPts val="2400"/>
              </a:lnSpc>
              <a:buClr>
                <a:srgbClr val="000000"/>
              </a:buClr>
            </a:pPr>
            <a:r>
              <a:rPr lang="en-US" sz="2000" kern="0" dirty="0" err="1">
                <a:solidFill>
                  <a:srgbClr val="000000"/>
                </a:solidFill>
                <a:latin typeface="+mj-lt"/>
              </a:rPr>
              <a:t>Raif</a:t>
            </a:r>
            <a:r>
              <a:rPr lang="en-US" sz="2000" kern="0" dirty="0">
                <a:solidFill>
                  <a:srgbClr val="000000"/>
                </a:solidFill>
                <a:latin typeface="+mj-lt"/>
              </a:rPr>
              <a:t> Hack: The Future of AI</a:t>
            </a:r>
            <a:endParaRPr lang="en-US" sz="2000" b="1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95F53B-FB92-E299-FD49-E74F9E9E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00" y="299885"/>
            <a:ext cx="314610" cy="3146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C73B0E-78EC-C8D9-DF23-BB1071EE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733" y="2128864"/>
            <a:ext cx="8987092" cy="4389592"/>
          </a:xfrm>
          <a:prstGeom prst="rect">
            <a:avLst/>
          </a:prstGeom>
        </p:spPr>
      </p:pic>
      <p:sp>
        <p:nvSpPr>
          <p:cNvPr id="5" name="Google Shape;79;p14">
            <a:extLst>
              <a:ext uri="{FF2B5EF4-FFF2-40B4-BE49-F238E27FC236}">
                <a16:creationId xmlns:a16="http://schemas.microsoft.com/office/drawing/2014/main" id="{70E27A0F-3291-AF8C-3CA3-B2A54E6447D5}"/>
              </a:ext>
            </a:extLst>
          </p:cNvPr>
          <p:cNvSpPr/>
          <p:nvPr/>
        </p:nvSpPr>
        <p:spPr>
          <a:xfrm>
            <a:off x="1251336" y="1310190"/>
            <a:ext cx="9689328" cy="518016"/>
          </a:xfrm>
          <a:prstGeom prst="roundRect">
            <a:avLst>
              <a:gd name="adj" fmla="val 5400"/>
            </a:avLst>
          </a:prstGeom>
          <a:solidFill>
            <a:schemeClr val="bg1"/>
          </a:solidFill>
          <a:ln w="9525" cap="flat" cmpd="sng">
            <a:noFill/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62533" tIns="162533" rIns="162533" bIns="162533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en-GB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https://open-ai-api-backend-7909.raiff2023.codenrock.com/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81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6F36B-88D9-4F42-9724-58BDF68E0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fld id="{4F260BB2-4DBA-4B96-A733-49638465F576}" type="slidenum">
              <a:rPr kumimoji="0" lang="x-none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x-none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66B78-1A57-AB6A-951B-B1C5C8E6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EE6FD"/>
              </a:clrFrom>
              <a:clrTo>
                <a:srgbClr val="DEE6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6246" y="758069"/>
            <a:ext cx="5623560" cy="562356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F3EB071B-D522-782A-1613-62A3326FE5CF}"/>
              </a:ext>
            </a:extLst>
          </p:cNvPr>
          <p:cNvSpPr txBox="1">
            <a:spLocks/>
          </p:cNvSpPr>
          <p:nvPr/>
        </p:nvSpPr>
        <p:spPr>
          <a:xfrm>
            <a:off x="396600" y="242403"/>
            <a:ext cx="7816851" cy="42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Raif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Hack: The Future of AI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17985B-5923-B610-96FF-23BEB7D9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300" y="299885"/>
            <a:ext cx="314610" cy="314610"/>
          </a:xfrm>
          <a:prstGeom prst="rect">
            <a:avLst/>
          </a:prstGeom>
        </p:spPr>
      </p:pic>
      <p:sp>
        <p:nvSpPr>
          <p:cNvPr id="2" name="Title 51">
            <a:extLst>
              <a:ext uri="{FF2B5EF4-FFF2-40B4-BE49-F238E27FC236}">
                <a16:creationId xmlns:a16="http://schemas.microsoft.com/office/drawing/2014/main" id="{D203B0F9-DDF9-F6F2-51D5-3952F648E885}"/>
              </a:ext>
            </a:extLst>
          </p:cNvPr>
          <p:cNvSpPr txBox="1">
            <a:spLocks/>
          </p:cNvSpPr>
          <p:nvPr/>
        </p:nvSpPr>
        <p:spPr>
          <a:xfrm>
            <a:off x="490538" y="2730004"/>
            <a:ext cx="5408084" cy="163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6000" b="1" kern="0"/>
              <a:t>Спасибо за внимание</a:t>
            </a:r>
            <a:endParaRPr lang="x-none" sz="6000" b="1" kern="0"/>
          </a:p>
        </p:txBody>
      </p:sp>
      <p:sp>
        <p:nvSpPr>
          <p:cNvPr id="6" name="Google Shape;71;p13">
            <a:extLst>
              <a:ext uri="{FF2B5EF4-FFF2-40B4-BE49-F238E27FC236}">
                <a16:creationId xmlns:a16="http://schemas.microsoft.com/office/drawing/2014/main" id="{F6753B76-2101-F428-54E3-757EB5C19525}"/>
              </a:ext>
            </a:extLst>
          </p:cNvPr>
          <p:cNvSpPr txBox="1"/>
          <p:nvPr/>
        </p:nvSpPr>
        <p:spPr>
          <a:xfrm>
            <a:off x="503238" y="5873269"/>
            <a:ext cx="718774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None/>
              <a:tabLst/>
              <a:defRPr/>
            </a:pPr>
            <a:r>
              <a:rPr kumimoji="0" lang="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SemiBold"/>
                <a:cs typeface="Montserrat SemiBold"/>
                <a:sym typeface="Montserrat SemiBold"/>
              </a:rPr>
              <a:t>Готовы ответить на вопросы</a:t>
            </a:r>
            <a:endParaRPr kumimoji="0" lang="x-none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692446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Райффайзенбанк КИБ</Template>
  <TotalTime>13079</TotalTime>
  <Words>364</Words>
  <Application>Microsoft Macintosh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Wingdings</vt:lpstr>
      <vt:lpstr>Simple Light</vt:lpstr>
      <vt:lpstr>LeDlBot ИИ-помощник для обновления документов банка</vt:lpstr>
      <vt:lpstr>PowerPoint Presentation</vt:lpstr>
      <vt:lpstr>Идея </vt:lpstr>
      <vt:lpstr>Идея </vt:lpstr>
      <vt:lpstr>Дополнительная информация по продукту </vt:lpstr>
      <vt:lpstr>PowerPoint Presentation</vt:lpstr>
      <vt:lpstr>PowerPoint Presentation</vt:lpstr>
      <vt:lpstr>PowerPoint Presentation</vt:lpstr>
    </vt:vector>
  </TitlesOfParts>
  <Manager/>
  <Company>Raiffeisenbank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Raiffeisenbank CIB PowerPoint Template 1.0</dc:title>
  <dc:subject/>
  <dc:creator>Marketing CIB</dc:creator>
  <cp:keywords/>
  <dc:description/>
  <cp:lastModifiedBy>Microsoft Office User</cp:lastModifiedBy>
  <cp:revision>1429</cp:revision>
  <dcterms:created xsi:type="dcterms:W3CDTF">2020-05-21T07:30:59Z</dcterms:created>
  <dcterms:modified xsi:type="dcterms:W3CDTF">2023-07-19T08:47:45Z</dcterms:modified>
  <cp:category/>
</cp:coreProperties>
</file>