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5" r:id="rId4"/>
    <p:sldId id="279" r:id="rId5"/>
    <p:sldId id="280" r:id="rId6"/>
    <p:sldId id="281" r:id="rId7"/>
    <p:sldId id="282" r:id="rId8"/>
    <p:sldId id="269" r:id="rId9"/>
    <p:sldId id="284" r:id="rId10"/>
    <p:sldId id="264"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9"/>
    <p:restoredTop sz="94662"/>
  </p:normalViewPr>
  <p:slideViewPr>
    <p:cSldViewPr snapToGrid="0" snapToObjects="1">
      <p:cViewPr>
        <p:scale>
          <a:sx n="93" d="100"/>
          <a:sy n="93" d="100"/>
        </p:scale>
        <p:origin x="8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8B4B-6F28-0741-A764-CA220325E1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1AB61A-4426-4C47-8BB1-953BF4997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9FFB1-E9F4-1044-8AD4-E5EB3A92F4A2}"/>
              </a:ext>
            </a:extLst>
          </p:cNvPr>
          <p:cNvSpPr>
            <a:spLocks noGrp="1"/>
          </p:cNvSpPr>
          <p:nvPr>
            <p:ph type="dt" sz="half" idx="10"/>
          </p:nvPr>
        </p:nvSpPr>
        <p:spPr/>
        <p:txBody>
          <a:bodyPr/>
          <a:lstStyle/>
          <a:p>
            <a:fld id="{1239C84C-43A4-934B-9CEE-1379D996B5B4}" type="datetimeFigureOut">
              <a:rPr lang="en-US" smtClean="0"/>
              <a:t>6/22/19</a:t>
            </a:fld>
            <a:endParaRPr lang="en-US"/>
          </a:p>
        </p:txBody>
      </p:sp>
      <p:sp>
        <p:nvSpPr>
          <p:cNvPr id="5" name="Footer Placeholder 4">
            <a:extLst>
              <a:ext uri="{FF2B5EF4-FFF2-40B4-BE49-F238E27FC236}">
                <a16:creationId xmlns:a16="http://schemas.microsoft.com/office/drawing/2014/main" id="{94412FA4-B8FE-A340-B3C0-DD2357C67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A5B5C-530E-C648-B14C-9645EB1FF097}"/>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83910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C689-A7D0-CF4D-992E-8D3FB22A1C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69E4CD-E3DA-C64E-8CBD-0C6F62EC6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4A7B8-D7E6-A34D-BECE-7F1E71C36559}"/>
              </a:ext>
            </a:extLst>
          </p:cNvPr>
          <p:cNvSpPr>
            <a:spLocks noGrp="1"/>
          </p:cNvSpPr>
          <p:nvPr>
            <p:ph type="dt" sz="half" idx="10"/>
          </p:nvPr>
        </p:nvSpPr>
        <p:spPr/>
        <p:txBody>
          <a:bodyPr/>
          <a:lstStyle/>
          <a:p>
            <a:fld id="{1239C84C-43A4-934B-9CEE-1379D996B5B4}" type="datetimeFigureOut">
              <a:rPr lang="en-US" smtClean="0"/>
              <a:t>6/22/19</a:t>
            </a:fld>
            <a:endParaRPr lang="en-US"/>
          </a:p>
        </p:txBody>
      </p:sp>
      <p:sp>
        <p:nvSpPr>
          <p:cNvPr id="5" name="Footer Placeholder 4">
            <a:extLst>
              <a:ext uri="{FF2B5EF4-FFF2-40B4-BE49-F238E27FC236}">
                <a16:creationId xmlns:a16="http://schemas.microsoft.com/office/drawing/2014/main" id="{14F426A9-8DF1-3849-AF86-7BCC69AAF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47C3F-A847-C641-A2F6-CBC7AC0BEBEE}"/>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113162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885AD7-B4EC-9247-BB7E-27EDAF6037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842F9E-6E7D-4647-B88E-16B17F6D26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D8AAE-CF6D-B54A-BE74-55E2D1A0BEF8}"/>
              </a:ext>
            </a:extLst>
          </p:cNvPr>
          <p:cNvSpPr>
            <a:spLocks noGrp="1"/>
          </p:cNvSpPr>
          <p:nvPr>
            <p:ph type="dt" sz="half" idx="10"/>
          </p:nvPr>
        </p:nvSpPr>
        <p:spPr/>
        <p:txBody>
          <a:bodyPr/>
          <a:lstStyle/>
          <a:p>
            <a:fld id="{1239C84C-43A4-934B-9CEE-1379D996B5B4}" type="datetimeFigureOut">
              <a:rPr lang="en-US" smtClean="0"/>
              <a:t>6/22/19</a:t>
            </a:fld>
            <a:endParaRPr lang="en-US"/>
          </a:p>
        </p:txBody>
      </p:sp>
      <p:sp>
        <p:nvSpPr>
          <p:cNvPr id="5" name="Footer Placeholder 4">
            <a:extLst>
              <a:ext uri="{FF2B5EF4-FFF2-40B4-BE49-F238E27FC236}">
                <a16:creationId xmlns:a16="http://schemas.microsoft.com/office/drawing/2014/main" id="{2B17425D-E37D-AE47-A0EF-4E9B74879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44550-6740-5440-A81A-211E6C0998A0}"/>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01803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E862-6391-B44F-8851-F779F64D7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D33DC-3044-2A43-9EEE-5A5FC64BC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47134-1D7E-F149-804E-39A653A0260C}"/>
              </a:ext>
            </a:extLst>
          </p:cNvPr>
          <p:cNvSpPr>
            <a:spLocks noGrp="1"/>
          </p:cNvSpPr>
          <p:nvPr>
            <p:ph type="dt" sz="half" idx="10"/>
          </p:nvPr>
        </p:nvSpPr>
        <p:spPr/>
        <p:txBody>
          <a:bodyPr/>
          <a:lstStyle/>
          <a:p>
            <a:fld id="{1239C84C-43A4-934B-9CEE-1379D996B5B4}" type="datetimeFigureOut">
              <a:rPr lang="en-US" smtClean="0"/>
              <a:t>6/22/19</a:t>
            </a:fld>
            <a:endParaRPr lang="en-US"/>
          </a:p>
        </p:txBody>
      </p:sp>
      <p:sp>
        <p:nvSpPr>
          <p:cNvPr id="5" name="Footer Placeholder 4">
            <a:extLst>
              <a:ext uri="{FF2B5EF4-FFF2-40B4-BE49-F238E27FC236}">
                <a16:creationId xmlns:a16="http://schemas.microsoft.com/office/drawing/2014/main" id="{D936C7D6-849C-1741-9609-854DC4355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F15A6-D194-6340-B8B3-12E5849795F5}"/>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85133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F405-C560-514B-BE5B-1E8D9CCD81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201153-95A9-8148-8537-603E7DE949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72757B-F299-0748-A6B2-3DB145A0B31C}"/>
              </a:ext>
            </a:extLst>
          </p:cNvPr>
          <p:cNvSpPr>
            <a:spLocks noGrp="1"/>
          </p:cNvSpPr>
          <p:nvPr>
            <p:ph type="dt" sz="half" idx="10"/>
          </p:nvPr>
        </p:nvSpPr>
        <p:spPr/>
        <p:txBody>
          <a:bodyPr/>
          <a:lstStyle/>
          <a:p>
            <a:fld id="{1239C84C-43A4-934B-9CEE-1379D996B5B4}" type="datetimeFigureOut">
              <a:rPr lang="en-US" smtClean="0"/>
              <a:t>6/22/19</a:t>
            </a:fld>
            <a:endParaRPr lang="en-US"/>
          </a:p>
        </p:txBody>
      </p:sp>
      <p:sp>
        <p:nvSpPr>
          <p:cNvPr id="5" name="Footer Placeholder 4">
            <a:extLst>
              <a:ext uri="{FF2B5EF4-FFF2-40B4-BE49-F238E27FC236}">
                <a16:creationId xmlns:a16="http://schemas.microsoft.com/office/drawing/2014/main" id="{8D42A15E-441F-7644-9D4B-72AF75082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E7743-9E2E-8C4A-97DC-5F9CF8A0E577}"/>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3034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6081-4DE6-0A43-85EE-3AD1B8C49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FDA0D-B340-7648-87CA-F2A1A2499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255A99-ECE9-0346-AEA7-D0F0A859B7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CB2B44-5473-3546-94AC-7D1934F3F5F7}"/>
              </a:ext>
            </a:extLst>
          </p:cNvPr>
          <p:cNvSpPr>
            <a:spLocks noGrp="1"/>
          </p:cNvSpPr>
          <p:nvPr>
            <p:ph type="dt" sz="half" idx="10"/>
          </p:nvPr>
        </p:nvSpPr>
        <p:spPr/>
        <p:txBody>
          <a:bodyPr/>
          <a:lstStyle/>
          <a:p>
            <a:fld id="{1239C84C-43A4-934B-9CEE-1379D996B5B4}" type="datetimeFigureOut">
              <a:rPr lang="en-US" smtClean="0"/>
              <a:t>6/22/19</a:t>
            </a:fld>
            <a:endParaRPr lang="en-US"/>
          </a:p>
        </p:txBody>
      </p:sp>
      <p:sp>
        <p:nvSpPr>
          <p:cNvPr id="6" name="Footer Placeholder 5">
            <a:extLst>
              <a:ext uri="{FF2B5EF4-FFF2-40B4-BE49-F238E27FC236}">
                <a16:creationId xmlns:a16="http://schemas.microsoft.com/office/drawing/2014/main" id="{7E0B9C41-9006-1540-9A75-81F7536BB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282E5-2462-F94C-BA80-22F068BB351B}"/>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128841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2038-0AE5-814B-A319-449A50A82E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EC0F49-2119-0647-AF90-56B8751BE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DC16BA-63FB-2C48-9375-8CBB3603F3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6F1962-9357-344F-9C55-452171773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86EB4-9686-2C4D-8815-5BF8853E07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387E1-84B0-9D46-8C32-33AF5015F011}"/>
              </a:ext>
            </a:extLst>
          </p:cNvPr>
          <p:cNvSpPr>
            <a:spLocks noGrp="1"/>
          </p:cNvSpPr>
          <p:nvPr>
            <p:ph type="dt" sz="half" idx="10"/>
          </p:nvPr>
        </p:nvSpPr>
        <p:spPr/>
        <p:txBody>
          <a:bodyPr/>
          <a:lstStyle/>
          <a:p>
            <a:fld id="{1239C84C-43A4-934B-9CEE-1379D996B5B4}" type="datetimeFigureOut">
              <a:rPr lang="en-US" smtClean="0"/>
              <a:t>6/22/19</a:t>
            </a:fld>
            <a:endParaRPr lang="en-US"/>
          </a:p>
        </p:txBody>
      </p:sp>
      <p:sp>
        <p:nvSpPr>
          <p:cNvPr id="8" name="Footer Placeholder 7">
            <a:extLst>
              <a:ext uri="{FF2B5EF4-FFF2-40B4-BE49-F238E27FC236}">
                <a16:creationId xmlns:a16="http://schemas.microsoft.com/office/drawing/2014/main" id="{BC73C8E0-A1B7-4742-A0CF-C602E92130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DD145-0FBD-7D4A-9E20-F3364847F7BA}"/>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05634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2BF6-BB4F-CE45-8CCC-D322292C0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55DD03-D338-F14B-8F9A-24F06C05ED7D}"/>
              </a:ext>
            </a:extLst>
          </p:cNvPr>
          <p:cNvSpPr>
            <a:spLocks noGrp="1"/>
          </p:cNvSpPr>
          <p:nvPr>
            <p:ph type="dt" sz="half" idx="10"/>
          </p:nvPr>
        </p:nvSpPr>
        <p:spPr/>
        <p:txBody>
          <a:bodyPr/>
          <a:lstStyle/>
          <a:p>
            <a:fld id="{1239C84C-43A4-934B-9CEE-1379D996B5B4}" type="datetimeFigureOut">
              <a:rPr lang="en-US" smtClean="0"/>
              <a:t>6/22/19</a:t>
            </a:fld>
            <a:endParaRPr lang="en-US"/>
          </a:p>
        </p:txBody>
      </p:sp>
      <p:sp>
        <p:nvSpPr>
          <p:cNvPr id="4" name="Footer Placeholder 3">
            <a:extLst>
              <a:ext uri="{FF2B5EF4-FFF2-40B4-BE49-F238E27FC236}">
                <a16:creationId xmlns:a16="http://schemas.microsoft.com/office/drawing/2014/main" id="{4807127E-0672-5B41-8D4D-9FB82E8360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AC7096-09EE-2B40-A5E5-6EBA52C5C411}"/>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932806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CEC20-FC1F-8E44-95FE-787175599209}"/>
              </a:ext>
            </a:extLst>
          </p:cNvPr>
          <p:cNvSpPr>
            <a:spLocks noGrp="1"/>
          </p:cNvSpPr>
          <p:nvPr>
            <p:ph type="dt" sz="half" idx="10"/>
          </p:nvPr>
        </p:nvSpPr>
        <p:spPr/>
        <p:txBody>
          <a:bodyPr/>
          <a:lstStyle/>
          <a:p>
            <a:fld id="{1239C84C-43A4-934B-9CEE-1379D996B5B4}" type="datetimeFigureOut">
              <a:rPr lang="en-US" smtClean="0"/>
              <a:t>6/22/19</a:t>
            </a:fld>
            <a:endParaRPr lang="en-US"/>
          </a:p>
        </p:txBody>
      </p:sp>
      <p:sp>
        <p:nvSpPr>
          <p:cNvPr id="3" name="Footer Placeholder 2">
            <a:extLst>
              <a:ext uri="{FF2B5EF4-FFF2-40B4-BE49-F238E27FC236}">
                <a16:creationId xmlns:a16="http://schemas.microsoft.com/office/drawing/2014/main" id="{587BC968-F175-ED47-8578-34D1883328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CA95E2-D695-8946-832C-E6C065453710}"/>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4050441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1D19-891F-8249-A151-BD57A2DAD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05C2A3-7B58-5840-B407-524EEAE272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535C39-4024-9B41-9B2A-D87EB4165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D545C-9858-714F-BFDA-6B2B7FBC74DF}"/>
              </a:ext>
            </a:extLst>
          </p:cNvPr>
          <p:cNvSpPr>
            <a:spLocks noGrp="1"/>
          </p:cNvSpPr>
          <p:nvPr>
            <p:ph type="dt" sz="half" idx="10"/>
          </p:nvPr>
        </p:nvSpPr>
        <p:spPr/>
        <p:txBody>
          <a:bodyPr/>
          <a:lstStyle/>
          <a:p>
            <a:fld id="{1239C84C-43A4-934B-9CEE-1379D996B5B4}" type="datetimeFigureOut">
              <a:rPr lang="en-US" smtClean="0"/>
              <a:t>6/22/19</a:t>
            </a:fld>
            <a:endParaRPr lang="en-US"/>
          </a:p>
        </p:txBody>
      </p:sp>
      <p:sp>
        <p:nvSpPr>
          <p:cNvPr id="6" name="Footer Placeholder 5">
            <a:extLst>
              <a:ext uri="{FF2B5EF4-FFF2-40B4-BE49-F238E27FC236}">
                <a16:creationId xmlns:a16="http://schemas.microsoft.com/office/drawing/2014/main" id="{D39B41FE-8629-204D-8FE8-043B2E150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83E94-4204-984F-BBF2-8F03CB5CEF7C}"/>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402972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6A03-2316-F948-A972-8057518A45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F53A77-1D00-814C-A500-B5BAD072E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275A15-FF87-F24E-B5E2-24291BB2C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F7CCA-4DCE-264D-A7A7-C83131FCC577}"/>
              </a:ext>
            </a:extLst>
          </p:cNvPr>
          <p:cNvSpPr>
            <a:spLocks noGrp="1"/>
          </p:cNvSpPr>
          <p:nvPr>
            <p:ph type="dt" sz="half" idx="10"/>
          </p:nvPr>
        </p:nvSpPr>
        <p:spPr/>
        <p:txBody>
          <a:bodyPr/>
          <a:lstStyle/>
          <a:p>
            <a:fld id="{1239C84C-43A4-934B-9CEE-1379D996B5B4}" type="datetimeFigureOut">
              <a:rPr lang="en-US" smtClean="0"/>
              <a:t>6/22/19</a:t>
            </a:fld>
            <a:endParaRPr lang="en-US"/>
          </a:p>
        </p:txBody>
      </p:sp>
      <p:sp>
        <p:nvSpPr>
          <p:cNvPr id="6" name="Footer Placeholder 5">
            <a:extLst>
              <a:ext uri="{FF2B5EF4-FFF2-40B4-BE49-F238E27FC236}">
                <a16:creationId xmlns:a16="http://schemas.microsoft.com/office/drawing/2014/main" id="{F6AF9F14-E2F3-7A45-8AF3-DAF994119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6723F-E701-9A4F-8E95-6BDED630C85A}"/>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58433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2BB5C-D99F-794C-8736-0DE60369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09CABA-908F-2F42-B697-93788D6384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46631-623C-A249-A0E8-91459E15D4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C84C-43A4-934B-9CEE-1379D996B5B4}" type="datetimeFigureOut">
              <a:rPr lang="en-US" smtClean="0"/>
              <a:t>6/22/19</a:t>
            </a:fld>
            <a:endParaRPr lang="en-US"/>
          </a:p>
        </p:txBody>
      </p:sp>
      <p:sp>
        <p:nvSpPr>
          <p:cNvPr id="5" name="Footer Placeholder 4">
            <a:extLst>
              <a:ext uri="{FF2B5EF4-FFF2-40B4-BE49-F238E27FC236}">
                <a16:creationId xmlns:a16="http://schemas.microsoft.com/office/drawing/2014/main" id="{CC09AC3A-6678-6943-BA04-CB3F76195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2EED3A-A75C-C149-9998-6CB313C0F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FC4E3-5250-9747-8795-1E634A5168BC}" type="slidenum">
              <a:rPr lang="en-US" smtClean="0"/>
              <a:t>‹#›</a:t>
            </a:fld>
            <a:endParaRPr lang="en-US"/>
          </a:p>
        </p:txBody>
      </p:sp>
    </p:spTree>
    <p:extLst>
      <p:ext uri="{BB962C8B-B14F-4D97-AF65-F5344CB8AC3E}">
        <p14:creationId xmlns:p14="http://schemas.microsoft.com/office/powerpoint/2010/main" val="1770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nasa.go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11FCBC-670E-0845-92A5-BE8E7C196B6E}"/>
              </a:ext>
            </a:extLst>
          </p:cNvPr>
          <p:cNvPicPr>
            <a:picLocks noChangeAspect="1"/>
          </p:cNvPicPr>
          <p:nvPr/>
        </p:nvPicPr>
        <p:blipFill rotWithShape="1">
          <a:blip r:embed="rId2">
            <a:alphaModFix/>
            <a:extLst/>
          </a:blip>
          <a:srcRect t="10015" r="1" b="15662"/>
          <a:stretch/>
        </p:blipFill>
        <p:spPr>
          <a:xfrm>
            <a:off x="6083786" y="-168318"/>
            <a:ext cx="6261330" cy="3932313"/>
          </a:xfrm>
          <a:prstGeom prst="rect">
            <a:avLst/>
          </a:prstGeom>
          <a:effectLst>
            <a:softEdge rad="533400"/>
          </a:effectLst>
        </p:spPr>
      </p:pic>
      <p:pic>
        <p:nvPicPr>
          <p:cNvPr id="5" name="Picture 4">
            <a:extLst>
              <a:ext uri="{FF2B5EF4-FFF2-40B4-BE49-F238E27FC236}">
                <a16:creationId xmlns:a16="http://schemas.microsoft.com/office/drawing/2014/main" id="{B37BABC6-751C-9645-BFDE-F2249619FD97}"/>
              </a:ext>
            </a:extLst>
          </p:cNvPr>
          <p:cNvPicPr>
            <a:picLocks noChangeAspect="1"/>
          </p:cNvPicPr>
          <p:nvPr/>
        </p:nvPicPr>
        <p:blipFill rotWithShape="1">
          <a:blip r:embed="rId3"/>
          <a:srcRect r="1479"/>
          <a:stretch/>
        </p:blipFill>
        <p:spPr>
          <a:xfrm>
            <a:off x="6089904" y="2487168"/>
            <a:ext cx="6263640" cy="4215384"/>
          </a:xfrm>
          <a:prstGeom prst="rect">
            <a:avLst/>
          </a:prstGeom>
          <a:effectLst>
            <a:softEdge rad="533400"/>
          </a:effectLst>
        </p:spPr>
      </p:pic>
      <p:pic>
        <p:nvPicPr>
          <p:cNvPr id="18" name="Picture 11">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DEE0C70-4B05-E448-A487-2F224B14FD0C}"/>
              </a:ext>
            </a:extLst>
          </p:cNvPr>
          <p:cNvSpPr>
            <a:spLocks noGrp="1"/>
          </p:cNvSpPr>
          <p:nvPr>
            <p:ph type="ctrTitle"/>
          </p:nvPr>
        </p:nvSpPr>
        <p:spPr>
          <a:xfrm>
            <a:off x="804998" y="798445"/>
            <a:ext cx="4803636" cy="1311664"/>
          </a:xfrm>
        </p:spPr>
        <p:txBody>
          <a:bodyPr vert="horz" lIns="91440" tIns="45720" rIns="91440" bIns="45720" rtlCol="0" anchor="ctr">
            <a:normAutofit/>
          </a:bodyPr>
          <a:lstStyle/>
          <a:p>
            <a:pPr algn="l"/>
            <a:r>
              <a:rPr lang="en-US" sz="3700" b="1" kern="1200">
                <a:solidFill>
                  <a:srgbClr val="000000"/>
                </a:solidFill>
                <a:latin typeface="+mj-lt"/>
                <a:ea typeface="+mj-ea"/>
                <a:cs typeface="+mj-cs"/>
              </a:rPr>
              <a:t>Project 3</a:t>
            </a:r>
            <a:br>
              <a:rPr lang="en-US" sz="3700" b="1" kern="1200">
                <a:solidFill>
                  <a:srgbClr val="000000"/>
                </a:solidFill>
                <a:latin typeface="+mj-lt"/>
                <a:ea typeface="+mj-ea"/>
                <a:cs typeface="+mj-cs"/>
              </a:rPr>
            </a:br>
            <a:r>
              <a:rPr lang="en-US" sz="3700" b="1" kern="1200">
                <a:solidFill>
                  <a:srgbClr val="000000"/>
                </a:solidFill>
                <a:latin typeface="+mj-lt"/>
                <a:ea typeface="+mj-ea"/>
                <a:cs typeface="+mj-cs"/>
              </a:rPr>
              <a:t>Shooting for the Stars…</a:t>
            </a:r>
          </a:p>
        </p:txBody>
      </p:sp>
      <p:sp>
        <p:nvSpPr>
          <p:cNvPr id="3" name="Subtitle 2">
            <a:extLst>
              <a:ext uri="{FF2B5EF4-FFF2-40B4-BE49-F238E27FC236}">
                <a16:creationId xmlns:a16="http://schemas.microsoft.com/office/drawing/2014/main" id="{ABD2377A-6E50-9944-95D5-B385A68837F2}"/>
              </a:ext>
            </a:extLst>
          </p:cNvPr>
          <p:cNvSpPr>
            <a:spLocks noGrp="1"/>
          </p:cNvSpPr>
          <p:nvPr>
            <p:ph type="subTitle" idx="1"/>
          </p:nvPr>
        </p:nvSpPr>
        <p:spPr>
          <a:xfrm>
            <a:off x="804997" y="2272143"/>
            <a:ext cx="4803637" cy="3788830"/>
          </a:xfrm>
        </p:spPr>
        <p:txBody>
          <a:bodyPr vert="horz" lIns="91440" tIns="45720" rIns="91440" bIns="45720" rtlCol="0" anchor="ctr">
            <a:normAutofit/>
          </a:bodyPr>
          <a:lstStyle/>
          <a:p>
            <a:pPr indent="-228600" algn="l">
              <a:buFont typeface="Arial" panose="020B0604020202020204" pitchFamily="34" charset="0"/>
              <a:buChar char="•"/>
            </a:pPr>
            <a:r>
              <a:rPr lang="en-US" sz="2000" u="sng">
                <a:solidFill>
                  <a:srgbClr val="000000"/>
                </a:solidFill>
              </a:rPr>
              <a:t>Group Members: </a:t>
            </a:r>
            <a:endParaRPr lang="en-US" sz="2000">
              <a:solidFill>
                <a:srgbClr val="000000"/>
              </a:solidFill>
            </a:endParaRPr>
          </a:p>
          <a:p>
            <a:pPr indent="-228600" algn="l">
              <a:buFont typeface="Arial" panose="020B0604020202020204" pitchFamily="34" charset="0"/>
              <a:buChar char="•"/>
            </a:pPr>
            <a:r>
              <a:rPr lang="en-US" sz="2000">
                <a:solidFill>
                  <a:srgbClr val="000000"/>
                </a:solidFill>
              </a:rPr>
              <a:t>Kevin Ewing</a:t>
            </a:r>
          </a:p>
          <a:p>
            <a:pPr indent="-228600" algn="l">
              <a:buFont typeface="Arial" panose="020B0604020202020204" pitchFamily="34" charset="0"/>
              <a:buChar char="•"/>
            </a:pPr>
            <a:r>
              <a:rPr lang="en-US" sz="2000">
                <a:solidFill>
                  <a:srgbClr val="000000"/>
                </a:solidFill>
              </a:rPr>
              <a:t>Kent Hazen</a:t>
            </a:r>
          </a:p>
          <a:p>
            <a:pPr indent="-228600" algn="l">
              <a:buFont typeface="Arial" panose="020B0604020202020204" pitchFamily="34" charset="0"/>
              <a:buChar char="•"/>
            </a:pPr>
            <a:r>
              <a:rPr lang="en-US" sz="2000">
                <a:solidFill>
                  <a:srgbClr val="000000"/>
                </a:solidFill>
              </a:rPr>
              <a:t>Kerwin Hsu</a:t>
            </a:r>
          </a:p>
          <a:p>
            <a:pPr indent="-228600" algn="l">
              <a:buFont typeface="Arial" panose="020B0604020202020204" pitchFamily="34" charset="0"/>
              <a:buChar char="•"/>
            </a:pPr>
            <a:r>
              <a:rPr lang="en-US" sz="2000">
                <a:solidFill>
                  <a:srgbClr val="000000"/>
                </a:solidFill>
              </a:rPr>
              <a:t>Fred Tinio</a:t>
            </a:r>
          </a:p>
        </p:txBody>
      </p:sp>
    </p:spTree>
    <p:extLst>
      <p:ext uri="{BB962C8B-B14F-4D97-AF65-F5344CB8AC3E}">
        <p14:creationId xmlns:p14="http://schemas.microsoft.com/office/powerpoint/2010/main" val="735691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838200" y="2766218"/>
            <a:ext cx="10515600" cy="1325563"/>
          </a:xfrm>
        </p:spPr>
        <p:txBody>
          <a:bodyPr/>
          <a:lstStyle/>
          <a:p>
            <a:pPr algn="ctr"/>
            <a:r>
              <a:rPr lang="en-US" dirty="0"/>
              <a:t>Appendix</a:t>
            </a:r>
          </a:p>
        </p:txBody>
      </p:sp>
    </p:spTree>
    <p:extLst>
      <p:ext uri="{BB962C8B-B14F-4D97-AF65-F5344CB8AC3E}">
        <p14:creationId xmlns:p14="http://schemas.microsoft.com/office/powerpoint/2010/main" val="239693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48667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484092" y="121023"/>
            <a:ext cx="11282083" cy="860613"/>
          </a:xfrm>
        </p:spPr>
        <p:txBody>
          <a:bodyPr/>
          <a:lstStyle/>
          <a:p>
            <a:r>
              <a:rPr lang="en-US" dirty="0"/>
              <a:t>Shooting for the stars…</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168306"/>
            <a:ext cx="10515600" cy="4521387"/>
          </a:xfrm>
        </p:spPr>
        <p:txBody>
          <a:bodyPr>
            <a:normAutofit fontScale="32500" lnSpcReduction="20000"/>
          </a:bodyPr>
          <a:lstStyle/>
          <a:p>
            <a:pPr marL="0" indent="0">
              <a:buNone/>
            </a:pPr>
            <a:r>
              <a:rPr lang="en-US" sz="8600" b="1" dirty="0"/>
              <a:t>Meteorites</a:t>
            </a:r>
          </a:p>
          <a:p>
            <a:r>
              <a:rPr lang="en-US" sz="6200" dirty="0"/>
              <a:t>Only a small fraction of this world’s population as ever seen a meteorite fall.  The purpose of this project is to explore and visualize information about all know meteorite landings.  Some specific information about the meteorite landings to show include the name of the meteorite, the meteorite’s ID, the mass, </a:t>
            </a:r>
            <a:r>
              <a:rPr lang="en-US" sz="6200" dirty="0" err="1"/>
              <a:t>recclass</a:t>
            </a:r>
            <a:r>
              <a:rPr lang="en-US" sz="6200" dirty="0"/>
              <a:t>, and the year the meteorite was found.</a:t>
            </a:r>
            <a:endParaRPr lang="en-US" sz="6200" b="1" dirty="0"/>
          </a:p>
          <a:p>
            <a:pPr marL="0" indent="0">
              <a:buNone/>
            </a:pPr>
            <a:r>
              <a:rPr lang="en-US" sz="8600" b="1" dirty="0"/>
              <a:t>Data Sources</a:t>
            </a:r>
          </a:p>
          <a:p>
            <a:r>
              <a:rPr lang="en-US" sz="6200" dirty="0"/>
              <a:t>We used several data sources to processes to cleanse and prep files in the following formats:</a:t>
            </a:r>
          </a:p>
          <a:p>
            <a:r>
              <a:rPr lang="en-US" sz="6200" dirty="0"/>
              <a:t>CSV files /.txt files / Spreadsheets</a:t>
            </a:r>
          </a:p>
          <a:p>
            <a:r>
              <a:rPr lang="en-US" sz="6200" dirty="0">
                <a:hlinkClick r:id="rId2"/>
              </a:rPr>
              <a:t>https://data.nasa.gov/</a:t>
            </a:r>
            <a:r>
              <a:rPr lang="en-US" sz="6200" dirty="0"/>
              <a:t>  (.txt converted to csv) </a:t>
            </a:r>
          </a:p>
          <a:p>
            <a:pPr marL="0" indent="0">
              <a:buNone/>
            </a:pPr>
            <a:r>
              <a:rPr lang="en-US" sz="8600" b="1" dirty="0"/>
              <a:t>Specific Requirements</a:t>
            </a:r>
          </a:p>
          <a:p>
            <a:r>
              <a:rPr lang="en-US" sz="6200" dirty="0"/>
              <a:t>We used several techniques to process, cleanse and prep the data files utilizing the following techniques:</a:t>
            </a:r>
          </a:p>
        </p:txBody>
      </p:sp>
      <p:sp>
        <p:nvSpPr>
          <p:cNvPr id="4" name="Rectangle 3">
            <a:extLst>
              <a:ext uri="{FF2B5EF4-FFF2-40B4-BE49-F238E27FC236}">
                <a16:creationId xmlns:a16="http://schemas.microsoft.com/office/drawing/2014/main" id="{0F5EF718-5F37-6445-9012-6F0F3B19194E}"/>
              </a:ext>
            </a:extLst>
          </p:cNvPr>
          <p:cNvSpPr/>
          <p:nvPr/>
        </p:nvSpPr>
        <p:spPr>
          <a:xfrm>
            <a:off x="977151" y="5015279"/>
            <a:ext cx="10049437" cy="1631216"/>
          </a:xfrm>
          <a:prstGeom prst="rect">
            <a:avLst/>
          </a:prstGeom>
        </p:spPr>
        <p:txBody>
          <a:bodyPr wrap="square" numCol="3">
            <a:spAutoFit/>
          </a:bodyPr>
          <a:lstStyle/>
          <a:p>
            <a:pPr marL="800100" lvl="1" indent="-342900">
              <a:buFont typeface="Arial" panose="020B0604020202020204" pitchFamily="34" charset="0"/>
              <a:buChar char="•"/>
            </a:pPr>
            <a:r>
              <a:rPr lang="en-US" sz="2000" dirty="0"/>
              <a:t>JS Library</a:t>
            </a:r>
          </a:p>
          <a:p>
            <a:pPr marL="800100" lvl="1" indent="-342900">
              <a:buFont typeface="Arial" panose="020B0604020202020204" pitchFamily="34" charset="0"/>
              <a:buChar char="•"/>
            </a:pPr>
            <a:r>
              <a:rPr lang="en-US" sz="2000" dirty="0"/>
              <a:t>JSON Files</a:t>
            </a:r>
          </a:p>
          <a:p>
            <a:pPr marL="800100" lvl="1" indent="-342900">
              <a:buFont typeface="Arial" panose="020B0604020202020204" pitchFamily="34" charset="0"/>
              <a:buChar char="•"/>
            </a:pPr>
            <a:r>
              <a:rPr lang="en-US" sz="2000" dirty="0" err="1"/>
              <a:t>Jupyte</a:t>
            </a:r>
            <a:r>
              <a:rPr lang="en-US" sz="2000" dirty="0"/>
              <a:t> Notebook MySQL Server</a:t>
            </a:r>
          </a:p>
          <a:p>
            <a:pPr marL="800100" lvl="1" indent="-342900">
              <a:buFont typeface="Arial" panose="020B0604020202020204" pitchFamily="34" charset="0"/>
              <a:buChar char="•"/>
            </a:pPr>
            <a:r>
              <a:rPr lang="en-US" sz="2000" dirty="0"/>
              <a:t>Flask</a:t>
            </a:r>
          </a:p>
          <a:p>
            <a:pPr marL="800100" lvl="1" indent="-342900">
              <a:buFont typeface="Arial" panose="020B0604020202020204" pitchFamily="34" charset="0"/>
              <a:buChar char="•"/>
            </a:pPr>
            <a:r>
              <a:rPr lang="en-US" sz="2000" dirty="0"/>
              <a:t>Pandas</a:t>
            </a:r>
          </a:p>
          <a:p>
            <a:pPr marL="800100" lvl="1" indent="-342900">
              <a:buFont typeface="Arial" panose="020B0604020202020204" pitchFamily="34" charset="0"/>
              <a:buChar char="•"/>
            </a:pPr>
            <a:r>
              <a:rPr lang="en-US" sz="2000" dirty="0"/>
              <a:t>JSON</a:t>
            </a:r>
          </a:p>
          <a:p>
            <a:pPr marL="800100" lvl="1" indent="-342900">
              <a:buFont typeface="Arial" panose="020B0604020202020204" pitchFamily="34" charset="0"/>
              <a:buChar char="•"/>
            </a:pPr>
            <a:r>
              <a:rPr lang="en-US" sz="2000" dirty="0"/>
              <a:t>JSON</a:t>
            </a:r>
          </a:p>
          <a:p>
            <a:pPr marL="800100" lvl="1" indent="-342900">
              <a:buFont typeface="Arial" panose="020B0604020202020204" pitchFamily="34" charset="0"/>
              <a:buChar char="•"/>
            </a:pPr>
            <a:r>
              <a:rPr lang="en-US" sz="2000" dirty="0"/>
              <a:t>JSON</a:t>
            </a:r>
          </a:p>
          <a:p>
            <a:pPr marL="800100" lvl="1" indent="-342900">
              <a:buFont typeface="Arial" panose="020B0604020202020204" pitchFamily="34" charset="0"/>
              <a:buChar char="•"/>
            </a:pPr>
            <a:r>
              <a:rPr lang="en-US" sz="2000" dirty="0"/>
              <a:t>JSON</a:t>
            </a:r>
          </a:p>
          <a:p>
            <a:pPr marL="800100" lvl="1" indent="-342900">
              <a:buFont typeface="Arial" panose="020B0604020202020204" pitchFamily="34" charset="0"/>
              <a:buChar char="•"/>
            </a:pPr>
            <a:r>
              <a:rPr lang="en-US" sz="2000" dirty="0"/>
              <a:t>FLASK</a:t>
            </a:r>
          </a:p>
        </p:txBody>
      </p:sp>
    </p:spTree>
    <p:extLst>
      <p:ext uri="{BB962C8B-B14F-4D97-AF65-F5344CB8AC3E}">
        <p14:creationId xmlns:p14="http://schemas.microsoft.com/office/powerpoint/2010/main" val="419824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What is a Meteorite </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Meteorite:</a:t>
            </a:r>
          </a:p>
          <a:p>
            <a:r>
              <a:rPr lang="en-US" sz="2000" dirty="0"/>
              <a:t>Is a solid piece of debris from an object, such as a comet, asteroid, or meteoroid, that originates in outer space and survives passage through the atmosphere to reach the surface of a planet or moon.  When the object enters the atmosphere, gases cause to heat up and radiate that energy, it then becomes a meteor and forms a fireball, also known as a shooting star or falling star.  Some of the biggest and brightest called “bolides” is large enough to create an impact crater.</a:t>
            </a:r>
          </a:p>
          <a:p>
            <a:pPr marL="0" indent="0">
              <a:buNone/>
            </a:pPr>
            <a:r>
              <a:rPr lang="en-US" b="1" dirty="0"/>
              <a:t>Meteorite Classifications:</a:t>
            </a:r>
          </a:p>
          <a:p>
            <a:r>
              <a:rPr lang="en-US" sz="2000" dirty="0"/>
              <a:t>Traditional classification schemes are divided into three overall categories based on whether they are dominantly composed:</a:t>
            </a:r>
          </a:p>
          <a:p>
            <a:pPr lvl="1"/>
            <a:r>
              <a:rPr lang="en-US" sz="2000" dirty="0"/>
              <a:t>Rocky material (Stony meteorites)</a:t>
            </a:r>
          </a:p>
          <a:p>
            <a:pPr lvl="1"/>
            <a:r>
              <a:rPr lang="en-US" sz="2000" dirty="0"/>
              <a:t>Metallic material (Iron meteorites)</a:t>
            </a:r>
          </a:p>
          <a:p>
            <a:pPr lvl="1"/>
            <a:r>
              <a:rPr lang="en-US" sz="2000" dirty="0"/>
              <a:t>Mixture (Stony-iron meteorites)</a:t>
            </a:r>
          </a:p>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spTree>
    <p:extLst>
      <p:ext uri="{BB962C8B-B14F-4D97-AF65-F5344CB8AC3E}">
        <p14:creationId xmlns:p14="http://schemas.microsoft.com/office/powerpoint/2010/main" val="290898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XXX</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spTree>
    <p:extLst>
      <p:ext uri="{BB962C8B-B14F-4D97-AF65-F5344CB8AC3E}">
        <p14:creationId xmlns:p14="http://schemas.microsoft.com/office/powerpoint/2010/main" val="42803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XXX</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spTree>
    <p:extLst>
      <p:ext uri="{BB962C8B-B14F-4D97-AF65-F5344CB8AC3E}">
        <p14:creationId xmlns:p14="http://schemas.microsoft.com/office/powerpoint/2010/main" val="710824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XXX</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spTree>
    <p:extLst>
      <p:ext uri="{BB962C8B-B14F-4D97-AF65-F5344CB8AC3E}">
        <p14:creationId xmlns:p14="http://schemas.microsoft.com/office/powerpoint/2010/main" val="278874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XXX</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spTree>
    <p:extLst>
      <p:ext uri="{BB962C8B-B14F-4D97-AF65-F5344CB8AC3E}">
        <p14:creationId xmlns:p14="http://schemas.microsoft.com/office/powerpoint/2010/main" val="324330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05979588-C39B-C142-964B-467D161809E5}"/>
              </a:ext>
            </a:extLst>
          </p:cNvPr>
          <p:cNvPicPr>
            <a:picLocks noChangeAspect="1"/>
          </p:cNvPicPr>
          <p:nvPr/>
        </p:nvPicPr>
        <p:blipFill>
          <a:blip r:embed="rId2"/>
          <a:stretch>
            <a:fillRect/>
          </a:stretch>
        </p:blipFill>
        <p:spPr>
          <a:xfrm>
            <a:off x="4826000" y="2355850"/>
            <a:ext cx="2540000" cy="2146300"/>
          </a:xfrm>
          <a:prstGeom prst="rect">
            <a:avLst/>
          </a:prstGeom>
        </p:spPr>
      </p:pic>
    </p:spTree>
    <p:extLst>
      <p:ext uri="{BB962C8B-B14F-4D97-AF65-F5344CB8AC3E}">
        <p14:creationId xmlns:p14="http://schemas.microsoft.com/office/powerpoint/2010/main" val="402400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2090E0F-C7A0-F94C-95EE-364FAABB28DD}"/>
              </a:ext>
            </a:extLst>
          </p:cNvPr>
          <p:cNvPicPr>
            <a:picLocks noChangeAspect="1"/>
          </p:cNvPicPr>
          <p:nvPr/>
        </p:nvPicPr>
        <p:blipFill rotWithShape="1">
          <a:blip r:embed="rId2">
            <a:alphaModFix/>
            <a:extLst/>
          </a:blip>
          <a:srcRect r="2" b="7664"/>
          <a:stretch/>
        </p:blipFill>
        <p:spPr>
          <a:xfrm>
            <a:off x="5993421" y="-503313"/>
            <a:ext cx="6261330" cy="3932313"/>
          </a:xfrm>
          <a:prstGeom prst="rect">
            <a:avLst/>
          </a:prstGeom>
          <a:effectLst>
            <a:softEdge rad="533400"/>
          </a:effectLst>
        </p:spPr>
      </p:pic>
      <p:pic>
        <p:nvPicPr>
          <p:cNvPr id="6" name="Picture 5">
            <a:extLst>
              <a:ext uri="{FF2B5EF4-FFF2-40B4-BE49-F238E27FC236}">
                <a16:creationId xmlns:a16="http://schemas.microsoft.com/office/drawing/2014/main" id="{D20C74DE-1B04-604F-853C-3CC25C635F28}"/>
              </a:ext>
            </a:extLst>
          </p:cNvPr>
          <p:cNvPicPr>
            <a:picLocks noChangeAspect="1"/>
          </p:cNvPicPr>
          <p:nvPr/>
        </p:nvPicPr>
        <p:blipFill rotWithShape="1">
          <a:blip r:embed="rId3"/>
          <a:srcRect l="308" r="20316" b="2"/>
          <a:stretch/>
        </p:blipFill>
        <p:spPr>
          <a:xfrm>
            <a:off x="6089904" y="2487168"/>
            <a:ext cx="6263640" cy="4215384"/>
          </a:xfrm>
          <a:prstGeom prst="rect">
            <a:avLst/>
          </a:prstGeom>
          <a:effectLst>
            <a:softEdge rad="533400"/>
          </a:effectLst>
        </p:spPr>
      </p:pic>
      <p:pic>
        <p:nvPicPr>
          <p:cNvPr id="15" name="Picture 14">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264671" y="141195"/>
            <a:ext cx="4803636" cy="1311664"/>
          </a:xfrm>
        </p:spPr>
        <p:txBody>
          <a:bodyPr>
            <a:normAutofit/>
          </a:bodyPr>
          <a:lstStyle/>
          <a:p>
            <a:r>
              <a:rPr lang="en-US" sz="4000" dirty="0">
                <a:solidFill>
                  <a:srgbClr val="000000"/>
                </a:solidFill>
              </a:rPr>
              <a:t>In conclusion</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04997" y="2272143"/>
            <a:ext cx="4803637" cy="3788830"/>
          </a:xfrm>
        </p:spPr>
        <p:txBody>
          <a:bodyPr anchor="ctr">
            <a:normAutofit/>
          </a:bodyPr>
          <a:lstStyle/>
          <a:p>
            <a:pPr lvl="1"/>
            <a:endParaRPr lang="en-US" sz="2000">
              <a:solidFill>
                <a:srgbClr val="000000"/>
              </a:solidFill>
            </a:endParaRPr>
          </a:p>
          <a:p>
            <a:pPr lvl="1"/>
            <a:endParaRPr lang="en-US" sz="2000">
              <a:solidFill>
                <a:srgbClr val="000000"/>
              </a:solidFill>
            </a:endParaRPr>
          </a:p>
          <a:p>
            <a:endParaRPr lang="en-US" sz="2000">
              <a:solidFill>
                <a:srgbClr val="000000"/>
              </a:solidFill>
            </a:endParaRPr>
          </a:p>
          <a:p>
            <a:endParaRPr lang="en-US" sz="2000">
              <a:solidFill>
                <a:srgbClr val="000000"/>
              </a:solidFill>
            </a:endParaRPr>
          </a:p>
          <a:p>
            <a:endParaRPr lang="en-US" sz="2000">
              <a:solidFill>
                <a:srgbClr val="000000"/>
              </a:solidFill>
            </a:endParaRPr>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spTree>
    <p:extLst>
      <p:ext uri="{BB962C8B-B14F-4D97-AF65-F5344CB8AC3E}">
        <p14:creationId xmlns:p14="http://schemas.microsoft.com/office/powerpoint/2010/main" val="2502996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Words>
  <Application>Microsoft Macintosh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Project 3 Shooting for the Stars…</vt:lpstr>
      <vt:lpstr>Shooting for the stars…</vt:lpstr>
      <vt:lpstr>What is a Meteorite </vt:lpstr>
      <vt:lpstr>XXX</vt:lpstr>
      <vt:lpstr>XXX</vt:lpstr>
      <vt:lpstr>XXX</vt:lpstr>
      <vt:lpstr>XXX</vt:lpstr>
      <vt:lpstr>PowerPoint Presentation</vt:lpstr>
      <vt:lpstr>In conclusion</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Shooting for the Stars…</dc:title>
  <dc:creator>Frederick Tinio</dc:creator>
  <cp:lastModifiedBy>Frederick Tinio</cp:lastModifiedBy>
  <cp:revision>1</cp:revision>
  <dcterms:created xsi:type="dcterms:W3CDTF">2019-06-22T19:18:27Z</dcterms:created>
  <dcterms:modified xsi:type="dcterms:W3CDTF">2019-06-22T19:19:16Z</dcterms:modified>
</cp:coreProperties>
</file>