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3" r:id="rId4"/>
    <p:sldId id="280" r:id="rId5"/>
    <p:sldId id="293" r:id="rId6"/>
    <p:sldId id="294" r:id="rId7"/>
    <p:sldId id="291" r:id="rId8"/>
    <p:sldId id="296" r:id="rId9"/>
    <p:sldId id="287" r:id="rId10"/>
    <p:sldId id="288" r:id="rId11"/>
    <p:sldId id="281" r:id="rId12"/>
    <p:sldId id="284" r:id="rId13"/>
    <p:sldId id="264"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p:restoredTop sz="94662"/>
  </p:normalViewPr>
  <p:slideViewPr>
    <p:cSldViewPr snapToGrid="0" snapToObjects="1">
      <p:cViewPr varScale="1">
        <p:scale>
          <a:sx n="73" d="100"/>
          <a:sy n="73" d="100"/>
        </p:scale>
        <p:origin x="208"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8B4B-6F28-0741-A764-CA220325E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1AB61A-4426-4C47-8BB1-953BF499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9FFB1-E9F4-1044-8AD4-E5EB3A92F4A2}"/>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94412FA4-B8FE-A340-B3C0-DD2357C67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A5B5C-530E-C648-B14C-9645EB1FF09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83910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C689-A7D0-CF4D-992E-8D3FB22A1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9E4CD-E3DA-C64E-8CBD-0C6F62EC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4A7B8-D7E6-A34D-BECE-7F1E71C36559}"/>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14F426A9-8DF1-3849-AF86-7BCC69AAF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47C3F-A847-C641-A2F6-CBC7AC0BEBEE}"/>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1316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85AD7-B4EC-9247-BB7E-27EDAF603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842F9E-6E7D-4647-B88E-16B17F6D2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D8AAE-CF6D-B54A-BE74-55E2D1A0BEF8}"/>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2B17425D-E37D-AE47-A0EF-4E9B74879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44550-6740-5440-A81A-211E6C0998A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1803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E862-6391-B44F-8851-F779F64D7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D33DC-3044-2A43-9EEE-5A5FC64B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47134-1D7E-F149-804E-39A653A0260C}"/>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D936C7D6-849C-1741-9609-854DC4355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15A6-D194-6340-B8B3-12E5849795F5}"/>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85133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F405-C560-514B-BE5B-1E8D9CCD8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201153-95A9-8148-8537-603E7DE94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2757B-F299-0748-A6B2-3DB145A0B31C}"/>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8D42A15E-441F-7644-9D4B-72AF75082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E7743-9E2E-8C4A-97DC-5F9CF8A0E57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3034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6081-4DE6-0A43-85EE-3AD1B8C49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FDA0D-B340-7648-87CA-F2A1A2499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255A99-ECE9-0346-AEA7-D0F0A859B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CB2B44-5473-3546-94AC-7D1934F3F5F7}"/>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6" name="Footer Placeholder 5">
            <a:extLst>
              <a:ext uri="{FF2B5EF4-FFF2-40B4-BE49-F238E27FC236}">
                <a16:creationId xmlns:a16="http://schemas.microsoft.com/office/drawing/2014/main" id="{7E0B9C41-9006-1540-9A75-81F7536BB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282E5-2462-F94C-BA80-22F068BB351B}"/>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28841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2038-0AE5-814B-A319-449A50A82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EC0F49-2119-0647-AF90-56B8751BE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C16BA-63FB-2C48-9375-8CBB3603F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6F1962-9357-344F-9C55-452171773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86EB4-9686-2C4D-8815-5BF8853E07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387E1-84B0-9D46-8C32-33AF5015F011}"/>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8" name="Footer Placeholder 7">
            <a:extLst>
              <a:ext uri="{FF2B5EF4-FFF2-40B4-BE49-F238E27FC236}">
                <a16:creationId xmlns:a16="http://schemas.microsoft.com/office/drawing/2014/main" id="{BC73C8E0-A1B7-4742-A0CF-C602E9213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DD145-0FBD-7D4A-9E20-F3364847F7B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5634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2BF6-BB4F-CE45-8CCC-D322292C0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5DD03-D338-F14B-8F9A-24F06C05ED7D}"/>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4" name="Footer Placeholder 3">
            <a:extLst>
              <a:ext uri="{FF2B5EF4-FFF2-40B4-BE49-F238E27FC236}">
                <a16:creationId xmlns:a16="http://schemas.microsoft.com/office/drawing/2014/main" id="{4807127E-0672-5B41-8D4D-9FB82E8360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AC7096-09EE-2B40-A5E5-6EBA52C5C411}"/>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93280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CEC20-FC1F-8E44-95FE-787175599209}"/>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3" name="Footer Placeholder 2">
            <a:extLst>
              <a:ext uri="{FF2B5EF4-FFF2-40B4-BE49-F238E27FC236}">
                <a16:creationId xmlns:a16="http://schemas.microsoft.com/office/drawing/2014/main" id="{587BC968-F175-ED47-8578-34D188332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A95E2-D695-8946-832C-E6C06545371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5044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D19-891F-8249-A151-BD57A2DAD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C2A3-7B58-5840-B407-524EEAE27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35C39-4024-9B41-9B2A-D87EB4165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D545C-9858-714F-BFDA-6B2B7FBC74DF}"/>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6" name="Footer Placeholder 5">
            <a:extLst>
              <a:ext uri="{FF2B5EF4-FFF2-40B4-BE49-F238E27FC236}">
                <a16:creationId xmlns:a16="http://schemas.microsoft.com/office/drawing/2014/main" id="{D39B41FE-8629-204D-8FE8-043B2E150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83E94-4204-984F-BBF2-8F03CB5CEF7C}"/>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2972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6A03-2316-F948-A972-8057518A4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53A77-1D00-814C-A500-B5BAD072E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75A15-FF87-F24E-B5E2-24291BB2C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F7CCA-4DCE-264D-A7A7-C83131FCC577}"/>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6" name="Footer Placeholder 5">
            <a:extLst>
              <a:ext uri="{FF2B5EF4-FFF2-40B4-BE49-F238E27FC236}">
                <a16:creationId xmlns:a16="http://schemas.microsoft.com/office/drawing/2014/main" id="{F6AF9F14-E2F3-7A45-8AF3-DAF994119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723F-E701-9A4F-8E95-6BDED630C85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58433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BB5C-D99F-794C-8736-0DE60369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09CABA-908F-2F42-B697-93788D638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46631-623C-A249-A0E8-91459E15D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CC09AC3A-6678-6943-BA04-CB3F76195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EED3A-A75C-C149-9998-6CB313C0F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FC4E3-5250-9747-8795-1E634A5168BC}" type="slidenum">
              <a:rPr lang="en-US" smtClean="0"/>
              <a:t>‹#›</a:t>
            </a:fld>
            <a:endParaRPr lang="en-US"/>
          </a:p>
        </p:txBody>
      </p:sp>
    </p:spTree>
    <p:extLst>
      <p:ext uri="{BB962C8B-B14F-4D97-AF65-F5344CB8AC3E}">
        <p14:creationId xmlns:p14="http://schemas.microsoft.com/office/powerpoint/2010/main" val="1770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nasa.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11FCBC-670E-0845-92A5-BE8E7C196B6E}"/>
              </a:ext>
            </a:extLst>
          </p:cNvPr>
          <p:cNvPicPr>
            <a:picLocks noChangeAspect="1"/>
          </p:cNvPicPr>
          <p:nvPr/>
        </p:nvPicPr>
        <p:blipFill rotWithShape="1">
          <a:blip r:embed="rId2">
            <a:alphaModFix/>
            <a:extLst/>
          </a:blip>
          <a:srcRect t="10015" r="1" b="15662"/>
          <a:stretch/>
        </p:blipFill>
        <p:spPr>
          <a:xfrm>
            <a:off x="6083786" y="-168318"/>
            <a:ext cx="6261330" cy="3932313"/>
          </a:xfrm>
          <a:prstGeom prst="rect">
            <a:avLst/>
          </a:prstGeom>
          <a:effectLst>
            <a:softEdge rad="533400"/>
          </a:effectLst>
        </p:spPr>
      </p:pic>
      <p:pic>
        <p:nvPicPr>
          <p:cNvPr id="5" name="Picture 4">
            <a:extLst>
              <a:ext uri="{FF2B5EF4-FFF2-40B4-BE49-F238E27FC236}">
                <a16:creationId xmlns:a16="http://schemas.microsoft.com/office/drawing/2014/main" id="{B37BABC6-751C-9645-BFDE-F2249619FD97}"/>
              </a:ext>
            </a:extLst>
          </p:cNvPr>
          <p:cNvPicPr>
            <a:picLocks noChangeAspect="1"/>
          </p:cNvPicPr>
          <p:nvPr/>
        </p:nvPicPr>
        <p:blipFill rotWithShape="1">
          <a:blip r:embed="rId3"/>
          <a:srcRect r="1479"/>
          <a:stretch/>
        </p:blipFill>
        <p:spPr>
          <a:xfrm>
            <a:off x="6089904" y="2487168"/>
            <a:ext cx="6263640" cy="4215384"/>
          </a:xfrm>
          <a:prstGeom prst="rect">
            <a:avLst/>
          </a:prstGeom>
          <a:effectLst>
            <a:softEdge rad="533400"/>
          </a:effectLst>
        </p:spPr>
      </p:pic>
      <p:pic>
        <p:nvPicPr>
          <p:cNvPr id="18" name="Picture 11">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EE0C70-4B05-E448-A487-2F224B14FD0C}"/>
              </a:ext>
            </a:extLst>
          </p:cNvPr>
          <p:cNvSpPr>
            <a:spLocks noGrp="1"/>
          </p:cNvSpPr>
          <p:nvPr>
            <p:ph type="ctrTitle"/>
          </p:nvPr>
        </p:nvSpPr>
        <p:spPr>
          <a:xfrm>
            <a:off x="182568" y="1089212"/>
            <a:ext cx="6400800" cy="1666356"/>
          </a:xfrm>
        </p:spPr>
        <p:txBody>
          <a:bodyPr vert="horz" lIns="91440" tIns="45720" rIns="91440" bIns="45720" rtlCol="0" anchor="ctr">
            <a:noAutofit/>
          </a:bodyPr>
          <a:lstStyle/>
          <a:p>
            <a:pPr algn="l"/>
            <a:r>
              <a:rPr lang="en-US" sz="4800" b="1" kern="1200" dirty="0">
                <a:solidFill>
                  <a:srgbClr val="000000"/>
                </a:solidFill>
                <a:latin typeface="+mj-lt"/>
                <a:ea typeface="+mj-ea"/>
                <a:cs typeface="+mj-cs"/>
              </a:rPr>
              <a:t>Project 3</a:t>
            </a:r>
            <a:br>
              <a:rPr lang="en-US" sz="4800" b="1" kern="1200" dirty="0">
                <a:solidFill>
                  <a:srgbClr val="000000"/>
                </a:solidFill>
                <a:latin typeface="+mj-lt"/>
                <a:ea typeface="+mj-ea"/>
                <a:cs typeface="+mj-cs"/>
              </a:rPr>
            </a:br>
            <a:r>
              <a:rPr lang="en-US" sz="4800" b="1" kern="1200" dirty="0">
                <a:solidFill>
                  <a:srgbClr val="000000"/>
                </a:solidFill>
                <a:latin typeface="+mj-lt"/>
                <a:ea typeface="+mj-ea"/>
                <a:cs typeface="+mj-cs"/>
              </a:rPr>
              <a:t>Shooting for the Stars…</a:t>
            </a:r>
          </a:p>
        </p:txBody>
      </p:sp>
      <p:sp>
        <p:nvSpPr>
          <p:cNvPr id="3" name="Subtitle 2">
            <a:extLst>
              <a:ext uri="{FF2B5EF4-FFF2-40B4-BE49-F238E27FC236}">
                <a16:creationId xmlns:a16="http://schemas.microsoft.com/office/drawing/2014/main" id="{ABD2377A-6E50-9944-95D5-B385A68837F2}"/>
              </a:ext>
            </a:extLst>
          </p:cNvPr>
          <p:cNvSpPr>
            <a:spLocks noGrp="1"/>
          </p:cNvSpPr>
          <p:nvPr>
            <p:ph type="subTitle" idx="1"/>
          </p:nvPr>
        </p:nvSpPr>
        <p:spPr>
          <a:xfrm>
            <a:off x="1591472" y="2700445"/>
            <a:ext cx="3787351" cy="3788830"/>
          </a:xfrm>
        </p:spPr>
        <p:txBody>
          <a:bodyPr vert="horz" lIns="91440" tIns="45720" rIns="91440" bIns="45720" rtlCol="0" anchor="ctr">
            <a:normAutofit/>
          </a:bodyPr>
          <a:lstStyle/>
          <a:p>
            <a:pPr indent="-228600" algn="l">
              <a:buFont typeface="Arial" panose="020B0604020202020204" pitchFamily="34" charset="0"/>
              <a:buChar char="•"/>
            </a:pPr>
            <a:r>
              <a:rPr lang="en-US" sz="3000" u="sng" dirty="0">
                <a:solidFill>
                  <a:srgbClr val="000000"/>
                </a:solidFill>
              </a:rPr>
              <a:t>Group Members: </a:t>
            </a:r>
            <a:endParaRPr lang="en-US" sz="3000" dirty="0">
              <a:solidFill>
                <a:srgbClr val="000000"/>
              </a:solidFill>
            </a:endParaRPr>
          </a:p>
          <a:p>
            <a:pPr indent="-228600" algn="l">
              <a:buFont typeface="Arial" panose="020B0604020202020204" pitchFamily="34" charset="0"/>
              <a:buChar char="•"/>
            </a:pPr>
            <a:r>
              <a:rPr lang="en-US" sz="3000" dirty="0">
                <a:solidFill>
                  <a:srgbClr val="000000"/>
                </a:solidFill>
              </a:rPr>
              <a:t>Kevin Ewing</a:t>
            </a:r>
          </a:p>
          <a:p>
            <a:pPr indent="-228600" algn="l">
              <a:buFont typeface="Arial" panose="020B0604020202020204" pitchFamily="34" charset="0"/>
              <a:buChar char="•"/>
            </a:pPr>
            <a:r>
              <a:rPr lang="en-US" sz="3000" dirty="0">
                <a:solidFill>
                  <a:srgbClr val="000000"/>
                </a:solidFill>
              </a:rPr>
              <a:t>Kent Hazen</a:t>
            </a:r>
          </a:p>
          <a:p>
            <a:pPr indent="-228600" algn="l">
              <a:buFont typeface="Arial" panose="020B0604020202020204" pitchFamily="34" charset="0"/>
              <a:buChar char="•"/>
            </a:pPr>
            <a:r>
              <a:rPr lang="en-US" sz="3000" dirty="0" err="1">
                <a:solidFill>
                  <a:srgbClr val="000000"/>
                </a:solidFill>
              </a:rPr>
              <a:t>Kerwin</a:t>
            </a:r>
            <a:r>
              <a:rPr lang="en-US" sz="3000" dirty="0">
                <a:solidFill>
                  <a:srgbClr val="000000"/>
                </a:solidFill>
              </a:rPr>
              <a:t> Hsu</a:t>
            </a:r>
          </a:p>
          <a:p>
            <a:pPr indent="-228600" algn="l">
              <a:buFont typeface="Arial" panose="020B0604020202020204" pitchFamily="34" charset="0"/>
              <a:buChar char="•"/>
            </a:pPr>
            <a:r>
              <a:rPr lang="en-US" sz="3000" dirty="0">
                <a:solidFill>
                  <a:srgbClr val="000000"/>
                </a:solidFill>
              </a:rPr>
              <a:t>Fred </a:t>
            </a:r>
            <a:r>
              <a:rPr lang="en-US" sz="3000" dirty="0" err="1">
                <a:solidFill>
                  <a:srgbClr val="000000"/>
                </a:solidFill>
              </a:rPr>
              <a:t>Tinio</a:t>
            </a:r>
            <a:endParaRPr lang="en-US" sz="3000" dirty="0">
              <a:solidFill>
                <a:srgbClr val="000000"/>
              </a:solidFill>
            </a:endParaRPr>
          </a:p>
        </p:txBody>
      </p:sp>
    </p:spTree>
    <p:extLst>
      <p:ext uri="{BB962C8B-B14F-4D97-AF65-F5344CB8AC3E}">
        <p14:creationId xmlns:p14="http://schemas.microsoft.com/office/powerpoint/2010/main" val="73569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ABF0FD45-D046-1D4E-A65A-6D66F79B4C78}"/>
              </a:ext>
            </a:extLst>
          </p:cNvPr>
          <p:cNvPicPr>
            <a:picLocks noChangeAspect="1"/>
          </p:cNvPicPr>
          <p:nvPr/>
        </p:nvPicPr>
        <p:blipFill>
          <a:blip r:embed="rId2"/>
          <a:stretch>
            <a:fillRect/>
          </a:stretch>
        </p:blipFill>
        <p:spPr>
          <a:xfrm>
            <a:off x="2571750" y="1250950"/>
            <a:ext cx="7048500" cy="4356100"/>
          </a:xfrm>
          <a:prstGeom prst="rect">
            <a:avLst/>
          </a:prstGeom>
        </p:spPr>
      </p:pic>
    </p:spTree>
    <p:extLst>
      <p:ext uri="{BB962C8B-B14F-4D97-AF65-F5344CB8AC3E}">
        <p14:creationId xmlns:p14="http://schemas.microsoft.com/office/powerpoint/2010/main" val="152550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normAutofit/>
          </a:bodyPr>
          <a:lstStyle/>
          <a:p>
            <a:r>
              <a:rPr lang="en-US" dirty="0"/>
              <a:t>Visual Impact Locations</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78874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2090E0F-C7A0-F94C-95EE-364FAABB28DD}"/>
              </a:ext>
            </a:extLst>
          </p:cNvPr>
          <p:cNvPicPr>
            <a:picLocks noChangeAspect="1"/>
          </p:cNvPicPr>
          <p:nvPr/>
        </p:nvPicPr>
        <p:blipFill rotWithShape="1">
          <a:blip r:embed="rId2">
            <a:alphaModFix/>
            <a:extLst/>
          </a:blip>
          <a:srcRect r="2" b="7664"/>
          <a:stretch/>
        </p:blipFill>
        <p:spPr>
          <a:xfrm>
            <a:off x="5993421" y="-503313"/>
            <a:ext cx="6261330" cy="3932313"/>
          </a:xfrm>
          <a:prstGeom prst="rect">
            <a:avLst/>
          </a:prstGeom>
          <a:effectLst>
            <a:softEdge rad="533400"/>
          </a:effectLst>
        </p:spPr>
      </p:pic>
      <p:pic>
        <p:nvPicPr>
          <p:cNvPr id="6" name="Picture 5">
            <a:extLst>
              <a:ext uri="{FF2B5EF4-FFF2-40B4-BE49-F238E27FC236}">
                <a16:creationId xmlns:a16="http://schemas.microsoft.com/office/drawing/2014/main" id="{D20C74DE-1B04-604F-853C-3CC25C635F28}"/>
              </a:ext>
            </a:extLst>
          </p:cNvPr>
          <p:cNvPicPr>
            <a:picLocks noChangeAspect="1"/>
          </p:cNvPicPr>
          <p:nvPr/>
        </p:nvPicPr>
        <p:blipFill rotWithShape="1">
          <a:blip r:embed="rId3"/>
          <a:srcRect l="308" r="20316" b="2"/>
          <a:stretch/>
        </p:blipFill>
        <p:spPr>
          <a:xfrm>
            <a:off x="6089904" y="2487168"/>
            <a:ext cx="6263640" cy="4215384"/>
          </a:xfrm>
          <a:prstGeom prst="rect">
            <a:avLst/>
          </a:prstGeom>
          <a:effectLst>
            <a:softEdge rad="533400"/>
          </a:effectLst>
        </p:spPr>
      </p:pic>
      <p:pic>
        <p:nvPicPr>
          <p:cNvPr id="15" name="Picture 14">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04997" y="2272143"/>
            <a:ext cx="4803637" cy="3788830"/>
          </a:xfrm>
        </p:spPr>
        <p:txBody>
          <a:bodyPr anchor="ctr">
            <a:normAutofit/>
          </a:bodyPr>
          <a:lstStyle/>
          <a:p>
            <a:pPr lvl="1"/>
            <a:endParaRPr lang="en-US" sz="2000">
              <a:solidFill>
                <a:srgbClr val="000000"/>
              </a:solidFill>
            </a:endParaRPr>
          </a:p>
          <a:p>
            <a:pPr lvl="1"/>
            <a:endParaRPr lang="en-US" sz="2000">
              <a:solidFill>
                <a:srgbClr val="000000"/>
              </a:solidFill>
            </a:endParaRPr>
          </a:p>
          <a:p>
            <a:endParaRPr lang="en-US" sz="2000">
              <a:solidFill>
                <a:srgbClr val="000000"/>
              </a:solidFill>
            </a:endParaRPr>
          </a:p>
          <a:p>
            <a:endParaRPr lang="en-US" sz="2000">
              <a:solidFill>
                <a:srgbClr val="000000"/>
              </a:solidFill>
            </a:endParaRPr>
          </a:p>
          <a:p>
            <a:endParaRPr lang="en-US" sz="2000">
              <a:solidFill>
                <a:srgbClr val="000000"/>
              </a:solidFill>
            </a:endParaRPr>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400509" y="1174461"/>
            <a:ext cx="11089341" cy="5166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pPr marL="0" indent="0">
              <a:buNone/>
            </a:pPr>
            <a:endParaRPr lang="en-US" sz="5400" dirty="0"/>
          </a:p>
          <a:p>
            <a:pPr marL="0" indent="0">
              <a:buNone/>
            </a:pPr>
            <a:r>
              <a:rPr lang="en-US" sz="5400" dirty="0"/>
              <a:t>Remember</a:t>
            </a:r>
          </a:p>
          <a:p>
            <a:pPr marL="0" indent="0">
              <a:buNone/>
            </a:pPr>
            <a:r>
              <a:rPr lang="en-US" sz="5400" dirty="0"/>
              <a:t>Meteorites are cool…</a:t>
            </a:r>
          </a:p>
          <a:p>
            <a:pPr marL="0" indent="0">
              <a:buFont typeface="Arial" panose="020B0604020202020204" pitchFamily="34" charset="0"/>
              <a:buNone/>
            </a:pPr>
            <a:endParaRPr lang="en-US" sz="2200" dirty="0"/>
          </a:p>
          <a:p>
            <a:endParaRPr lang="en-US" sz="2200" dirty="0"/>
          </a:p>
          <a:p>
            <a:endParaRPr lang="en-US" dirty="0"/>
          </a:p>
        </p:txBody>
      </p:sp>
      <p:sp>
        <p:nvSpPr>
          <p:cNvPr id="11" name="Title 1">
            <a:extLst>
              <a:ext uri="{FF2B5EF4-FFF2-40B4-BE49-F238E27FC236}">
                <a16:creationId xmlns:a16="http://schemas.microsoft.com/office/drawing/2014/main" id="{69DF7830-8C62-9346-8FF5-A065DCBF5506}"/>
              </a:ext>
            </a:extLst>
          </p:cNvPr>
          <p:cNvSpPr>
            <a:spLocks noGrp="1"/>
          </p:cNvSpPr>
          <p:nvPr>
            <p:ph type="title"/>
          </p:nvPr>
        </p:nvSpPr>
        <p:spPr>
          <a:xfrm>
            <a:off x="400509" y="1174461"/>
            <a:ext cx="11492754" cy="864254"/>
          </a:xfrm>
        </p:spPr>
        <p:txBody>
          <a:bodyPr>
            <a:noAutofit/>
          </a:bodyPr>
          <a:lstStyle/>
          <a:p>
            <a:r>
              <a:rPr lang="en-US" sz="6000" b="1" dirty="0"/>
              <a:t>LIVE DEMO</a:t>
            </a:r>
          </a:p>
        </p:txBody>
      </p:sp>
      <p:pic>
        <p:nvPicPr>
          <p:cNvPr id="12" name="Picture 11">
            <a:extLst>
              <a:ext uri="{FF2B5EF4-FFF2-40B4-BE49-F238E27FC236}">
                <a16:creationId xmlns:a16="http://schemas.microsoft.com/office/drawing/2014/main" id="{5419ECE8-928E-E447-81A0-C779BA5E3A47}"/>
              </a:ext>
            </a:extLst>
          </p:cNvPr>
          <p:cNvPicPr>
            <a:picLocks noChangeAspect="1"/>
          </p:cNvPicPr>
          <p:nvPr/>
        </p:nvPicPr>
        <p:blipFill>
          <a:blip r:embed="rId5"/>
          <a:stretch>
            <a:fillRect/>
          </a:stretch>
        </p:blipFill>
        <p:spPr>
          <a:xfrm>
            <a:off x="151088" y="4478272"/>
            <a:ext cx="2540000" cy="2146300"/>
          </a:xfrm>
          <a:prstGeom prst="rect">
            <a:avLst/>
          </a:prstGeom>
        </p:spPr>
      </p:pic>
    </p:spTree>
    <p:extLst>
      <p:ext uri="{BB962C8B-B14F-4D97-AF65-F5344CB8AC3E}">
        <p14:creationId xmlns:p14="http://schemas.microsoft.com/office/powerpoint/2010/main" val="250299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838200" y="2766218"/>
            <a:ext cx="10515600" cy="1325563"/>
          </a:xfrm>
        </p:spPr>
        <p:txBody>
          <a:bodyPr/>
          <a:lstStyle/>
          <a:p>
            <a:pPr algn="ctr"/>
            <a:r>
              <a:rPr lang="en-US" dirty="0"/>
              <a:t>Appendix</a:t>
            </a:r>
          </a:p>
        </p:txBody>
      </p:sp>
    </p:spTree>
    <p:extLst>
      <p:ext uri="{BB962C8B-B14F-4D97-AF65-F5344CB8AC3E}">
        <p14:creationId xmlns:p14="http://schemas.microsoft.com/office/powerpoint/2010/main" val="239693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normAutofit/>
          </a:bodyPr>
          <a:lstStyle/>
          <a:p>
            <a:r>
              <a:rPr lang="en-US" dirty="0"/>
              <a:t>XXX</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324330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What is a Meteorite </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Meteorite:</a:t>
            </a:r>
          </a:p>
          <a:p>
            <a:r>
              <a:rPr lang="en-US" sz="2000" dirty="0"/>
              <a:t>Is a solid piece of debris from an object, such as a comet, asteroid, or meteoroid, that originates in outer space and survives passage through the atmosphere to reach the surface of a planet or moon.  When the object enters the atmosphere, gases cause to heat up and radiate that energy, it then becomes a meteor and forms a fireball, also known as a shooting star or falling star.  </a:t>
            </a:r>
          </a:p>
          <a:p>
            <a:pPr marL="0" indent="0">
              <a:buNone/>
            </a:pPr>
            <a:r>
              <a:rPr lang="en-US" b="1" dirty="0"/>
              <a:t>Meteorite Classifications:</a:t>
            </a:r>
          </a:p>
          <a:p>
            <a:r>
              <a:rPr lang="en-US" sz="2000" dirty="0"/>
              <a:t>Traditional classification schemes are divided into three overall categories based on whether they are dominantly composed:</a:t>
            </a:r>
          </a:p>
          <a:p>
            <a:pPr lvl="1"/>
            <a:r>
              <a:rPr lang="en-US" sz="2000" dirty="0"/>
              <a:t>Rocky material (Stony meteorites)</a:t>
            </a:r>
          </a:p>
          <a:p>
            <a:pPr lvl="1"/>
            <a:r>
              <a:rPr lang="en-US" sz="2000" dirty="0"/>
              <a:t>Metallic material (Iron meteorites)</a:t>
            </a:r>
          </a:p>
          <a:p>
            <a:pPr lvl="1"/>
            <a:r>
              <a:rPr lang="en-US" sz="2000" dirty="0"/>
              <a:t>Mixture (Stony-iron meteorites)</a:t>
            </a:r>
          </a:p>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90898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484092" y="121023"/>
            <a:ext cx="11282083" cy="860613"/>
          </a:xfrm>
        </p:spPr>
        <p:txBody>
          <a:bodyPr/>
          <a:lstStyle/>
          <a:p>
            <a:r>
              <a:rPr lang="en-US" dirty="0"/>
              <a:t>Shooting for the stars…</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168306"/>
            <a:ext cx="10515600" cy="4521387"/>
          </a:xfrm>
        </p:spPr>
        <p:txBody>
          <a:bodyPr>
            <a:normAutofit fontScale="32500" lnSpcReduction="20000"/>
          </a:bodyPr>
          <a:lstStyle/>
          <a:p>
            <a:pPr marL="0" indent="0">
              <a:buNone/>
            </a:pPr>
            <a:r>
              <a:rPr lang="en-US" sz="8600" b="1" dirty="0"/>
              <a:t>Meteorites</a:t>
            </a:r>
          </a:p>
          <a:p>
            <a:r>
              <a:rPr lang="en-US" sz="6200" dirty="0"/>
              <a:t>Only a small fraction of this world’s population as ever seen a meteorite fall.  The purpose of this project is to explore and visualize information about all know meteorite landings.  Some specific information about the meteorite landings to show include the name of the meteorite, the meteorite’s ID, the mass, </a:t>
            </a:r>
            <a:r>
              <a:rPr lang="en-US" sz="6200" dirty="0" err="1"/>
              <a:t>recclass</a:t>
            </a:r>
            <a:r>
              <a:rPr lang="en-US" sz="6200" dirty="0"/>
              <a:t>, and the year the meteorite was found.</a:t>
            </a:r>
            <a:endParaRPr lang="en-US" sz="6200" b="1" dirty="0"/>
          </a:p>
          <a:p>
            <a:pPr marL="0" indent="0">
              <a:buNone/>
            </a:pPr>
            <a:r>
              <a:rPr lang="en-US" sz="8600" b="1" dirty="0"/>
              <a:t>Data Sources</a:t>
            </a:r>
          </a:p>
          <a:p>
            <a:r>
              <a:rPr lang="en-US" sz="6200" dirty="0"/>
              <a:t>We used one primary data source to processes to cleanse and prep files in the following formats:</a:t>
            </a:r>
          </a:p>
          <a:p>
            <a:r>
              <a:rPr lang="en-US" sz="6200" dirty="0"/>
              <a:t>CSV files /.txt files / Spreadsheets</a:t>
            </a:r>
          </a:p>
          <a:p>
            <a:r>
              <a:rPr lang="en-US" sz="6200" dirty="0">
                <a:hlinkClick r:id="rId2"/>
              </a:rPr>
              <a:t>https://data.nasa.gov/</a:t>
            </a:r>
            <a:r>
              <a:rPr lang="en-US" sz="6200" dirty="0"/>
              <a:t>  (.txt converted to csv) </a:t>
            </a:r>
          </a:p>
          <a:p>
            <a:pPr marL="0" indent="0">
              <a:buNone/>
            </a:pPr>
            <a:r>
              <a:rPr lang="en-US" sz="8600" b="1" dirty="0"/>
              <a:t>Specific Requirements</a:t>
            </a:r>
          </a:p>
          <a:p>
            <a:r>
              <a:rPr lang="en-US" sz="6200" dirty="0"/>
              <a:t>We used several techniques to process, cleanse and prep the data files:</a:t>
            </a:r>
          </a:p>
        </p:txBody>
      </p:sp>
      <p:sp>
        <p:nvSpPr>
          <p:cNvPr id="4" name="Rectangle 3">
            <a:extLst>
              <a:ext uri="{FF2B5EF4-FFF2-40B4-BE49-F238E27FC236}">
                <a16:creationId xmlns:a16="http://schemas.microsoft.com/office/drawing/2014/main" id="{0F5EF718-5F37-6445-9012-6F0F3B19194E}"/>
              </a:ext>
            </a:extLst>
          </p:cNvPr>
          <p:cNvSpPr/>
          <p:nvPr/>
        </p:nvSpPr>
        <p:spPr>
          <a:xfrm>
            <a:off x="838200" y="4874085"/>
            <a:ext cx="10049437" cy="1631216"/>
          </a:xfrm>
          <a:prstGeom prst="rect">
            <a:avLst/>
          </a:prstGeom>
        </p:spPr>
        <p:txBody>
          <a:bodyPr wrap="square" numCol="3">
            <a:spAutoFit/>
          </a:bodyPr>
          <a:lstStyle/>
          <a:p>
            <a:pPr marL="800100" lvl="1" indent="-342900">
              <a:buFont typeface="Arial" panose="020B0604020202020204" pitchFamily="34" charset="0"/>
              <a:buChar char="•"/>
            </a:pPr>
            <a:r>
              <a:rPr lang="en-US" sz="2000" dirty="0"/>
              <a:t>Planetary JS Library</a:t>
            </a:r>
          </a:p>
          <a:p>
            <a:pPr marL="800100" lvl="1" indent="-342900">
              <a:buFont typeface="Arial" panose="020B0604020202020204" pitchFamily="34" charset="0"/>
              <a:buChar char="•"/>
            </a:pPr>
            <a:r>
              <a:rPr lang="en-US" sz="2000" dirty="0"/>
              <a:t>MySQL Server</a:t>
            </a:r>
          </a:p>
          <a:p>
            <a:pPr marL="800100" lvl="1" indent="-342900">
              <a:buFont typeface="Arial" panose="020B0604020202020204" pitchFamily="34" charset="0"/>
              <a:buChar char="•"/>
            </a:pPr>
            <a:r>
              <a:rPr lang="en-US" sz="2000" dirty="0"/>
              <a:t>D3</a:t>
            </a:r>
          </a:p>
          <a:p>
            <a:pPr marL="800100" lvl="1" indent="-342900">
              <a:buFont typeface="Arial" panose="020B0604020202020204" pitchFamily="34" charset="0"/>
              <a:buChar char="•"/>
            </a:pPr>
            <a:r>
              <a:rPr lang="en-US" sz="2000" dirty="0" err="1"/>
              <a:t>Jupyter</a:t>
            </a:r>
            <a:r>
              <a:rPr lang="en-US" sz="2000" dirty="0"/>
              <a:t> Notebook</a:t>
            </a:r>
          </a:p>
          <a:p>
            <a:pPr marL="800100" lvl="1" indent="-342900">
              <a:buFont typeface="Arial" panose="020B0604020202020204" pitchFamily="34" charset="0"/>
              <a:buChar char="•"/>
            </a:pPr>
            <a:r>
              <a:rPr lang="en-US" sz="2000" dirty="0"/>
              <a:t>Pandas</a:t>
            </a:r>
          </a:p>
          <a:p>
            <a:pPr marL="800100" lvl="1" indent="-342900">
              <a:buFont typeface="Arial" panose="020B0604020202020204" pitchFamily="34" charset="0"/>
              <a:buChar char="•"/>
            </a:pPr>
            <a:r>
              <a:rPr lang="en-US" sz="2000" dirty="0"/>
              <a:t>JSON</a:t>
            </a:r>
          </a:p>
          <a:p>
            <a:pPr marL="800100" lvl="1" indent="-342900">
              <a:buFont typeface="Arial" panose="020B0604020202020204" pitchFamily="34" charset="0"/>
              <a:buChar char="•"/>
            </a:pPr>
            <a:r>
              <a:rPr lang="en-US" sz="2000" dirty="0"/>
              <a:t>FLASK</a:t>
            </a:r>
          </a:p>
        </p:txBody>
      </p:sp>
    </p:spTree>
    <p:extLst>
      <p:ext uri="{BB962C8B-B14F-4D97-AF65-F5344CB8AC3E}">
        <p14:creationId xmlns:p14="http://schemas.microsoft.com/office/powerpoint/2010/main" val="419824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Flask/MySQL Alchemy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7" name="Picture 6">
            <a:extLst>
              <a:ext uri="{FF2B5EF4-FFF2-40B4-BE49-F238E27FC236}">
                <a16:creationId xmlns:a16="http://schemas.microsoft.com/office/drawing/2014/main" id="{F1540870-757E-914A-8882-A7DE59626088}"/>
              </a:ext>
            </a:extLst>
          </p:cNvPr>
          <p:cNvPicPr>
            <a:picLocks noChangeAspect="1"/>
          </p:cNvPicPr>
          <p:nvPr/>
        </p:nvPicPr>
        <p:blipFill>
          <a:blip r:embed="rId2"/>
          <a:stretch>
            <a:fillRect/>
          </a:stretch>
        </p:blipFill>
        <p:spPr>
          <a:xfrm>
            <a:off x="2585254" y="997721"/>
            <a:ext cx="6629085" cy="5628907"/>
          </a:xfrm>
          <a:prstGeom prst="rect">
            <a:avLst/>
          </a:prstGeom>
        </p:spPr>
      </p:pic>
    </p:spTree>
    <p:extLst>
      <p:ext uri="{BB962C8B-B14F-4D97-AF65-F5344CB8AC3E}">
        <p14:creationId xmlns:p14="http://schemas.microsoft.com/office/powerpoint/2010/main" val="71082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Meteor Classification Cleaning</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896940CB-661C-8944-A28C-AAB78533DCFD}"/>
              </a:ext>
            </a:extLst>
          </p:cNvPr>
          <p:cNvPicPr>
            <a:picLocks noChangeAspect="1"/>
          </p:cNvPicPr>
          <p:nvPr/>
        </p:nvPicPr>
        <p:blipFill>
          <a:blip r:embed="rId2"/>
          <a:stretch>
            <a:fillRect/>
          </a:stretch>
        </p:blipFill>
        <p:spPr>
          <a:xfrm>
            <a:off x="3662084" y="997721"/>
            <a:ext cx="4003666" cy="5429973"/>
          </a:xfrm>
          <a:prstGeom prst="rect">
            <a:avLst/>
          </a:prstGeom>
        </p:spPr>
      </p:pic>
    </p:spTree>
    <p:extLst>
      <p:ext uri="{BB962C8B-B14F-4D97-AF65-F5344CB8AC3E}">
        <p14:creationId xmlns:p14="http://schemas.microsoft.com/office/powerpoint/2010/main" val="272591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Meteor Classification Data</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7" name="Picture 6">
            <a:extLst>
              <a:ext uri="{FF2B5EF4-FFF2-40B4-BE49-F238E27FC236}">
                <a16:creationId xmlns:a16="http://schemas.microsoft.com/office/drawing/2014/main" id="{71A5FC2C-95A5-8E45-BAED-55C655A493A4}"/>
              </a:ext>
            </a:extLst>
          </p:cNvPr>
          <p:cNvPicPr>
            <a:picLocks noChangeAspect="1"/>
          </p:cNvPicPr>
          <p:nvPr/>
        </p:nvPicPr>
        <p:blipFill>
          <a:blip r:embed="rId2"/>
          <a:stretch>
            <a:fillRect/>
          </a:stretch>
        </p:blipFill>
        <p:spPr>
          <a:xfrm>
            <a:off x="2432796" y="1253331"/>
            <a:ext cx="6438900" cy="4699000"/>
          </a:xfrm>
          <a:prstGeom prst="rect">
            <a:avLst/>
          </a:prstGeom>
        </p:spPr>
      </p:pic>
    </p:spTree>
    <p:extLst>
      <p:ext uri="{BB962C8B-B14F-4D97-AF65-F5344CB8AC3E}">
        <p14:creationId xmlns:p14="http://schemas.microsoft.com/office/powerpoint/2010/main" val="337170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Data Visual Meteorite hits by year</a:t>
            </a:r>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8" name="Picture 7">
            <a:extLst>
              <a:ext uri="{FF2B5EF4-FFF2-40B4-BE49-F238E27FC236}">
                <a16:creationId xmlns:a16="http://schemas.microsoft.com/office/drawing/2014/main" id="{E67538DF-B0FB-A247-987A-D80BA116BF43}"/>
              </a:ext>
            </a:extLst>
          </p:cNvPr>
          <p:cNvPicPr>
            <a:picLocks noChangeAspect="1"/>
          </p:cNvPicPr>
          <p:nvPr/>
        </p:nvPicPr>
        <p:blipFill>
          <a:blip r:embed="rId2"/>
          <a:stretch>
            <a:fillRect/>
          </a:stretch>
        </p:blipFill>
        <p:spPr>
          <a:xfrm>
            <a:off x="6584575" y="3429000"/>
            <a:ext cx="4876800" cy="3200400"/>
          </a:xfrm>
          <a:prstGeom prst="rect">
            <a:avLst/>
          </a:prstGeom>
        </p:spPr>
      </p:pic>
      <p:pic>
        <p:nvPicPr>
          <p:cNvPr id="10" name="Picture 9">
            <a:extLst>
              <a:ext uri="{FF2B5EF4-FFF2-40B4-BE49-F238E27FC236}">
                <a16:creationId xmlns:a16="http://schemas.microsoft.com/office/drawing/2014/main" id="{3F7CA18B-3551-E347-BFBA-3105580E7CF1}"/>
              </a:ext>
            </a:extLst>
          </p:cNvPr>
          <p:cNvPicPr>
            <a:picLocks noChangeAspect="1"/>
          </p:cNvPicPr>
          <p:nvPr/>
        </p:nvPicPr>
        <p:blipFill>
          <a:blip r:embed="rId3"/>
          <a:stretch>
            <a:fillRect/>
          </a:stretch>
        </p:blipFill>
        <p:spPr>
          <a:xfrm>
            <a:off x="380998" y="997721"/>
            <a:ext cx="4876800" cy="3200400"/>
          </a:xfrm>
          <a:prstGeom prst="rect">
            <a:avLst/>
          </a:prstGeom>
        </p:spPr>
      </p:pic>
      <p:sp>
        <p:nvSpPr>
          <p:cNvPr id="11" name="Title 1">
            <a:extLst>
              <a:ext uri="{FF2B5EF4-FFF2-40B4-BE49-F238E27FC236}">
                <a16:creationId xmlns:a16="http://schemas.microsoft.com/office/drawing/2014/main" id="{9575714F-44E6-3A4B-A082-7EDF68405928}"/>
              </a:ext>
            </a:extLst>
          </p:cNvPr>
          <p:cNvSpPr txBox="1">
            <a:spLocks/>
          </p:cNvSpPr>
          <p:nvPr/>
        </p:nvSpPr>
        <p:spPr>
          <a:xfrm>
            <a:off x="828716" y="4520081"/>
            <a:ext cx="5509849" cy="141754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Meteorite hits after 1970 where significant data was documented</a:t>
            </a:r>
          </a:p>
        </p:txBody>
      </p:sp>
      <p:sp>
        <p:nvSpPr>
          <p:cNvPr id="13" name="Title 1">
            <a:extLst>
              <a:ext uri="{FF2B5EF4-FFF2-40B4-BE49-F238E27FC236}">
                <a16:creationId xmlns:a16="http://schemas.microsoft.com/office/drawing/2014/main" id="{FB9DFE7C-2817-1848-AA00-015261CA41A4}"/>
              </a:ext>
            </a:extLst>
          </p:cNvPr>
          <p:cNvSpPr txBox="1">
            <a:spLocks/>
          </p:cNvSpPr>
          <p:nvPr/>
        </p:nvSpPr>
        <p:spPr>
          <a:xfrm>
            <a:off x="6127374" y="1720780"/>
            <a:ext cx="5221943" cy="126435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Meteorite overall hits from Year 860 when records were first documented </a:t>
            </a:r>
          </a:p>
        </p:txBody>
      </p:sp>
      <p:sp>
        <p:nvSpPr>
          <p:cNvPr id="15" name="AutoShape 7">
            <a:extLst>
              <a:ext uri="{FF2B5EF4-FFF2-40B4-BE49-F238E27FC236}">
                <a16:creationId xmlns:a16="http://schemas.microsoft.com/office/drawing/2014/main" id="{A0EB966D-C319-3A45-ACC7-AF457562B3F3}"/>
              </a:ext>
            </a:extLst>
          </p:cNvPr>
          <p:cNvSpPr>
            <a:spLocks noChangeArrowheads="1"/>
          </p:cNvSpPr>
          <p:nvPr/>
        </p:nvSpPr>
        <p:spPr bwMode="auto">
          <a:xfrm>
            <a:off x="5239868" y="1120026"/>
            <a:ext cx="1107144" cy="486943"/>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en-US" sz="1800"/>
          </a:p>
        </p:txBody>
      </p:sp>
      <p:sp>
        <p:nvSpPr>
          <p:cNvPr id="16" name="AutoShape 7">
            <a:extLst>
              <a:ext uri="{FF2B5EF4-FFF2-40B4-BE49-F238E27FC236}">
                <a16:creationId xmlns:a16="http://schemas.microsoft.com/office/drawing/2014/main" id="{81B0650E-2F60-DA46-B89B-8ADAD3D21633}"/>
              </a:ext>
            </a:extLst>
          </p:cNvPr>
          <p:cNvSpPr>
            <a:spLocks noChangeArrowheads="1"/>
          </p:cNvSpPr>
          <p:nvPr/>
        </p:nvSpPr>
        <p:spPr bwMode="auto">
          <a:xfrm rot="10800000">
            <a:off x="5248831" y="5926629"/>
            <a:ext cx="1107144" cy="486943"/>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en-US" sz="1800"/>
          </a:p>
        </p:txBody>
      </p:sp>
    </p:spTree>
    <p:extLst>
      <p:ext uri="{BB962C8B-B14F-4D97-AF65-F5344CB8AC3E}">
        <p14:creationId xmlns:p14="http://schemas.microsoft.com/office/powerpoint/2010/main" val="290754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E1891574-0BC1-B94F-B812-83D542C8DA7E}"/>
              </a:ext>
            </a:extLst>
          </p:cNvPr>
          <p:cNvPicPr>
            <a:picLocks noChangeAspect="1"/>
          </p:cNvPicPr>
          <p:nvPr/>
        </p:nvPicPr>
        <p:blipFill>
          <a:blip r:embed="rId2"/>
          <a:stretch>
            <a:fillRect/>
          </a:stretch>
        </p:blipFill>
        <p:spPr>
          <a:xfrm>
            <a:off x="3556000" y="889000"/>
            <a:ext cx="5080000" cy="5080000"/>
          </a:xfrm>
          <a:prstGeom prst="rect">
            <a:avLst/>
          </a:prstGeom>
        </p:spPr>
      </p:pic>
    </p:spTree>
    <p:extLst>
      <p:ext uri="{BB962C8B-B14F-4D97-AF65-F5344CB8AC3E}">
        <p14:creationId xmlns:p14="http://schemas.microsoft.com/office/powerpoint/2010/main" val="355728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9CEFE15E-E760-2E49-9DD3-DD57F2E170FB}"/>
              </a:ext>
            </a:extLst>
          </p:cNvPr>
          <p:cNvPicPr>
            <a:picLocks noChangeAspect="1"/>
          </p:cNvPicPr>
          <p:nvPr/>
        </p:nvPicPr>
        <p:blipFill>
          <a:blip r:embed="rId2"/>
          <a:stretch>
            <a:fillRect/>
          </a:stretch>
        </p:blipFill>
        <p:spPr>
          <a:xfrm>
            <a:off x="3625850" y="1541585"/>
            <a:ext cx="4940300" cy="3810000"/>
          </a:xfrm>
          <a:prstGeom prst="rect">
            <a:avLst/>
          </a:prstGeom>
        </p:spPr>
      </p:pic>
    </p:spTree>
    <p:extLst>
      <p:ext uri="{BB962C8B-B14F-4D97-AF65-F5344CB8AC3E}">
        <p14:creationId xmlns:p14="http://schemas.microsoft.com/office/powerpoint/2010/main" val="3469628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330</Words>
  <Application>Microsoft Macintosh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Project 3 Shooting for the Stars…</vt:lpstr>
      <vt:lpstr>What is a Meteorite </vt:lpstr>
      <vt:lpstr>Shooting for the stars…</vt:lpstr>
      <vt:lpstr>Flask/MySQL Alchemy</vt:lpstr>
      <vt:lpstr>Meteor Classification Cleaning</vt:lpstr>
      <vt:lpstr>Meteor Classification Data</vt:lpstr>
      <vt:lpstr>Data Visual Meteorite hits by year</vt:lpstr>
      <vt:lpstr>Planetary JS Library</vt:lpstr>
      <vt:lpstr>Planetary JS Library</vt:lpstr>
      <vt:lpstr>Planetary JS Library</vt:lpstr>
      <vt:lpstr>Visual Impact Locations</vt:lpstr>
      <vt:lpstr>LIVE DEMO</vt:lpstr>
      <vt:lpstr>Appendix</vt:lpstr>
      <vt:lpstr>XXX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Shooting for the Stars…</dc:title>
  <dc:creator>Frederick Tinio</dc:creator>
  <cp:lastModifiedBy>Frederick Tinio</cp:lastModifiedBy>
  <cp:revision>27</cp:revision>
  <dcterms:created xsi:type="dcterms:W3CDTF">2019-06-22T19:18:27Z</dcterms:created>
  <dcterms:modified xsi:type="dcterms:W3CDTF">2019-06-28T04:12:48Z</dcterms:modified>
</cp:coreProperties>
</file>