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4" r:id="rId4"/>
    <p:sldId id="267" r:id="rId5"/>
    <p:sldId id="266" r:id="rId6"/>
    <p:sldId id="265" r:id="rId7"/>
    <p:sldId id="269" r:id="rId8"/>
    <p:sldId id="270" r:id="rId9"/>
    <p:sldId id="260" r:id="rId10"/>
    <p:sldId id="261" r:id="rId11"/>
    <p:sldId id="262" r:id="rId12"/>
    <p:sldId id="271" r:id="rId13"/>
    <p:sldId id="272" r:id="rId14"/>
    <p:sldId id="263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87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a6462e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a6462e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ea6462ef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ea6462ef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2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ea6462ef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ea6462ef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ea6462ef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ea6462ef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ea6462ef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ea6462ef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ea6462ef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ea6462ef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финального кейса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Керов</a:t>
            </a:r>
            <a:r>
              <a:rPr lang="ru-RU" dirty="0" smtClean="0"/>
              <a:t> Дмитрий Михайлович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TAM/SAM/SOM для рынка </a:t>
            </a:r>
            <a:r>
              <a:rPr lang="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телекома России</a:t>
            </a:r>
            <a:endParaRPr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lvl="0" indent="-285750">
              <a:spcAft>
                <a:spcPts val="1200"/>
              </a:spcAft>
              <a:buSzPct val="180000"/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addressable market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- 2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триллиона рублей.</a:t>
            </a:r>
          </a:p>
          <a:p>
            <a:pPr marL="285750" indent="-285750">
              <a:spcAft>
                <a:spcPts val="1200"/>
              </a:spcAft>
              <a:buSzPct val="180000"/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serviceable available market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удем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ориентироваться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достижение конкурентных успехов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в реализации услуг мобильной связи и интернета, фиксированных интернета и телесвязи. Тогда показатель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нашего кейса будет составлять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66% от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объема рынка - 1320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миллиардов рублей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1200"/>
              </a:spcAft>
              <a:buSzPct val="180000"/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(serviceable &amp; obtainable market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выдвинем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о успешном переходе 10 % аудитории конкурентов на услуги нашей телеком-компании после успешного внедрения всех технологий, тогда показатель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нашего кейса составит 132 миллиарда рублей. </a:t>
            </a:r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методов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машинного обучения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потребностей потребления услуг компании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конкурентной цены на услуги компании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расположения вышек сотовой связи иного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 для распространения услуг связи и интернета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качеством услуг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облуживание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данные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3119" y="1685925"/>
            <a:ext cx="3999900" cy="2882950"/>
          </a:xfrm>
        </p:spPr>
        <p:txBody>
          <a:bodyPr>
            <a:normAutofit/>
          </a:bodyPr>
          <a:lstStyle/>
          <a:p>
            <a:pPr marL="114300" indent="-28575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минимум данных:</a:t>
            </a:r>
          </a:p>
          <a:p>
            <a:pPr lvl="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покупателя</a:t>
            </a:r>
          </a:p>
          <a:p>
            <a:pPr lvl="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 покупателя</a:t>
            </a:r>
          </a:p>
          <a:p>
            <a:pPr lvl="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Дата, время совершения покупки</a:t>
            </a:r>
          </a:p>
          <a:p>
            <a:pPr lvl="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</a:t>
            </a:r>
          </a:p>
          <a:p>
            <a:pPr lvl="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приобретенных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</a:t>
            </a:r>
          </a:p>
          <a:p>
            <a:pPr lvl="0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010994" y="1685925"/>
            <a:ext cx="3999900" cy="2882950"/>
          </a:xfrm>
        </p:spPr>
        <p:txBody>
          <a:bodyPr/>
          <a:lstStyle/>
          <a:p>
            <a:pPr marL="11430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данные: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Экономические данные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Географические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популяции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1700" y="1017725"/>
            <a:ext cx="7336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данных будет получена от клиентов, которые самостоятельно предоставят данные по предлагаемым формам: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8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методы машинного обучения</a:t>
            </a:r>
            <a:endParaRPr lang="ru-RU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поставленных задач по повышению качества клиентского опыта и повышению прибыли предстоит решить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использовать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самые примитивные методы, например, линейной регрессии в целях первичной оценки работы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с данными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принятия решения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её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усложнении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 текущим методом.</a:t>
            </a:r>
          </a:p>
          <a:p>
            <a:r>
              <a:rPr lang="ru-RU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аналогичным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 берем то, что наилучшим образом зарекомендовало себя в данной сфере: в нашем случае методы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(случайный лес) или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(градиентный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вариации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Кластеризации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используем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популярный метод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большей части случаев его должно быть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текстовых данных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для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текстовых данных традиционно наилучшим образом подходят рекуррентные нейронные сети,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4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проведенного анализа рынка удалось получить актуальную информацию: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трендах в развитии международного и российского рынка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телекоммуникационной отрасли.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лидерах в сфере телекоммуникационного бизнеса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РФ.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рынка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телекоммуникационной отрасли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РФ.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</a:t>
            </a:r>
            <a:endParaRPr lang="ru-RU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внедрения трендовых технологий сформировать положительный клиентский опыт, повысить привлекательность компании в глазах потребителя, обеспечив тем самым продвижение и дополнительное развитие бренда, что в последствие послужит повышению прибыли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кейс вы взяли?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Кейс 2. Телеком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Тренды отрасли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продажа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обслуживания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Персонализированный сервис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Гибридный сервис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сервис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видеоконтента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Самообслуживание</a:t>
            </a: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Омниканальность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графика работы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клиентах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2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трендов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продажа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продавцы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своей непосредственной деятельности являются еще и экспертами в области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дают полезные экспертные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обслуживания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внедрение автоматизации таких процессов как информирование и поддержка,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заказов, доставка.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Инструменты: боты, голосовые помощники, автоответчики,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IVR-меню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Персонализированный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покупателю по имени, наличие сведений о его предпочтениях, напоминания о важных действиях, специальные предложения к персональным праздничным датам клиента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Гибридный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удобного и ненавязчивого перехода между автоматизированными инструментами  поддержки 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оператором-консультантом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сервис </a:t>
            </a:r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видеоконтента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клиенту информации о новых продуктах и иных выгодных предложениях компании в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видеоформате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7950" lvl="8" indent="-177800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Источник -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https://www.mtt.ru/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трендов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Самообслуживание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интерактивизирование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коммуникации: заказ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быть простым и содержать самостоятельные шаги. Это повышает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для потребителя совершенных им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действий.</a:t>
            </a:r>
          </a:p>
          <a:p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Омниканальность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инструментов, которые позволяют соединить все каналы коммуникации с потребителем услуг на одной платформе.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графика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 инструментов поддержки потребителя в круглосуточном режиме.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клиентах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бесценный источник подсказок для развития бизнеса. Индивидуальный целевой подход к потребителю положительно влияет на клиентский опыт.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снижает риск ошибок, позволяет собирать точную статистику, данные для анализа, точечно выявлять проблемные места.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7950" lvl="8" indent="-177800">
              <a:tabLst>
                <a:tab pos="6457950" algn="l"/>
              </a:tabLst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-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https://www.mtt.ru/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конкурентов (зарубежный сегмент)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322643" cy="34164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 5G для своих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Ориентирована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годовой доход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9,6 миллиардов долларов США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>
          <a:xfrm>
            <a:off x="5838993" y="1152475"/>
            <a:ext cx="3190707" cy="34164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компания 4G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Специализируются на услугах широкополосного/мобильного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Интернета и услуги мобильной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годовой доход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13,49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миллиардов долларов США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19509" y="1211943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Внедрили услуги 5G для своих абонентов</a:t>
            </a:r>
            <a:endParaRPr lang="ru-RU" dirty="0"/>
          </a:p>
        </p:txBody>
      </p:sp>
      <p:pic>
        <p:nvPicPr>
          <p:cNvPr id="9" name="Рисунок 8" descr="https://image.eztalks.com/2021/03-16/13/cfc8ef6f7f2c516dcaa430d4d1aa4fd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0" y="1101119"/>
            <a:ext cx="226250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image.eztalks.com/2021/03-16/13/3349812c832152da4182413ed36023f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9" y="1017725"/>
            <a:ext cx="2638425" cy="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013826" y="1954337"/>
            <a:ext cx="2701174" cy="224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Специализируются на широкополосный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в Интернет и услуги мобильной 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</a:p>
          <a:p>
            <a:pPr marL="285750" indent="-285750">
              <a:lnSpc>
                <a:spcPct val="114000"/>
              </a:lnSpc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годовой 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13,35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миллиардов долларов США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12" name="Рисунок 11" descr="https://image.eztalks.com/2021/03-16/13/c40f3034a33b079b13f3ff79481b4fa5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63" y="1062147"/>
            <a:ext cx="2338144" cy="716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0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конкурентов (зарубежный сегмент)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218955" y="1212394"/>
            <a:ext cx="2322643" cy="34164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pPr>
              <a:lnSpc>
                <a:spcPct val="134000"/>
              </a:lnSpc>
            </a:pPr>
            <a:endParaRPr lang="ru-RU" dirty="0" smtClean="0"/>
          </a:p>
          <a:p>
            <a:pPr marL="179388" indent="-179388">
              <a:lnSpc>
                <a:spcPct val="114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Специализируются на предоставлении услуг широкополосного доступа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Интернет, мобильное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телевидение</a:t>
            </a:r>
          </a:p>
          <a:p>
            <a:pPr marL="179388" indent="-179388">
              <a:lnSpc>
                <a:spcPct val="114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годовой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 – 2,9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миллиардов долларов США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>
          <a:xfrm>
            <a:off x="4730214" y="1237280"/>
            <a:ext cx="3190707" cy="34164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285750" indent="-285750">
              <a:lnSpc>
                <a:spcPct val="114000"/>
              </a:lnSpc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Специализируются на предоставлении услуг мобильного Интернета,  мобильной связи (предоплаченные и ежемесячные подписки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услугах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базами данных</a:t>
            </a:r>
          </a:p>
          <a:p>
            <a:pPr marL="285750" indent="-285750">
              <a:lnSpc>
                <a:spcPct val="114000"/>
              </a:lnSpc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годовой доход – 10,86 миллиардов долларов США</a:t>
            </a:r>
          </a:p>
          <a:p>
            <a:endParaRPr lang="ru-RU" dirty="0"/>
          </a:p>
        </p:txBody>
      </p:sp>
      <p:pic>
        <p:nvPicPr>
          <p:cNvPr id="13" name="Рисунок 12" descr="https://image.eztalks.com/2021/03-16/13/eb4d4751f113c2733afdcee750d367d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07" y="1237280"/>
            <a:ext cx="2257137" cy="54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image.eztalks.com/2021/03-16/13/345304048a113f4d45bbd96252f29f3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25" y="1062147"/>
            <a:ext cx="2418382" cy="78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0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99" y="177960"/>
            <a:ext cx="8520600" cy="572700"/>
          </a:xfrm>
        </p:spPr>
        <p:txBody>
          <a:bodyPr>
            <a:noAutofit/>
          </a:bodyPr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конкурентов (российский сегмент)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322643" cy="34164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крупнейших интегрированных провайдеров цифровых услуг и решений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доход составляет 625 миллиардов рублей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>
          <a:xfrm>
            <a:off x="5838993" y="1152475"/>
            <a:ext cx="3190707" cy="3416400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4508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рынок интернета вещей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геотехнический мониторинг в Арктике в формате сети NB-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наблюдению за вечной мерзлотой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несколько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онлайн-кинотеатров</a:t>
            </a:r>
          </a:p>
          <a:p>
            <a:pPr marL="450850"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доход составляет</a:t>
            </a:r>
            <a:r>
              <a:rPr lang="ru-RU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миллиардов рублей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026127" y="1888383"/>
            <a:ext cx="25099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собственную цифровую 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экосистему</a:t>
            </a:r>
          </a:p>
          <a:p>
            <a:pPr marL="285750" indent="-285750"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Ориентирована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формирование продуктовой экосистемы с бесшовным переходом между сервисами на базе 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телеком-бизнеса</a:t>
            </a:r>
          </a:p>
          <a:p>
            <a:pPr marL="285750" indent="-285750">
              <a:buClr>
                <a:schemeClr val="bg2"/>
              </a:buClr>
              <a:buSzPct val="18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доход составляет</a:t>
            </a:r>
            <a:r>
              <a:rPr lang="ru-RU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 миллиардов рублей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13" name="Рисунок 12" descr="Фирменный стиль. Официальный информационный сайт Ростелеком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3" y="750660"/>
            <a:ext cx="1884543" cy="117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Корпоративный стиль - Москв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10" y="850107"/>
            <a:ext cx="1134293" cy="88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Мегафон | Forbes.ru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75" y="850107"/>
            <a:ext cx="1022975" cy="88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3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876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39285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рынка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телекоммуникационной индустрии РФ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400175"/>
            <a:ext cx="8520600" cy="31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Aft>
                <a:spcPts val="120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последним прогнозам и аналитическим оценкам,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рынка телекоммуникационной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отрасли в России в 2024 году составит около 2 триллионов рублей.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Телекоммуникационный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России разделен на: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связь (25 %)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интернет (20 %)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Фиксированный интернет (14 %) 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Фиксированная телесвязь (7 %)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Телерадиовещание (6 %) 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Спутниковая связь (1 %)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услуги (27 %)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911</Words>
  <Application>Microsoft Office PowerPoint</Application>
  <PresentationFormat>Экран (16:9)</PresentationFormat>
  <Paragraphs>118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Simple Light</vt:lpstr>
      <vt:lpstr>Решение финального кейса</vt:lpstr>
      <vt:lpstr>Какой кейс вы взяли?</vt:lpstr>
      <vt:lpstr>Тренды отрасли</vt:lpstr>
      <vt:lpstr>Описание трендов</vt:lpstr>
      <vt:lpstr>Описание трендов</vt:lpstr>
      <vt:lpstr>Анализ конкурентов (зарубежный сегмент)</vt:lpstr>
      <vt:lpstr>Анализ конкурентов (зарубежный сегмент)</vt:lpstr>
      <vt:lpstr>Анализ конкурентов (российский сегмент)</vt:lpstr>
      <vt:lpstr>Объем рынка телекоммуникационной индустрии РФ</vt:lpstr>
      <vt:lpstr>TAM/SAM/SOM для рынка телекома России  </vt:lpstr>
      <vt:lpstr>Использование методов машинного обучения</vt:lpstr>
      <vt:lpstr>Необходимые данные</vt:lpstr>
      <vt:lpstr>Предлагаемые методы машинного обучения</vt:lpstr>
      <vt:lpstr>Выводы</vt:lpstr>
      <vt:lpstr>Предложения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финального кейса</dc:title>
  <dc:creator>kerza</dc:creator>
  <cp:lastModifiedBy>Анастасия Юрьевна Скобова</cp:lastModifiedBy>
  <cp:revision>11</cp:revision>
  <dcterms:modified xsi:type="dcterms:W3CDTF">2024-06-02T13:07:59Z</dcterms:modified>
</cp:coreProperties>
</file>