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lice" pitchFamily="2" charset="77"/>
      <p:regular r:id="rId13"/>
    </p:embeddedFont>
    <p:embeddedFont>
      <p:font typeface="The Seasons" pitchFamily="2" charset="77"/>
      <p:regular r:id="rId14"/>
    </p:embeddedFont>
    <p:embeddedFont>
      <p:font typeface="The Seasons Bold" pitchFamily="2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 autoAdjust="0"/>
    <p:restoredTop sz="94630" autoAdjust="0"/>
  </p:normalViewPr>
  <p:slideViewPr>
    <p:cSldViewPr>
      <p:cViewPr varScale="1">
        <p:scale>
          <a:sx n="64" d="100"/>
          <a:sy n="64" d="100"/>
        </p:scale>
        <p:origin x="200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9992" y="-1680508"/>
            <a:ext cx="13648016" cy="136480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40768" y="-164456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367381" y="-633119"/>
            <a:ext cx="11553237" cy="1155323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7405" y="2866187"/>
            <a:ext cx="10773189" cy="393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45"/>
              </a:lnSpc>
              <a:spcBef>
                <a:spcPct val="0"/>
              </a:spcBef>
            </a:pPr>
            <a:r>
              <a:rPr lang="en-US" sz="1046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Medical CBC Report Analysis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99133" y="1250046"/>
            <a:ext cx="5889734" cy="7786909"/>
          </a:xfrm>
          <a:custGeom>
            <a:avLst/>
            <a:gdLst/>
            <a:ahLst/>
            <a:cxnLst/>
            <a:rect l="l" t="t" r="r" b="b"/>
            <a:pathLst>
              <a:path w="5889734" h="7786909">
                <a:moveTo>
                  <a:pt x="0" y="0"/>
                </a:moveTo>
                <a:lnTo>
                  <a:pt x="5889734" y="0"/>
                </a:lnTo>
                <a:lnTo>
                  <a:pt x="5889734" y="7786908"/>
                </a:lnTo>
                <a:lnTo>
                  <a:pt x="0" y="7786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693331" y="7719881"/>
            <a:ext cx="4454575" cy="135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~Kesav Reddy Paderla</a:t>
            </a:r>
          </a:p>
          <a:p>
            <a:pPr algn="ctr">
              <a:lnSpc>
                <a:spcPts val="5042"/>
              </a:lnSpc>
            </a:pPr>
            <a:r>
              <a:rPr lang="en-US" sz="360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B.Tech - AI &amp; 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1129" y="4289936"/>
            <a:ext cx="4368761" cy="3134586"/>
          </a:xfrm>
          <a:custGeom>
            <a:avLst/>
            <a:gdLst/>
            <a:ahLst/>
            <a:cxnLst/>
            <a:rect l="l" t="t" r="r" b="b"/>
            <a:pathLst>
              <a:path w="4368761" h="3134586">
                <a:moveTo>
                  <a:pt x="0" y="0"/>
                </a:moveTo>
                <a:lnTo>
                  <a:pt x="4368761" y="0"/>
                </a:lnTo>
                <a:lnTo>
                  <a:pt x="4368761" y="3134586"/>
                </a:lnTo>
                <a:lnTo>
                  <a:pt x="0" y="313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75190" y="4751830"/>
            <a:ext cx="4029598" cy="2210798"/>
            <a:chOff x="0" y="0"/>
            <a:chExt cx="1052050" cy="577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96063" y="0"/>
                  </a:moveTo>
                  <a:lnTo>
                    <a:pt x="955987" y="0"/>
                  </a:lnTo>
                  <a:cubicBezTo>
                    <a:pt x="981465" y="0"/>
                    <a:pt x="1005899" y="10121"/>
                    <a:pt x="1023914" y="28136"/>
                  </a:cubicBezTo>
                  <a:cubicBezTo>
                    <a:pt x="1041929" y="46152"/>
                    <a:pt x="1052050" y="70586"/>
                    <a:pt x="1052050" y="96063"/>
                  </a:cubicBezTo>
                  <a:lnTo>
                    <a:pt x="1052050" y="481134"/>
                  </a:lnTo>
                  <a:cubicBezTo>
                    <a:pt x="1052050" y="534188"/>
                    <a:pt x="1009041" y="577197"/>
                    <a:pt x="955987" y="577197"/>
                  </a:cubicBezTo>
                  <a:lnTo>
                    <a:pt x="96063" y="577197"/>
                  </a:lnTo>
                  <a:cubicBezTo>
                    <a:pt x="70586" y="577197"/>
                    <a:pt x="46152" y="567076"/>
                    <a:pt x="28136" y="549060"/>
                  </a:cubicBezTo>
                  <a:cubicBezTo>
                    <a:pt x="10121" y="531045"/>
                    <a:pt x="0" y="506611"/>
                    <a:pt x="0" y="481134"/>
                  </a:cubicBezTo>
                  <a:lnTo>
                    <a:pt x="0" y="96063"/>
                  </a:lnTo>
                  <a:cubicBezTo>
                    <a:pt x="0" y="43009"/>
                    <a:pt x="43009" y="0"/>
                    <a:pt x="9606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42647" y="5043982"/>
            <a:ext cx="804948" cy="803941"/>
          </a:xfrm>
          <a:custGeom>
            <a:avLst/>
            <a:gdLst/>
            <a:ahLst/>
            <a:cxnLst/>
            <a:rect l="l" t="t" r="r" b="b"/>
            <a:pathLst>
              <a:path w="804948" h="803941">
                <a:moveTo>
                  <a:pt x="0" y="0"/>
                </a:moveTo>
                <a:lnTo>
                  <a:pt x="804948" y="0"/>
                </a:lnTo>
                <a:lnTo>
                  <a:pt x="804948" y="803941"/>
                </a:lnTo>
                <a:lnTo>
                  <a:pt x="0" y="80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823880" y="5011809"/>
            <a:ext cx="793093" cy="79309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830690" y="4280630"/>
            <a:ext cx="4368761" cy="3134586"/>
          </a:xfrm>
          <a:custGeom>
            <a:avLst/>
            <a:gdLst/>
            <a:ahLst/>
            <a:cxnLst/>
            <a:rect l="l" t="t" r="r" b="b"/>
            <a:pathLst>
              <a:path w="4368761" h="3134586">
                <a:moveTo>
                  <a:pt x="0" y="0"/>
                </a:moveTo>
                <a:lnTo>
                  <a:pt x="4368762" y="0"/>
                </a:lnTo>
                <a:lnTo>
                  <a:pt x="4368762" y="3134586"/>
                </a:lnTo>
                <a:lnTo>
                  <a:pt x="0" y="313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78598" y="4699503"/>
            <a:ext cx="4029598" cy="2210798"/>
            <a:chOff x="0" y="0"/>
            <a:chExt cx="1052050" cy="5771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96063" y="0"/>
                  </a:moveTo>
                  <a:lnTo>
                    <a:pt x="955987" y="0"/>
                  </a:lnTo>
                  <a:cubicBezTo>
                    <a:pt x="981465" y="0"/>
                    <a:pt x="1005899" y="10121"/>
                    <a:pt x="1023914" y="28136"/>
                  </a:cubicBezTo>
                  <a:cubicBezTo>
                    <a:pt x="1041929" y="46152"/>
                    <a:pt x="1052050" y="70586"/>
                    <a:pt x="1052050" y="96063"/>
                  </a:cubicBezTo>
                  <a:lnTo>
                    <a:pt x="1052050" y="481134"/>
                  </a:lnTo>
                  <a:cubicBezTo>
                    <a:pt x="1052050" y="534188"/>
                    <a:pt x="1009041" y="577197"/>
                    <a:pt x="955987" y="577197"/>
                  </a:cubicBezTo>
                  <a:lnTo>
                    <a:pt x="96063" y="577197"/>
                  </a:lnTo>
                  <a:cubicBezTo>
                    <a:pt x="70586" y="577197"/>
                    <a:pt x="46152" y="567076"/>
                    <a:pt x="28136" y="549060"/>
                  </a:cubicBezTo>
                  <a:cubicBezTo>
                    <a:pt x="10121" y="531045"/>
                    <a:pt x="0" y="506611"/>
                    <a:pt x="0" y="481134"/>
                  </a:cubicBezTo>
                  <a:lnTo>
                    <a:pt x="0" y="96063"/>
                  </a:lnTo>
                  <a:cubicBezTo>
                    <a:pt x="0" y="43009"/>
                    <a:pt x="43009" y="0"/>
                    <a:pt x="9606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029870" y="4289936"/>
            <a:ext cx="4368761" cy="3134586"/>
          </a:xfrm>
          <a:custGeom>
            <a:avLst/>
            <a:gdLst/>
            <a:ahLst/>
            <a:cxnLst/>
            <a:rect l="l" t="t" r="r" b="b"/>
            <a:pathLst>
              <a:path w="4368761" h="3134586">
                <a:moveTo>
                  <a:pt x="0" y="0"/>
                </a:moveTo>
                <a:lnTo>
                  <a:pt x="4368761" y="0"/>
                </a:lnTo>
                <a:lnTo>
                  <a:pt x="4368761" y="3134586"/>
                </a:lnTo>
                <a:lnTo>
                  <a:pt x="0" y="313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9199452" y="4751830"/>
            <a:ext cx="4029598" cy="2210798"/>
            <a:chOff x="0" y="0"/>
            <a:chExt cx="1052050" cy="57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96063" y="0"/>
                  </a:moveTo>
                  <a:lnTo>
                    <a:pt x="955987" y="0"/>
                  </a:lnTo>
                  <a:cubicBezTo>
                    <a:pt x="981465" y="0"/>
                    <a:pt x="1005899" y="10121"/>
                    <a:pt x="1023914" y="28136"/>
                  </a:cubicBezTo>
                  <a:cubicBezTo>
                    <a:pt x="1041929" y="46152"/>
                    <a:pt x="1052050" y="70586"/>
                    <a:pt x="1052050" y="96063"/>
                  </a:cubicBezTo>
                  <a:lnTo>
                    <a:pt x="1052050" y="481134"/>
                  </a:lnTo>
                  <a:cubicBezTo>
                    <a:pt x="1052050" y="534188"/>
                    <a:pt x="1009041" y="577197"/>
                    <a:pt x="955987" y="577197"/>
                  </a:cubicBezTo>
                  <a:lnTo>
                    <a:pt x="96063" y="577197"/>
                  </a:lnTo>
                  <a:cubicBezTo>
                    <a:pt x="70586" y="577197"/>
                    <a:pt x="46152" y="567076"/>
                    <a:pt x="28136" y="549060"/>
                  </a:cubicBezTo>
                  <a:cubicBezTo>
                    <a:pt x="10121" y="531045"/>
                    <a:pt x="0" y="506611"/>
                    <a:pt x="0" y="481134"/>
                  </a:cubicBezTo>
                  <a:lnTo>
                    <a:pt x="0" y="96063"/>
                  </a:lnTo>
                  <a:cubicBezTo>
                    <a:pt x="0" y="43009"/>
                    <a:pt x="43009" y="0"/>
                    <a:pt x="9606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754684" y="5393413"/>
            <a:ext cx="804948" cy="803941"/>
          </a:xfrm>
          <a:custGeom>
            <a:avLst/>
            <a:gdLst/>
            <a:ahLst/>
            <a:cxnLst/>
            <a:rect l="l" t="t" r="r" b="b"/>
            <a:pathLst>
              <a:path w="804948" h="803941">
                <a:moveTo>
                  <a:pt x="0" y="0"/>
                </a:moveTo>
                <a:lnTo>
                  <a:pt x="804947" y="0"/>
                </a:lnTo>
                <a:lnTo>
                  <a:pt x="804947" y="803941"/>
                </a:lnTo>
                <a:lnTo>
                  <a:pt x="0" y="80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9668894" y="5379198"/>
            <a:ext cx="793093" cy="79309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5249069" y="5411370"/>
            <a:ext cx="804948" cy="803941"/>
          </a:xfrm>
          <a:custGeom>
            <a:avLst/>
            <a:gdLst/>
            <a:ahLst/>
            <a:cxnLst/>
            <a:rect l="l" t="t" r="r" b="b"/>
            <a:pathLst>
              <a:path w="804948" h="803941">
                <a:moveTo>
                  <a:pt x="0" y="0"/>
                </a:moveTo>
                <a:lnTo>
                  <a:pt x="804948" y="0"/>
                </a:lnTo>
                <a:lnTo>
                  <a:pt x="804948" y="803941"/>
                </a:lnTo>
                <a:lnTo>
                  <a:pt x="0" y="803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5230302" y="5379198"/>
            <a:ext cx="793093" cy="79309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3598922" y="4289936"/>
            <a:ext cx="4368761" cy="3134586"/>
          </a:xfrm>
          <a:custGeom>
            <a:avLst/>
            <a:gdLst/>
            <a:ahLst/>
            <a:cxnLst/>
            <a:rect l="l" t="t" r="r" b="b"/>
            <a:pathLst>
              <a:path w="4368761" h="3134586">
                <a:moveTo>
                  <a:pt x="0" y="0"/>
                </a:moveTo>
                <a:lnTo>
                  <a:pt x="4368762" y="0"/>
                </a:lnTo>
                <a:lnTo>
                  <a:pt x="4368762" y="3134586"/>
                </a:lnTo>
                <a:lnTo>
                  <a:pt x="0" y="313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13768504" y="4751830"/>
            <a:ext cx="4029598" cy="2210798"/>
            <a:chOff x="0" y="0"/>
            <a:chExt cx="1052050" cy="5771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96063" y="0"/>
                  </a:moveTo>
                  <a:lnTo>
                    <a:pt x="955987" y="0"/>
                  </a:lnTo>
                  <a:cubicBezTo>
                    <a:pt x="981465" y="0"/>
                    <a:pt x="1005899" y="10121"/>
                    <a:pt x="1023914" y="28136"/>
                  </a:cubicBezTo>
                  <a:cubicBezTo>
                    <a:pt x="1041929" y="46152"/>
                    <a:pt x="1052050" y="70586"/>
                    <a:pt x="1052050" y="96063"/>
                  </a:cubicBezTo>
                  <a:lnTo>
                    <a:pt x="1052050" y="481134"/>
                  </a:lnTo>
                  <a:cubicBezTo>
                    <a:pt x="1052050" y="534188"/>
                    <a:pt x="1009041" y="577197"/>
                    <a:pt x="955987" y="577197"/>
                  </a:cubicBezTo>
                  <a:lnTo>
                    <a:pt x="96063" y="577197"/>
                  </a:lnTo>
                  <a:cubicBezTo>
                    <a:pt x="70586" y="577197"/>
                    <a:pt x="46152" y="567076"/>
                    <a:pt x="28136" y="549060"/>
                  </a:cubicBezTo>
                  <a:cubicBezTo>
                    <a:pt x="10121" y="531045"/>
                    <a:pt x="0" y="506611"/>
                    <a:pt x="0" y="481134"/>
                  </a:cubicBezTo>
                  <a:lnTo>
                    <a:pt x="0" y="96063"/>
                  </a:lnTo>
                  <a:cubicBezTo>
                    <a:pt x="0" y="43009"/>
                    <a:pt x="43009" y="0"/>
                    <a:pt x="9606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4299405" y="5298429"/>
            <a:ext cx="804948" cy="803941"/>
          </a:xfrm>
          <a:custGeom>
            <a:avLst/>
            <a:gdLst/>
            <a:ahLst/>
            <a:cxnLst/>
            <a:rect l="l" t="t" r="r" b="b"/>
            <a:pathLst>
              <a:path w="804948" h="803941">
                <a:moveTo>
                  <a:pt x="0" y="0"/>
                </a:moveTo>
                <a:lnTo>
                  <a:pt x="804948" y="0"/>
                </a:lnTo>
                <a:lnTo>
                  <a:pt x="804948" y="803942"/>
                </a:lnTo>
                <a:lnTo>
                  <a:pt x="0" y="80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14237946" y="5303853"/>
            <a:ext cx="793093" cy="79309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1002331" y="5240620"/>
            <a:ext cx="436191" cy="335471"/>
          </a:xfrm>
          <a:custGeom>
            <a:avLst/>
            <a:gdLst/>
            <a:ahLst/>
            <a:cxnLst/>
            <a:rect l="l" t="t" r="r" b="b"/>
            <a:pathLst>
              <a:path w="436191" h="335471">
                <a:moveTo>
                  <a:pt x="0" y="0"/>
                </a:moveTo>
                <a:lnTo>
                  <a:pt x="436191" y="0"/>
                </a:lnTo>
                <a:lnTo>
                  <a:pt x="436191" y="335471"/>
                </a:lnTo>
                <a:lnTo>
                  <a:pt x="0" y="33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5463312" y="5601722"/>
            <a:ext cx="351607" cy="423237"/>
          </a:xfrm>
          <a:custGeom>
            <a:avLst/>
            <a:gdLst/>
            <a:ahLst/>
            <a:cxnLst/>
            <a:rect l="l" t="t" r="r" b="b"/>
            <a:pathLst>
              <a:path w="351607" h="423237">
                <a:moveTo>
                  <a:pt x="0" y="0"/>
                </a:moveTo>
                <a:lnTo>
                  <a:pt x="351607" y="0"/>
                </a:lnTo>
                <a:lnTo>
                  <a:pt x="351607" y="423237"/>
                </a:lnTo>
                <a:lnTo>
                  <a:pt x="0" y="423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9813075" y="5579203"/>
            <a:ext cx="569869" cy="394789"/>
          </a:xfrm>
          <a:custGeom>
            <a:avLst/>
            <a:gdLst/>
            <a:ahLst/>
            <a:cxnLst/>
            <a:rect l="l" t="t" r="r" b="b"/>
            <a:pathLst>
              <a:path w="569869" h="394789">
                <a:moveTo>
                  <a:pt x="0" y="0"/>
                </a:moveTo>
                <a:lnTo>
                  <a:pt x="569869" y="0"/>
                </a:lnTo>
                <a:lnTo>
                  <a:pt x="569869" y="394789"/>
                </a:lnTo>
                <a:lnTo>
                  <a:pt x="0" y="394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2508" t="-28033" r="-24716" b="-427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4367647" y="5411370"/>
            <a:ext cx="545547" cy="523725"/>
          </a:xfrm>
          <a:custGeom>
            <a:avLst/>
            <a:gdLst/>
            <a:ahLst/>
            <a:cxnLst/>
            <a:rect l="l" t="t" r="r" b="b"/>
            <a:pathLst>
              <a:path w="545547" h="523725">
                <a:moveTo>
                  <a:pt x="0" y="0"/>
                </a:moveTo>
                <a:lnTo>
                  <a:pt x="545546" y="0"/>
                </a:lnTo>
                <a:lnTo>
                  <a:pt x="545546" y="523725"/>
                </a:lnTo>
                <a:lnTo>
                  <a:pt x="0" y="5237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1819045" y="5246703"/>
            <a:ext cx="2241989" cy="1397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16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Option to upload images or scanned CBC report copies </a:t>
            </a:r>
          </a:p>
          <a:p>
            <a:pPr algn="l">
              <a:lnSpc>
                <a:spcPts val="2683"/>
              </a:lnSpc>
              <a:spcBef>
                <a:spcPct val="0"/>
              </a:spcBef>
            </a:pPr>
            <a:endParaRPr lang="en-US" sz="1916">
              <a:solidFill>
                <a:srgbClr val="000000"/>
              </a:solidFill>
              <a:latin typeface="The Seasons Bold"/>
              <a:ea typeface="The Seasons Bold"/>
              <a:cs typeface="The Seasons Bold"/>
              <a:sym typeface="The Seasons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337049" y="5270072"/>
            <a:ext cx="2060599" cy="87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3"/>
              </a:lnSpc>
              <a:spcBef>
                <a:spcPct val="0"/>
              </a:spcBef>
            </a:pPr>
            <a:r>
              <a:rPr lang="en-US" sz="2316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Better summarization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645291" y="5203683"/>
            <a:ext cx="2443882" cy="1397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16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Cloud deployment for faster answer generation</a:t>
            </a:r>
          </a:p>
          <a:p>
            <a:pPr algn="l">
              <a:lnSpc>
                <a:spcPts val="2683"/>
              </a:lnSpc>
              <a:spcBef>
                <a:spcPct val="0"/>
              </a:spcBef>
            </a:pPr>
            <a:endParaRPr lang="en-US" sz="1916">
              <a:solidFill>
                <a:srgbClr val="000000"/>
              </a:solidFill>
              <a:latin typeface="The Seasons Bold"/>
              <a:ea typeface="The Seasons Bold"/>
              <a:cs typeface="The Seasons Bold"/>
              <a:sym typeface="The Seaso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245246" y="2537920"/>
            <a:ext cx="9569247" cy="86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Future scope and advancements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354220" y="5112900"/>
            <a:ext cx="1905080" cy="174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16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Translation of summary into different languages </a:t>
            </a:r>
          </a:p>
          <a:p>
            <a:pPr algn="l">
              <a:lnSpc>
                <a:spcPts val="2683"/>
              </a:lnSpc>
              <a:spcBef>
                <a:spcPct val="0"/>
              </a:spcBef>
            </a:pPr>
            <a:endParaRPr lang="en-US" sz="1916">
              <a:solidFill>
                <a:srgbClr val="000000"/>
              </a:solidFill>
              <a:latin typeface="The Seasons Bold"/>
              <a:ea typeface="The Seasons Bold"/>
              <a:cs typeface="The Seasons Bold"/>
              <a:sym typeface="The Seaso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41700" y="675260"/>
            <a:ext cx="8936481" cy="893648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06521" y="1667944"/>
            <a:ext cx="7677932" cy="7668335"/>
          </a:xfrm>
          <a:custGeom>
            <a:avLst/>
            <a:gdLst/>
            <a:ahLst/>
            <a:cxnLst/>
            <a:rect l="l" t="t" r="r" b="b"/>
            <a:pathLst>
              <a:path w="7677932" h="7668335">
                <a:moveTo>
                  <a:pt x="0" y="0"/>
                </a:moveTo>
                <a:lnTo>
                  <a:pt x="7677933" y="0"/>
                </a:lnTo>
                <a:lnTo>
                  <a:pt x="7677933" y="7668334"/>
                </a:lnTo>
                <a:lnTo>
                  <a:pt x="0" y="766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627513" y="1361072"/>
            <a:ext cx="7564857" cy="756485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244692" y="4231953"/>
            <a:ext cx="4139999" cy="224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4"/>
              </a:lnSpc>
            </a:pPr>
            <a:r>
              <a:rPr lang="en-US" sz="7597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</a:t>
            </a:r>
          </a:p>
          <a:p>
            <a:pPr algn="ctr">
              <a:lnSpc>
                <a:spcPts val="7824"/>
              </a:lnSpc>
            </a:pPr>
            <a:r>
              <a:rPr lang="en-US" sz="7597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195" y="1731496"/>
            <a:ext cx="6824008" cy="68240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58583" y="2489522"/>
            <a:ext cx="5862965" cy="5855636"/>
          </a:xfrm>
          <a:custGeom>
            <a:avLst/>
            <a:gdLst/>
            <a:ahLst/>
            <a:cxnLst/>
            <a:rect l="l" t="t" r="r" b="b"/>
            <a:pathLst>
              <a:path w="5862965" h="5855636">
                <a:moveTo>
                  <a:pt x="0" y="0"/>
                </a:moveTo>
                <a:lnTo>
                  <a:pt x="5862965" y="0"/>
                </a:lnTo>
                <a:lnTo>
                  <a:pt x="5862965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1890" y="2255191"/>
            <a:ext cx="5776619" cy="57766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386437" y="3140974"/>
            <a:ext cx="647526" cy="1664201"/>
          </a:xfrm>
          <a:custGeom>
            <a:avLst/>
            <a:gdLst/>
            <a:ahLst/>
            <a:cxnLst/>
            <a:rect l="l" t="t" r="r" b="b"/>
            <a:pathLst>
              <a:path w="647526" h="1664201">
                <a:moveTo>
                  <a:pt x="0" y="0"/>
                </a:moveTo>
                <a:lnTo>
                  <a:pt x="647525" y="0"/>
                </a:lnTo>
                <a:lnTo>
                  <a:pt x="647525" y="1664201"/>
                </a:lnTo>
                <a:lnTo>
                  <a:pt x="0" y="1664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735711" y="4979216"/>
            <a:ext cx="3948976" cy="1696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71647" y="1956813"/>
            <a:ext cx="10845480" cy="596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r>
              <a:rPr lang="en-US" sz="2755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Interpreting CBC reports – Challenge for non-medical people</a:t>
            </a:r>
          </a:p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endParaRPr lang="en-US" sz="2755" dirty="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r>
              <a:rPr lang="en-US" sz="2755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Failure to understand critical values – Delayed needed medication </a:t>
            </a:r>
          </a:p>
          <a:p>
            <a:pPr marL="297502" lvl="1" algn="l">
              <a:lnSpc>
                <a:spcPts val="3858"/>
              </a:lnSpc>
            </a:pPr>
            <a:endParaRPr lang="en-US" sz="2755" dirty="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r>
              <a:rPr lang="en-US" sz="2755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The goal is to provide clear, accurate, and actionable health insights.</a:t>
            </a:r>
          </a:p>
          <a:p>
            <a:pPr algn="l">
              <a:lnSpc>
                <a:spcPts val="3858"/>
              </a:lnSpc>
            </a:pPr>
            <a:endParaRPr lang="en-US" sz="2755" dirty="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r>
              <a:rPr lang="en-US" sz="2755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By simplifying CBC interpretation, users can take timely actions.</a:t>
            </a:r>
          </a:p>
          <a:p>
            <a:pPr algn="l">
              <a:lnSpc>
                <a:spcPts val="3858"/>
              </a:lnSpc>
            </a:pPr>
            <a:endParaRPr lang="en-US" sz="2755" dirty="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  <a:p>
            <a:pPr marL="595004" lvl="1" indent="-297502" algn="l">
              <a:lnSpc>
                <a:spcPts val="3858"/>
              </a:lnSpc>
              <a:buFont typeface="Arial"/>
              <a:buChar char="•"/>
            </a:pPr>
            <a:r>
              <a:rPr lang="en-US" sz="2755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Provide recommendations to maintain or improve health based on CBC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469427" y="-1748459"/>
            <a:ext cx="14585483" cy="145854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6057929" y="-128271"/>
            <a:ext cx="12531371" cy="12515707"/>
          </a:xfrm>
          <a:custGeom>
            <a:avLst/>
            <a:gdLst/>
            <a:ahLst/>
            <a:cxnLst/>
            <a:rect l="l" t="t" r="r" b="b"/>
            <a:pathLst>
              <a:path w="12531371" h="12515707">
                <a:moveTo>
                  <a:pt x="0" y="0"/>
                </a:moveTo>
                <a:lnTo>
                  <a:pt x="12531371" y="0"/>
                </a:lnTo>
                <a:lnTo>
                  <a:pt x="12531371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-6350094" y="-629125"/>
            <a:ext cx="12346817" cy="1234681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861990" y="4007868"/>
            <a:ext cx="1556222" cy="1536415"/>
          </a:xfrm>
          <a:custGeom>
            <a:avLst/>
            <a:gdLst/>
            <a:ahLst/>
            <a:cxnLst/>
            <a:rect l="l" t="t" r="r" b="b"/>
            <a:pathLst>
              <a:path w="1556222" h="1536415">
                <a:moveTo>
                  <a:pt x="0" y="0"/>
                </a:moveTo>
                <a:lnTo>
                  <a:pt x="1556222" y="0"/>
                </a:lnTo>
                <a:lnTo>
                  <a:pt x="1556222" y="1536415"/>
                </a:lnTo>
                <a:lnTo>
                  <a:pt x="0" y="1536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586011" y="959526"/>
            <a:ext cx="3361614" cy="1573364"/>
            <a:chOff x="0" y="0"/>
            <a:chExt cx="4482152" cy="209781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82152" cy="2097818"/>
              <a:chOff x="0" y="0"/>
              <a:chExt cx="597212" cy="27951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97212" cy="279518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9518">
                    <a:moveTo>
                      <a:pt x="139759" y="0"/>
                    </a:moveTo>
                    <a:lnTo>
                      <a:pt x="457453" y="0"/>
                    </a:lnTo>
                    <a:cubicBezTo>
                      <a:pt x="534640" y="0"/>
                      <a:pt x="597212" y="62572"/>
                      <a:pt x="597212" y="139759"/>
                    </a:cubicBezTo>
                    <a:lnTo>
                      <a:pt x="597212" y="139759"/>
                    </a:lnTo>
                    <a:cubicBezTo>
                      <a:pt x="597212" y="216946"/>
                      <a:pt x="534640" y="279518"/>
                      <a:pt x="457453" y="279518"/>
                    </a:cubicBezTo>
                    <a:lnTo>
                      <a:pt x="139759" y="279518"/>
                    </a:lnTo>
                    <a:cubicBezTo>
                      <a:pt x="62572" y="279518"/>
                      <a:pt x="0" y="216946"/>
                      <a:pt x="0" y="139759"/>
                    </a:cubicBezTo>
                    <a:lnTo>
                      <a:pt x="0" y="139759"/>
                    </a:lnTo>
                    <a:cubicBezTo>
                      <a:pt x="0" y="62572"/>
                      <a:pt x="62572" y="0"/>
                      <a:pt x="13975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597212" cy="3176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63490" y="631853"/>
              <a:ext cx="4155173" cy="811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23"/>
                </a:lnSpc>
                <a:spcBef>
                  <a:spcPct val="0"/>
                </a:spcBef>
              </a:pPr>
              <a:r>
                <a:rPr lang="en-US" sz="35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Extraction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5613" y="5734497"/>
            <a:ext cx="3948976" cy="874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Objectives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842810" y="959526"/>
            <a:ext cx="3361614" cy="1556853"/>
            <a:chOff x="0" y="0"/>
            <a:chExt cx="4482152" cy="207580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82152" cy="2075805"/>
              <a:chOff x="0" y="0"/>
              <a:chExt cx="597212" cy="27658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97212" cy="276585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6585">
                    <a:moveTo>
                      <a:pt x="138292" y="0"/>
                    </a:moveTo>
                    <a:lnTo>
                      <a:pt x="458919" y="0"/>
                    </a:lnTo>
                    <a:cubicBezTo>
                      <a:pt x="535296" y="0"/>
                      <a:pt x="597212" y="61916"/>
                      <a:pt x="597212" y="138292"/>
                    </a:cubicBezTo>
                    <a:lnTo>
                      <a:pt x="597212" y="138292"/>
                    </a:lnTo>
                    <a:cubicBezTo>
                      <a:pt x="597212" y="214669"/>
                      <a:pt x="535296" y="276585"/>
                      <a:pt x="458919" y="276585"/>
                    </a:cubicBezTo>
                    <a:lnTo>
                      <a:pt x="138292" y="276585"/>
                    </a:lnTo>
                    <a:cubicBezTo>
                      <a:pt x="61916" y="276585"/>
                      <a:pt x="0" y="214669"/>
                      <a:pt x="0" y="138292"/>
                    </a:cubicBezTo>
                    <a:lnTo>
                      <a:pt x="0" y="138292"/>
                    </a:lnTo>
                    <a:cubicBezTo>
                      <a:pt x="0" y="61916"/>
                      <a:pt x="61916" y="0"/>
                      <a:pt x="138292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597212" cy="314685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63490" y="631853"/>
              <a:ext cx="4155173" cy="78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3"/>
                </a:lnSpc>
                <a:spcBef>
                  <a:spcPct val="0"/>
                </a:spcBef>
              </a:pPr>
              <a:r>
                <a:rPr lang="en-US" sz="34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Analysis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586011" y="3056288"/>
            <a:ext cx="3361614" cy="1573364"/>
            <a:chOff x="0" y="0"/>
            <a:chExt cx="4482152" cy="2097818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482152" cy="2097818"/>
              <a:chOff x="0" y="0"/>
              <a:chExt cx="597212" cy="27951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597212" cy="279518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9518">
                    <a:moveTo>
                      <a:pt x="139759" y="0"/>
                    </a:moveTo>
                    <a:lnTo>
                      <a:pt x="457453" y="0"/>
                    </a:lnTo>
                    <a:cubicBezTo>
                      <a:pt x="534640" y="0"/>
                      <a:pt x="597212" y="62572"/>
                      <a:pt x="597212" y="139759"/>
                    </a:cubicBezTo>
                    <a:lnTo>
                      <a:pt x="597212" y="139759"/>
                    </a:lnTo>
                    <a:cubicBezTo>
                      <a:pt x="597212" y="216946"/>
                      <a:pt x="534640" y="279518"/>
                      <a:pt x="457453" y="279518"/>
                    </a:cubicBezTo>
                    <a:lnTo>
                      <a:pt x="139759" y="279518"/>
                    </a:lnTo>
                    <a:cubicBezTo>
                      <a:pt x="62572" y="279518"/>
                      <a:pt x="0" y="216946"/>
                      <a:pt x="0" y="139759"/>
                    </a:cubicBezTo>
                    <a:lnTo>
                      <a:pt x="0" y="139759"/>
                    </a:lnTo>
                    <a:cubicBezTo>
                      <a:pt x="0" y="62572"/>
                      <a:pt x="62572" y="0"/>
                      <a:pt x="13975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597212" cy="3176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63490" y="631853"/>
              <a:ext cx="4155173" cy="811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23"/>
                </a:lnSpc>
                <a:spcBef>
                  <a:spcPct val="0"/>
                </a:spcBef>
              </a:pPr>
              <a:r>
                <a:rPr lang="en-US" sz="35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Simplify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842810" y="3056288"/>
            <a:ext cx="3361614" cy="1540343"/>
            <a:chOff x="0" y="0"/>
            <a:chExt cx="4482152" cy="205379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4482152" cy="2053791"/>
              <a:chOff x="0" y="0"/>
              <a:chExt cx="597212" cy="273652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597212" cy="273652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3652">
                    <a:moveTo>
                      <a:pt x="136826" y="0"/>
                    </a:moveTo>
                    <a:lnTo>
                      <a:pt x="460386" y="0"/>
                    </a:lnTo>
                    <a:cubicBezTo>
                      <a:pt x="535953" y="0"/>
                      <a:pt x="597212" y="61259"/>
                      <a:pt x="597212" y="136826"/>
                    </a:cubicBezTo>
                    <a:lnTo>
                      <a:pt x="597212" y="136826"/>
                    </a:lnTo>
                    <a:cubicBezTo>
                      <a:pt x="597212" y="212393"/>
                      <a:pt x="535953" y="273652"/>
                      <a:pt x="460386" y="273652"/>
                    </a:cubicBezTo>
                    <a:lnTo>
                      <a:pt x="136826" y="273652"/>
                    </a:lnTo>
                    <a:cubicBezTo>
                      <a:pt x="61259" y="273652"/>
                      <a:pt x="0" y="212393"/>
                      <a:pt x="0" y="136826"/>
                    </a:cubicBezTo>
                    <a:lnTo>
                      <a:pt x="0" y="136826"/>
                    </a:lnTo>
                    <a:cubicBezTo>
                      <a:pt x="0" y="61259"/>
                      <a:pt x="61259" y="0"/>
                      <a:pt x="136826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597212" cy="311752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63490" y="631853"/>
              <a:ext cx="4155173" cy="767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43"/>
                </a:lnSpc>
                <a:spcBef>
                  <a:spcPct val="0"/>
                </a:spcBef>
              </a:pPr>
              <a:r>
                <a:rPr lang="en-US" sz="33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Validation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586011" y="5316966"/>
            <a:ext cx="3361614" cy="1533358"/>
            <a:chOff x="0" y="0"/>
            <a:chExt cx="4482152" cy="2044478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4482152" cy="2044478"/>
              <a:chOff x="0" y="0"/>
              <a:chExt cx="597212" cy="27241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597212" cy="272411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2411">
                    <a:moveTo>
                      <a:pt x="136205" y="0"/>
                    </a:moveTo>
                    <a:lnTo>
                      <a:pt x="461006" y="0"/>
                    </a:lnTo>
                    <a:cubicBezTo>
                      <a:pt x="497130" y="0"/>
                      <a:pt x="531775" y="14350"/>
                      <a:pt x="557318" y="39894"/>
                    </a:cubicBezTo>
                    <a:cubicBezTo>
                      <a:pt x="582862" y="65437"/>
                      <a:pt x="597212" y="100081"/>
                      <a:pt x="597212" y="136205"/>
                    </a:cubicBezTo>
                    <a:lnTo>
                      <a:pt x="597212" y="136205"/>
                    </a:lnTo>
                    <a:cubicBezTo>
                      <a:pt x="597212" y="172329"/>
                      <a:pt x="582862" y="206974"/>
                      <a:pt x="557318" y="232517"/>
                    </a:cubicBezTo>
                    <a:cubicBezTo>
                      <a:pt x="531775" y="258061"/>
                      <a:pt x="497130" y="272411"/>
                      <a:pt x="461006" y="272411"/>
                    </a:cubicBezTo>
                    <a:lnTo>
                      <a:pt x="136205" y="272411"/>
                    </a:lnTo>
                    <a:cubicBezTo>
                      <a:pt x="100081" y="272411"/>
                      <a:pt x="65437" y="258061"/>
                      <a:pt x="39894" y="232517"/>
                    </a:cubicBezTo>
                    <a:cubicBezTo>
                      <a:pt x="14350" y="206974"/>
                      <a:pt x="0" y="172329"/>
                      <a:pt x="0" y="136205"/>
                    </a:cubicBezTo>
                    <a:lnTo>
                      <a:pt x="0" y="136205"/>
                    </a:lnTo>
                    <a:cubicBezTo>
                      <a:pt x="0" y="100081"/>
                      <a:pt x="14350" y="65437"/>
                      <a:pt x="39894" y="39894"/>
                    </a:cubicBezTo>
                    <a:cubicBezTo>
                      <a:pt x="65437" y="14350"/>
                      <a:pt x="100081" y="0"/>
                      <a:pt x="136205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597212" cy="3105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3490" y="631853"/>
              <a:ext cx="4155173" cy="757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3"/>
                </a:lnSpc>
                <a:spcBef>
                  <a:spcPct val="0"/>
                </a:spcBef>
              </a:pPr>
              <a:r>
                <a:rPr lang="en-US" sz="32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Explanation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862163" y="7792444"/>
            <a:ext cx="7141861" cy="1589874"/>
            <a:chOff x="0" y="0"/>
            <a:chExt cx="9522482" cy="2119831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9522482" cy="2119831"/>
              <a:chOff x="0" y="0"/>
              <a:chExt cx="1268796" cy="282451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268796" cy="282451"/>
              </a:xfrm>
              <a:custGeom>
                <a:avLst/>
                <a:gdLst/>
                <a:ahLst/>
                <a:cxnLst/>
                <a:rect l="l" t="t" r="r" b="b"/>
                <a:pathLst>
                  <a:path w="1268796" h="282451">
                    <a:moveTo>
                      <a:pt x="124895" y="0"/>
                    </a:moveTo>
                    <a:lnTo>
                      <a:pt x="1143902" y="0"/>
                    </a:lnTo>
                    <a:cubicBezTo>
                      <a:pt x="1212879" y="0"/>
                      <a:pt x="1268796" y="55917"/>
                      <a:pt x="1268796" y="124895"/>
                    </a:cubicBezTo>
                    <a:lnTo>
                      <a:pt x="1268796" y="157556"/>
                    </a:lnTo>
                    <a:cubicBezTo>
                      <a:pt x="1268796" y="226534"/>
                      <a:pt x="1212879" y="282451"/>
                      <a:pt x="1143902" y="282451"/>
                    </a:cubicBezTo>
                    <a:lnTo>
                      <a:pt x="124895" y="282451"/>
                    </a:lnTo>
                    <a:cubicBezTo>
                      <a:pt x="55917" y="282451"/>
                      <a:pt x="0" y="226534"/>
                      <a:pt x="0" y="157556"/>
                    </a:cubicBezTo>
                    <a:lnTo>
                      <a:pt x="0" y="124895"/>
                    </a:lnTo>
                    <a:cubicBezTo>
                      <a:pt x="0" y="55917"/>
                      <a:pt x="55917" y="0"/>
                      <a:pt x="124895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268796" cy="32055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347339" y="622328"/>
              <a:ext cx="8827803" cy="842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63"/>
                </a:lnSpc>
                <a:spcBef>
                  <a:spcPct val="0"/>
                </a:spcBef>
              </a:pPr>
              <a:r>
                <a:rPr lang="en-US" sz="36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Recommendation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2842810" y="5308162"/>
            <a:ext cx="3361614" cy="1533358"/>
            <a:chOff x="0" y="0"/>
            <a:chExt cx="4482152" cy="2044478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4482152" cy="2044478"/>
              <a:chOff x="0" y="0"/>
              <a:chExt cx="597212" cy="27241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597212" cy="272411"/>
              </a:xfrm>
              <a:custGeom>
                <a:avLst/>
                <a:gdLst/>
                <a:ahLst/>
                <a:cxnLst/>
                <a:rect l="l" t="t" r="r" b="b"/>
                <a:pathLst>
                  <a:path w="597212" h="272411">
                    <a:moveTo>
                      <a:pt x="136205" y="0"/>
                    </a:moveTo>
                    <a:lnTo>
                      <a:pt x="461006" y="0"/>
                    </a:lnTo>
                    <a:cubicBezTo>
                      <a:pt x="497130" y="0"/>
                      <a:pt x="531775" y="14350"/>
                      <a:pt x="557318" y="39894"/>
                    </a:cubicBezTo>
                    <a:cubicBezTo>
                      <a:pt x="582862" y="65437"/>
                      <a:pt x="597212" y="100081"/>
                      <a:pt x="597212" y="136205"/>
                    </a:cubicBezTo>
                    <a:lnTo>
                      <a:pt x="597212" y="136205"/>
                    </a:lnTo>
                    <a:cubicBezTo>
                      <a:pt x="597212" y="172329"/>
                      <a:pt x="582862" y="206974"/>
                      <a:pt x="557318" y="232517"/>
                    </a:cubicBezTo>
                    <a:cubicBezTo>
                      <a:pt x="531775" y="258061"/>
                      <a:pt x="497130" y="272411"/>
                      <a:pt x="461006" y="272411"/>
                    </a:cubicBezTo>
                    <a:lnTo>
                      <a:pt x="136205" y="272411"/>
                    </a:lnTo>
                    <a:cubicBezTo>
                      <a:pt x="100081" y="272411"/>
                      <a:pt x="65437" y="258061"/>
                      <a:pt x="39894" y="232517"/>
                    </a:cubicBezTo>
                    <a:cubicBezTo>
                      <a:pt x="14350" y="206974"/>
                      <a:pt x="0" y="172329"/>
                      <a:pt x="0" y="136205"/>
                    </a:cubicBezTo>
                    <a:lnTo>
                      <a:pt x="0" y="136205"/>
                    </a:lnTo>
                    <a:cubicBezTo>
                      <a:pt x="0" y="100081"/>
                      <a:pt x="14350" y="65437"/>
                      <a:pt x="39894" y="39894"/>
                    </a:cubicBezTo>
                    <a:cubicBezTo>
                      <a:pt x="65437" y="14350"/>
                      <a:pt x="100081" y="0"/>
                      <a:pt x="136205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597212" cy="310511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63490" y="631853"/>
              <a:ext cx="4155173" cy="757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3"/>
                </a:lnSpc>
                <a:spcBef>
                  <a:spcPct val="0"/>
                </a:spcBef>
              </a:pPr>
              <a:r>
                <a:rPr lang="en-US" sz="3216">
                  <a:solidFill>
                    <a:srgbClr val="3B3B3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Clarity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5349" y="-8161460"/>
            <a:ext cx="11069128" cy="11055291"/>
          </a:xfrm>
          <a:custGeom>
            <a:avLst/>
            <a:gdLst/>
            <a:ahLst/>
            <a:cxnLst/>
            <a:rect l="l" t="t" r="r" b="b"/>
            <a:pathLst>
              <a:path w="11069128" h="11055291">
                <a:moveTo>
                  <a:pt x="0" y="0"/>
                </a:moveTo>
                <a:lnTo>
                  <a:pt x="11069127" y="0"/>
                </a:lnTo>
                <a:lnTo>
                  <a:pt x="11069127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14224" y="-8766995"/>
            <a:ext cx="10906108" cy="109061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275973" y="526478"/>
            <a:ext cx="4582611" cy="83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2D8BBA"/>
                </a:solidFill>
                <a:latin typeface="The Seasons"/>
                <a:ea typeface="The Seasons"/>
                <a:cs typeface="The Seasons"/>
                <a:sym typeface="The Seasons"/>
              </a:rPr>
              <a:t>Flowchart</a:t>
            </a:r>
          </a:p>
        </p:txBody>
      </p:sp>
      <p:pic>
        <p:nvPicPr>
          <p:cNvPr id="10" name="Picture 9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FE95DBDD-7547-307E-304B-59D3CBCF1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2" y="2650337"/>
            <a:ext cx="17408716" cy="7182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5349" y="-8161460"/>
            <a:ext cx="11069128" cy="11055291"/>
          </a:xfrm>
          <a:custGeom>
            <a:avLst/>
            <a:gdLst/>
            <a:ahLst/>
            <a:cxnLst/>
            <a:rect l="l" t="t" r="r" b="b"/>
            <a:pathLst>
              <a:path w="11069128" h="11055291">
                <a:moveTo>
                  <a:pt x="0" y="0"/>
                </a:moveTo>
                <a:lnTo>
                  <a:pt x="11069127" y="0"/>
                </a:lnTo>
                <a:lnTo>
                  <a:pt x="11069127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596858" y="-9019421"/>
            <a:ext cx="10906108" cy="109061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25366" y="2858860"/>
            <a:ext cx="15037268" cy="8524252"/>
          </a:xfrm>
          <a:custGeom>
            <a:avLst/>
            <a:gdLst/>
            <a:ahLst/>
            <a:cxnLst/>
            <a:rect l="l" t="t" r="r" b="b"/>
            <a:pathLst>
              <a:path w="15037268" h="8524252">
                <a:moveTo>
                  <a:pt x="0" y="0"/>
                </a:moveTo>
                <a:lnTo>
                  <a:pt x="15037268" y="0"/>
                </a:lnTo>
                <a:lnTo>
                  <a:pt x="15037268" y="8524252"/>
                </a:lnTo>
                <a:lnTo>
                  <a:pt x="0" y="8524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852695" y="104721"/>
            <a:ext cx="4582611" cy="146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5"/>
              </a:lnSpc>
              <a:spcBef>
                <a:spcPct val="0"/>
              </a:spcBef>
            </a:pPr>
            <a:r>
              <a:rPr lang="en-US" sz="38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Deployment and results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7586" y="2173432"/>
            <a:ext cx="10024349" cy="49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interface and working of CBC Report analyzer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5349" y="-8161460"/>
            <a:ext cx="11069128" cy="11055291"/>
          </a:xfrm>
          <a:custGeom>
            <a:avLst/>
            <a:gdLst/>
            <a:ahLst/>
            <a:cxnLst/>
            <a:rect l="l" t="t" r="r" b="b"/>
            <a:pathLst>
              <a:path w="11069128" h="11055291">
                <a:moveTo>
                  <a:pt x="0" y="0"/>
                </a:moveTo>
                <a:lnTo>
                  <a:pt x="11069127" y="0"/>
                </a:lnTo>
                <a:lnTo>
                  <a:pt x="11069127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220995" y="-8743048"/>
            <a:ext cx="10906108" cy="109061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768922" y="2564048"/>
            <a:ext cx="14750155" cy="8404410"/>
          </a:xfrm>
          <a:custGeom>
            <a:avLst/>
            <a:gdLst/>
            <a:ahLst/>
            <a:cxnLst/>
            <a:rect l="l" t="t" r="r" b="b"/>
            <a:pathLst>
              <a:path w="14750155" h="8404410">
                <a:moveTo>
                  <a:pt x="0" y="0"/>
                </a:moveTo>
                <a:lnTo>
                  <a:pt x="14750156" y="0"/>
                </a:lnTo>
                <a:lnTo>
                  <a:pt x="14750156" y="8404410"/>
                </a:lnTo>
                <a:lnTo>
                  <a:pt x="0" y="840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9" t="-1309" r="-5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179120" y="582591"/>
            <a:ext cx="4989859" cy="76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5"/>
              </a:lnSpc>
              <a:spcBef>
                <a:spcPct val="0"/>
              </a:spcBef>
            </a:pPr>
            <a:r>
              <a:rPr lang="en-US" sz="40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Working of a chatbot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15349" y="-8161460"/>
            <a:ext cx="11069128" cy="11055291"/>
          </a:xfrm>
          <a:custGeom>
            <a:avLst/>
            <a:gdLst/>
            <a:ahLst/>
            <a:cxnLst/>
            <a:rect l="l" t="t" r="r" b="b"/>
            <a:pathLst>
              <a:path w="11069128" h="11055291">
                <a:moveTo>
                  <a:pt x="0" y="0"/>
                </a:moveTo>
                <a:lnTo>
                  <a:pt x="11069127" y="0"/>
                </a:lnTo>
                <a:lnTo>
                  <a:pt x="11069127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611693" y="-8789100"/>
            <a:ext cx="10906108" cy="109061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00238" y="2474299"/>
            <a:ext cx="14487525" cy="8209707"/>
          </a:xfrm>
          <a:custGeom>
            <a:avLst/>
            <a:gdLst/>
            <a:ahLst/>
            <a:cxnLst/>
            <a:rect l="l" t="t" r="r" b="b"/>
            <a:pathLst>
              <a:path w="14487525" h="8209707">
                <a:moveTo>
                  <a:pt x="0" y="0"/>
                </a:moveTo>
                <a:lnTo>
                  <a:pt x="14487524" y="0"/>
                </a:lnTo>
                <a:lnTo>
                  <a:pt x="14487524" y="8209706"/>
                </a:lnTo>
                <a:lnTo>
                  <a:pt x="0" y="8209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569817" y="208735"/>
            <a:ext cx="4989859" cy="151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5"/>
              </a:lnSpc>
              <a:spcBef>
                <a:spcPct val="0"/>
              </a:spcBef>
            </a:pPr>
            <a:r>
              <a:rPr lang="en-US" sz="40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Diagnosing of the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56162" y="-8350595"/>
            <a:ext cx="11069128" cy="11873966"/>
            <a:chOff x="0" y="0"/>
            <a:chExt cx="14758837" cy="15831955"/>
          </a:xfrm>
        </p:grpSpPr>
        <p:sp>
          <p:nvSpPr>
            <p:cNvPr id="3" name="Freeform 3"/>
            <p:cNvSpPr/>
            <p:nvPr/>
          </p:nvSpPr>
          <p:spPr>
            <a:xfrm>
              <a:off x="0" y="1091567"/>
              <a:ext cx="14758837" cy="14740388"/>
            </a:xfrm>
            <a:custGeom>
              <a:avLst/>
              <a:gdLst/>
              <a:ahLst/>
              <a:cxnLst/>
              <a:rect l="l" t="t" r="r" b="b"/>
              <a:pathLst>
                <a:path w="14758837" h="14740388">
                  <a:moveTo>
                    <a:pt x="0" y="0"/>
                  </a:moveTo>
                  <a:lnTo>
                    <a:pt x="14758837" y="0"/>
                  </a:lnTo>
                  <a:lnTo>
                    <a:pt x="14758837" y="14740388"/>
                  </a:lnTo>
                  <a:lnTo>
                    <a:pt x="0" y="14740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108679" y="0"/>
              <a:ext cx="14541478" cy="1454147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7" name="TextBox 7"/>
          <p:cNvSpPr txBox="1"/>
          <p:nvPr/>
        </p:nvSpPr>
        <p:spPr>
          <a:xfrm>
            <a:off x="6554983" y="538776"/>
            <a:ext cx="4989859" cy="83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5"/>
              </a:lnSpc>
              <a:spcBef>
                <a:spcPct val="0"/>
              </a:spcBef>
            </a:pPr>
            <a:r>
              <a:rPr lang="en-US" sz="43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Tech Stack Used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56162" y="3794646"/>
            <a:ext cx="3357149" cy="1263185"/>
            <a:chOff x="0" y="0"/>
            <a:chExt cx="677985" cy="25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77985" cy="255103"/>
            </a:xfrm>
            <a:custGeom>
              <a:avLst/>
              <a:gdLst/>
              <a:ahLst/>
              <a:cxnLst/>
              <a:rect l="l" t="t" r="r" b="b"/>
              <a:pathLst>
                <a:path w="677985" h="255103">
                  <a:moveTo>
                    <a:pt x="127552" y="0"/>
                  </a:moveTo>
                  <a:lnTo>
                    <a:pt x="550433" y="0"/>
                  </a:lnTo>
                  <a:cubicBezTo>
                    <a:pt x="584262" y="0"/>
                    <a:pt x="616705" y="13438"/>
                    <a:pt x="640626" y="37359"/>
                  </a:cubicBezTo>
                  <a:cubicBezTo>
                    <a:pt x="664546" y="61280"/>
                    <a:pt x="677985" y="93723"/>
                    <a:pt x="677985" y="127552"/>
                  </a:cubicBezTo>
                  <a:lnTo>
                    <a:pt x="677985" y="127552"/>
                  </a:lnTo>
                  <a:cubicBezTo>
                    <a:pt x="677985" y="161381"/>
                    <a:pt x="664546" y="193824"/>
                    <a:pt x="640626" y="217744"/>
                  </a:cubicBezTo>
                  <a:cubicBezTo>
                    <a:pt x="616705" y="241665"/>
                    <a:pt x="584262" y="255103"/>
                    <a:pt x="550433" y="255103"/>
                  </a:cubicBezTo>
                  <a:lnTo>
                    <a:pt x="127552" y="255103"/>
                  </a:lnTo>
                  <a:cubicBezTo>
                    <a:pt x="93723" y="255103"/>
                    <a:pt x="61280" y="241665"/>
                    <a:pt x="37359" y="217744"/>
                  </a:cubicBezTo>
                  <a:cubicBezTo>
                    <a:pt x="13438" y="193824"/>
                    <a:pt x="0" y="161381"/>
                    <a:pt x="0" y="127552"/>
                  </a:cubicBezTo>
                  <a:lnTo>
                    <a:pt x="0" y="127552"/>
                  </a:lnTo>
                  <a:cubicBezTo>
                    <a:pt x="0" y="93723"/>
                    <a:pt x="13438" y="61280"/>
                    <a:pt x="37359" y="37359"/>
                  </a:cubicBezTo>
                  <a:cubicBezTo>
                    <a:pt x="61280" y="13438"/>
                    <a:pt x="93723" y="0"/>
                    <a:pt x="127552" y="0"/>
                  </a:cubicBezTo>
                  <a:close/>
                </a:path>
              </a:pathLst>
            </a:custGeom>
            <a:solidFill>
              <a:srgbClr val="DEF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77985" cy="293203"/>
            </a:xfrm>
            <a:prstGeom prst="rect">
              <a:avLst/>
            </a:prstGeom>
          </p:spPr>
          <p:txBody>
            <a:bodyPr lIns="47724" tIns="47724" rIns="47724" bIns="4772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578616" y="3960242"/>
            <a:ext cx="3112240" cy="89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9"/>
              </a:lnSpc>
            </a:pPr>
            <a:r>
              <a:rPr lang="en-US" sz="2377">
                <a:solidFill>
                  <a:srgbClr val="3B3B3B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Google Generative AI </a:t>
            </a:r>
          </a:p>
          <a:p>
            <a:pPr algn="ctr">
              <a:lnSpc>
                <a:spcPts val="3329"/>
              </a:lnSpc>
              <a:spcBef>
                <a:spcPct val="0"/>
              </a:spcBef>
            </a:pPr>
            <a:r>
              <a:rPr lang="en-US" sz="2377">
                <a:solidFill>
                  <a:srgbClr val="3B3B3B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Gemini-Pro Model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07296" y="3794646"/>
            <a:ext cx="3138553" cy="1312278"/>
            <a:chOff x="0" y="0"/>
            <a:chExt cx="4184738" cy="174970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184738" cy="1749704"/>
              <a:chOff x="0" y="0"/>
              <a:chExt cx="633839" cy="26501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3839" cy="265018"/>
              </a:xfrm>
              <a:custGeom>
                <a:avLst/>
                <a:gdLst/>
                <a:ahLst/>
                <a:cxnLst/>
                <a:rect l="l" t="t" r="r" b="b"/>
                <a:pathLst>
                  <a:path w="633839" h="265018">
                    <a:moveTo>
                      <a:pt x="132509" y="0"/>
                    </a:moveTo>
                    <a:lnTo>
                      <a:pt x="501330" y="0"/>
                    </a:lnTo>
                    <a:cubicBezTo>
                      <a:pt x="536473" y="0"/>
                      <a:pt x="570177" y="13961"/>
                      <a:pt x="595028" y="38811"/>
                    </a:cubicBezTo>
                    <a:cubicBezTo>
                      <a:pt x="619878" y="63661"/>
                      <a:pt x="633839" y="97365"/>
                      <a:pt x="633839" y="132509"/>
                    </a:cubicBezTo>
                    <a:lnTo>
                      <a:pt x="633839" y="132509"/>
                    </a:lnTo>
                    <a:cubicBezTo>
                      <a:pt x="633839" y="167652"/>
                      <a:pt x="619878" y="201357"/>
                      <a:pt x="595028" y="226207"/>
                    </a:cubicBezTo>
                    <a:cubicBezTo>
                      <a:pt x="570177" y="251057"/>
                      <a:pt x="536473" y="265018"/>
                      <a:pt x="501330" y="265018"/>
                    </a:cubicBezTo>
                    <a:lnTo>
                      <a:pt x="132509" y="265018"/>
                    </a:lnTo>
                    <a:cubicBezTo>
                      <a:pt x="97365" y="265018"/>
                      <a:pt x="63661" y="251057"/>
                      <a:pt x="38811" y="226207"/>
                    </a:cubicBezTo>
                    <a:cubicBezTo>
                      <a:pt x="13961" y="201357"/>
                      <a:pt x="0" y="167652"/>
                      <a:pt x="0" y="132509"/>
                    </a:cubicBezTo>
                    <a:lnTo>
                      <a:pt x="0" y="132509"/>
                    </a:lnTo>
                    <a:cubicBezTo>
                      <a:pt x="0" y="97365"/>
                      <a:pt x="13961" y="63661"/>
                      <a:pt x="38811" y="38811"/>
                    </a:cubicBezTo>
                    <a:cubicBezTo>
                      <a:pt x="63661" y="13961"/>
                      <a:pt x="97365" y="0"/>
                      <a:pt x="13250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633839" cy="3031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52641" y="562282"/>
              <a:ext cx="3879455" cy="61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9"/>
                </a:lnSpc>
                <a:spcBef>
                  <a:spcPct val="0"/>
                </a:spcBef>
              </a:pPr>
              <a:r>
                <a:rPr lang="en-US" sz="2477">
                  <a:solidFill>
                    <a:srgbClr val="3B3B3B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PYPDF2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042415" y="8145246"/>
            <a:ext cx="4656492" cy="1291336"/>
            <a:chOff x="0" y="0"/>
            <a:chExt cx="6208656" cy="172178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6208656" cy="1721781"/>
              <a:chOff x="0" y="0"/>
              <a:chExt cx="953116" cy="26431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53116" cy="264318"/>
              </a:xfrm>
              <a:custGeom>
                <a:avLst/>
                <a:gdLst/>
                <a:ahLst/>
                <a:cxnLst/>
                <a:rect l="l" t="t" r="r" b="b"/>
                <a:pathLst>
                  <a:path w="953116" h="264318">
                    <a:moveTo>
                      <a:pt x="132159" y="0"/>
                    </a:moveTo>
                    <a:lnTo>
                      <a:pt x="820957" y="0"/>
                    </a:lnTo>
                    <a:cubicBezTo>
                      <a:pt x="893946" y="0"/>
                      <a:pt x="953116" y="59170"/>
                      <a:pt x="953116" y="132159"/>
                    </a:cubicBezTo>
                    <a:lnTo>
                      <a:pt x="953116" y="132159"/>
                    </a:lnTo>
                    <a:cubicBezTo>
                      <a:pt x="953116" y="167210"/>
                      <a:pt x="939192" y="200825"/>
                      <a:pt x="914407" y="225609"/>
                    </a:cubicBezTo>
                    <a:cubicBezTo>
                      <a:pt x="889623" y="250394"/>
                      <a:pt x="856008" y="264318"/>
                      <a:pt x="820957" y="264318"/>
                    </a:cubicBezTo>
                    <a:lnTo>
                      <a:pt x="132159" y="264318"/>
                    </a:lnTo>
                    <a:cubicBezTo>
                      <a:pt x="97108" y="264318"/>
                      <a:pt x="63493" y="250394"/>
                      <a:pt x="38708" y="225609"/>
                    </a:cubicBezTo>
                    <a:cubicBezTo>
                      <a:pt x="13924" y="200825"/>
                      <a:pt x="0" y="167210"/>
                      <a:pt x="0" y="132159"/>
                    </a:cubicBezTo>
                    <a:lnTo>
                      <a:pt x="0" y="132159"/>
                    </a:lnTo>
                    <a:cubicBezTo>
                      <a:pt x="0" y="97108"/>
                      <a:pt x="13924" y="63493"/>
                      <a:pt x="38708" y="38708"/>
                    </a:cubicBezTo>
                    <a:cubicBezTo>
                      <a:pt x="63493" y="13924"/>
                      <a:pt x="97108" y="0"/>
                      <a:pt x="13215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953116" cy="3024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226465" y="553630"/>
              <a:ext cx="5755725" cy="599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22"/>
                </a:lnSpc>
                <a:spcBef>
                  <a:spcPct val="0"/>
                </a:spcBef>
              </a:pPr>
              <a:r>
                <a:rPr lang="en-US" sz="2444">
                  <a:solidFill>
                    <a:srgbClr val="3B3B3B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LangChain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679919" y="3794646"/>
            <a:ext cx="3417065" cy="1263185"/>
            <a:chOff x="0" y="0"/>
            <a:chExt cx="690085" cy="2551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90085" cy="255103"/>
            </a:xfrm>
            <a:custGeom>
              <a:avLst/>
              <a:gdLst/>
              <a:ahLst/>
              <a:cxnLst/>
              <a:rect l="l" t="t" r="r" b="b"/>
              <a:pathLst>
                <a:path w="690085" h="255103">
                  <a:moveTo>
                    <a:pt x="127552" y="0"/>
                  </a:moveTo>
                  <a:lnTo>
                    <a:pt x="562533" y="0"/>
                  </a:lnTo>
                  <a:cubicBezTo>
                    <a:pt x="632978" y="0"/>
                    <a:pt x="690085" y="57107"/>
                    <a:pt x="690085" y="127552"/>
                  </a:cubicBezTo>
                  <a:lnTo>
                    <a:pt x="690085" y="127552"/>
                  </a:lnTo>
                  <a:cubicBezTo>
                    <a:pt x="690085" y="161381"/>
                    <a:pt x="676646" y="193824"/>
                    <a:pt x="652726" y="217744"/>
                  </a:cubicBezTo>
                  <a:cubicBezTo>
                    <a:pt x="628805" y="241665"/>
                    <a:pt x="596362" y="255103"/>
                    <a:pt x="562533" y="255103"/>
                  </a:cubicBezTo>
                  <a:lnTo>
                    <a:pt x="127552" y="255103"/>
                  </a:lnTo>
                  <a:cubicBezTo>
                    <a:pt x="93723" y="255103"/>
                    <a:pt x="61280" y="241665"/>
                    <a:pt x="37359" y="217744"/>
                  </a:cubicBezTo>
                  <a:cubicBezTo>
                    <a:pt x="13438" y="193824"/>
                    <a:pt x="0" y="161381"/>
                    <a:pt x="0" y="127552"/>
                  </a:cubicBezTo>
                  <a:lnTo>
                    <a:pt x="0" y="127552"/>
                  </a:lnTo>
                  <a:cubicBezTo>
                    <a:pt x="0" y="93723"/>
                    <a:pt x="13438" y="61280"/>
                    <a:pt x="37359" y="37359"/>
                  </a:cubicBezTo>
                  <a:cubicBezTo>
                    <a:pt x="61280" y="13438"/>
                    <a:pt x="93723" y="0"/>
                    <a:pt x="127552" y="0"/>
                  </a:cubicBezTo>
                  <a:close/>
                </a:path>
              </a:pathLst>
            </a:custGeom>
            <a:solidFill>
              <a:srgbClr val="DEF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90085" cy="293203"/>
            </a:xfrm>
            <a:prstGeom prst="rect">
              <a:avLst/>
            </a:prstGeom>
          </p:spPr>
          <p:txBody>
            <a:bodyPr lIns="47724" tIns="47724" rIns="47724" bIns="4772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825829" y="3974349"/>
            <a:ext cx="3125245" cy="89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4"/>
              </a:lnSpc>
            </a:pPr>
            <a:r>
              <a:rPr lang="en-US" sz="2381">
                <a:solidFill>
                  <a:srgbClr val="3B3B3B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Google Generative AI</a:t>
            </a:r>
          </a:p>
          <a:p>
            <a:pPr algn="ctr">
              <a:lnSpc>
                <a:spcPts val="3334"/>
              </a:lnSpc>
              <a:spcBef>
                <a:spcPct val="0"/>
              </a:spcBef>
            </a:pPr>
            <a:r>
              <a:rPr lang="en-US" sz="2381">
                <a:solidFill>
                  <a:srgbClr val="3B3B3B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Embeddings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456162" y="5969917"/>
            <a:ext cx="3357149" cy="1312278"/>
            <a:chOff x="0" y="0"/>
            <a:chExt cx="4476199" cy="1749704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4476199" cy="1749704"/>
              <a:chOff x="0" y="0"/>
              <a:chExt cx="677985" cy="26501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7985" cy="265018"/>
              </a:xfrm>
              <a:custGeom>
                <a:avLst/>
                <a:gdLst/>
                <a:ahLst/>
                <a:cxnLst/>
                <a:rect l="l" t="t" r="r" b="b"/>
                <a:pathLst>
                  <a:path w="677985" h="265018">
                    <a:moveTo>
                      <a:pt x="132509" y="0"/>
                    </a:moveTo>
                    <a:lnTo>
                      <a:pt x="545476" y="0"/>
                    </a:lnTo>
                    <a:cubicBezTo>
                      <a:pt x="580619" y="0"/>
                      <a:pt x="614323" y="13961"/>
                      <a:pt x="639174" y="38811"/>
                    </a:cubicBezTo>
                    <a:cubicBezTo>
                      <a:pt x="664024" y="63661"/>
                      <a:pt x="677985" y="97365"/>
                      <a:pt x="677985" y="132509"/>
                    </a:cubicBezTo>
                    <a:lnTo>
                      <a:pt x="677985" y="132509"/>
                    </a:lnTo>
                    <a:cubicBezTo>
                      <a:pt x="677985" y="167652"/>
                      <a:pt x="664024" y="201357"/>
                      <a:pt x="639174" y="226207"/>
                    </a:cubicBezTo>
                    <a:cubicBezTo>
                      <a:pt x="614323" y="251057"/>
                      <a:pt x="580619" y="265018"/>
                      <a:pt x="545476" y="265018"/>
                    </a:cubicBezTo>
                    <a:lnTo>
                      <a:pt x="132509" y="265018"/>
                    </a:lnTo>
                    <a:cubicBezTo>
                      <a:pt x="97365" y="265018"/>
                      <a:pt x="63661" y="251057"/>
                      <a:pt x="38811" y="226207"/>
                    </a:cubicBezTo>
                    <a:cubicBezTo>
                      <a:pt x="13961" y="201357"/>
                      <a:pt x="0" y="167652"/>
                      <a:pt x="0" y="132509"/>
                    </a:cubicBezTo>
                    <a:lnTo>
                      <a:pt x="0" y="132509"/>
                    </a:lnTo>
                    <a:cubicBezTo>
                      <a:pt x="0" y="97365"/>
                      <a:pt x="13961" y="63661"/>
                      <a:pt x="38811" y="38811"/>
                    </a:cubicBezTo>
                    <a:cubicBezTo>
                      <a:pt x="63661" y="13961"/>
                      <a:pt x="97365" y="0"/>
                      <a:pt x="13250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677985" cy="3031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63273" y="562282"/>
              <a:ext cx="4149654" cy="61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9"/>
                </a:lnSpc>
                <a:spcBef>
                  <a:spcPct val="0"/>
                </a:spcBef>
              </a:pPr>
              <a:r>
                <a:rPr lang="en-US" sz="2477">
                  <a:solidFill>
                    <a:srgbClr val="3B3B3B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Vector Databases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538812" y="5969917"/>
            <a:ext cx="3357149" cy="1312278"/>
            <a:chOff x="0" y="0"/>
            <a:chExt cx="4476199" cy="1749704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4476199" cy="1749704"/>
              <a:chOff x="0" y="0"/>
              <a:chExt cx="677985" cy="26501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77985" cy="265018"/>
              </a:xfrm>
              <a:custGeom>
                <a:avLst/>
                <a:gdLst/>
                <a:ahLst/>
                <a:cxnLst/>
                <a:rect l="l" t="t" r="r" b="b"/>
                <a:pathLst>
                  <a:path w="677985" h="265018">
                    <a:moveTo>
                      <a:pt x="132509" y="0"/>
                    </a:moveTo>
                    <a:lnTo>
                      <a:pt x="545476" y="0"/>
                    </a:lnTo>
                    <a:cubicBezTo>
                      <a:pt x="580619" y="0"/>
                      <a:pt x="614323" y="13961"/>
                      <a:pt x="639174" y="38811"/>
                    </a:cubicBezTo>
                    <a:cubicBezTo>
                      <a:pt x="664024" y="63661"/>
                      <a:pt x="677985" y="97365"/>
                      <a:pt x="677985" y="132509"/>
                    </a:cubicBezTo>
                    <a:lnTo>
                      <a:pt x="677985" y="132509"/>
                    </a:lnTo>
                    <a:cubicBezTo>
                      <a:pt x="677985" y="167652"/>
                      <a:pt x="664024" y="201357"/>
                      <a:pt x="639174" y="226207"/>
                    </a:cubicBezTo>
                    <a:cubicBezTo>
                      <a:pt x="614323" y="251057"/>
                      <a:pt x="580619" y="265018"/>
                      <a:pt x="545476" y="265018"/>
                    </a:cubicBezTo>
                    <a:lnTo>
                      <a:pt x="132509" y="265018"/>
                    </a:lnTo>
                    <a:cubicBezTo>
                      <a:pt x="97365" y="265018"/>
                      <a:pt x="63661" y="251057"/>
                      <a:pt x="38811" y="226207"/>
                    </a:cubicBezTo>
                    <a:cubicBezTo>
                      <a:pt x="13961" y="201357"/>
                      <a:pt x="0" y="167652"/>
                      <a:pt x="0" y="132509"/>
                    </a:cubicBezTo>
                    <a:lnTo>
                      <a:pt x="0" y="132509"/>
                    </a:lnTo>
                    <a:cubicBezTo>
                      <a:pt x="0" y="97365"/>
                      <a:pt x="13961" y="63661"/>
                      <a:pt x="38811" y="38811"/>
                    </a:cubicBezTo>
                    <a:cubicBezTo>
                      <a:pt x="63661" y="13961"/>
                      <a:pt x="97365" y="0"/>
                      <a:pt x="13250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677985" cy="3031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3273" y="562282"/>
              <a:ext cx="4149654" cy="61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9"/>
                </a:lnSpc>
                <a:spcBef>
                  <a:spcPct val="0"/>
                </a:spcBef>
              </a:pPr>
              <a:r>
                <a:rPr lang="en-US" sz="2477">
                  <a:solidFill>
                    <a:srgbClr val="3B3B3B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Streamlit 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739836" y="5969917"/>
            <a:ext cx="3357149" cy="1312278"/>
            <a:chOff x="0" y="0"/>
            <a:chExt cx="4476199" cy="1749704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4476199" cy="1749704"/>
              <a:chOff x="0" y="0"/>
              <a:chExt cx="677985" cy="26501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77985" cy="265018"/>
              </a:xfrm>
              <a:custGeom>
                <a:avLst/>
                <a:gdLst/>
                <a:ahLst/>
                <a:cxnLst/>
                <a:rect l="l" t="t" r="r" b="b"/>
                <a:pathLst>
                  <a:path w="677985" h="265018">
                    <a:moveTo>
                      <a:pt x="132509" y="0"/>
                    </a:moveTo>
                    <a:lnTo>
                      <a:pt x="545476" y="0"/>
                    </a:lnTo>
                    <a:cubicBezTo>
                      <a:pt x="580619" y="0"/>
                      <a:pt x="614323" y="13961"/>
                      <a:pt x="639174" y="38811"/>
                    </a:cubicBezTo>
                    <a:cubicBezTo>
                      <a:pt x="664024" y="63661"/>
                      <a:pt x="677985" y="97365"/>
                      <a:pt x="677985" y="132509"/>
                    </a:cubicBezTo>
                    <a:lnTo>
                      <a:pt x="677985" y="132509"/>
                    </a:lnTo>
                    <a:cubicBezTo>
                      <a:pt x="677985" y="167652"/>
                      <a:pt x="664024" y="201357"/>
                      <a:pt x="639174" y="226207"/>
                    </a:cubicBezTo>
                    <a:cubicBezTo>
                      <a:pt x="614323" y="251057"/>
                      <a:pt x="580619" y="265018"/>
                      <a:pt x="545476" y="265018"/>
                    </a:cubicBezTo>
                    <a:lnTo>
                      <a:pt x="132509" y="265018"/>
                    </a:lnTo>
                    <a:cubicBezTo>
                      <a:pt x="97365" y="265018"/>
                      <a:pt x="63661" y="251057"/>
                      <a:pt x="38811" y="226207"/>
                    </a:cubicBezTo>
                    <a:cubicBezTo>
                      <a:pt x="13961" y="201357"/>
                      <a:pt x="0" y="167652"/>
                      <a:pt x="0" y="132509"/>
                    </a:cubicBezTo>
                    <a:lnTo>
                      <a:pt x="0" y="132509"/>
                    </a:lnTo>
                    <a:cubicBezTo>
                      <a:pt x="0" y="97365"/>
                      <a:pt x="13961" y="63661"/>
                      <a:pt x="38811" y="38811"/>
                    </a:cubicBezTo>
                    <a:cubicBezTo>
                      <a:pt x="63661" y="13961"/>
                      <a:pt x="97365" y="0"/>
                      <a:pt x="13250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677985" cy="303118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63273" y="562282"/>
              <a:ext cx="4149654" cy="611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69"/>
                </a:lnSpc>
                <a:spcBef>
                  <a:spcPct val="0"/>
                </a:spcBef>
              </a:pPr>
              <a:r>
                <a:rPr lang="en-US" sz="2477">
                  <a:solidFill>
                    <a:srgbClr val="3B3B3B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FAISS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828056" y="-1322759"/>
            <a:ext cx="13240663" cy="13240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>
                <a:alpha val="2392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546701" y="148043"/>
            <a:ext cx="11375945" cy="11361725"/>
          </a:xfrm>
          <a:custGeom>
            <a:avLst/>
            <a:gdLst/>
            <a:ahLst/>
            <a:cxnLst/>
            <a:rect l="l" t="t" r="r" b="b"/>
            <a:pathLst>
              <a:path w="11375945" h="11361725">
                <a:moveTo>
                  <a:pt x="0" y="0"/>
                </a:moveTo>
                <a:lnTo>
                  <a:pt x="11375945" y="0"/>
                </a:lnTo>
                <a:lnTo>
                  <a:pt x="11375945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-5811928" y="-306631"/>
            <a:ext cx="11208407" cy="11208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07021" y="3912277"/>
            <a:ext cx="3948976" cy="20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45"/>
              </a:lnSpc>
              <a:spcBef>
                <a:spcPct val="0"/>
              </a:spcBef>
            </a:pPr>
            <a:r>
              <a:rPr lang="en-US" sz="5460">
                <a:solidFill>
                  <a:srgbClr val="2D8BB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My Learnings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922827" y="1296764"/>
            <a:ext cx="8239785" cy="7693471"/>
            <a:chOff x="0" y="0"/>
            <a:chExt cx="10986380" cy="1025796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455853" cy="1458278"/>
              <a:chOff x="0" y="0"/>
              <a:chExt cx="966882" cy="21840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66882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966882" h="218404">
                    <a:moveTo>
                      <a:pt x="69771" y="0"/>
                    </a:moveTo>
                    <a:lnTo>
                      <a:pt x="897112" y="0"/>
                    </a:lnTo>
                    <a:cubicBezTo>
                      <a:pt x="915616" y="0"/>
                      <a:pt x="933362" y="7351"/>
                      <a:pt x="946447" y="20435"/>
                    </a:cubicBezTo>
                    <a:cubicBezTo>
                      <a:pt x="959532" y="33520"/>
                      <a:pt x="966882" y="51266"/>
                      <a:pt x="966882" y="69771"/>
                    </a:cubicBezTo>
                    <a:lnTo>
                      <a:pt x="966882" y="148633"/>
                    </a:lnTo>
                    <a:cubicBezTo>
                      <a:pt x="966882" y="167138"/>
                      <a:pt x="959532" y="184884"/>
                      <a:pt x="946447" y="197969"/>
                    </a:cubicBezTo>
                    <a:cubicBezTo>
                      <a:pt x="933362" y="211053"/>
                      <a:pt x="915616" y="218404"/>
                      <a:pt x="897112" y="218404"/>
                    </a:cubicBezTo>
                    <a:lnTo>
                      <a:pt x="69771" y="218404"/>
                    </a:lnTo>
                    <a:cubicBezTo>
                      <a:pt x="51266" y="218404"/>
                      <a:pt x="33520" y="211053"/>
                      <a:pt x="20435" y="197969"/>
                    </a:cubicBezTo>
                    <a:cubicBezTo>
                      <a:pt x="7351" y="184884"/>
                      <a:pt x="0" y="167138"/>
                      <a:pt x="0" y="148633"/>
                    </a:cubicBezTo>
                    <a:lnTo>
                      <a:pt x="0" y="69771"/>
                    </a:lnTo>
                    <a:cubicBezTo>
                      <a:pt x="0" y="51266"/>
                      <a:pt x="7351" y="33520"/>
                      <a:pt x="20435" y="20435"/>
                    </a:cubicBezTo>
                    <a:cubicBezTo>
                      <a:pt x="33520" y="7351"/>
                      <a:pt x="51266" y="0"/>
                      <a:pt x="69771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966882" cy="256504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237829" y="243181"/>
              <a:ext cx="971917" cy="97191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2096092"/>
              <a:ext cx="8817322" cy="1458278"/>
              <a:chOff x="0" y="0"/>
              <a:chExt cx="1320556" cy="21840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320556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1320556" h="218404">
                    <a:moveTo>
                      <a:pt x="51085" y="0"/>
                    </a:moveTo>
                    <a:lnTo>
                      <a:pt x="1269471" y="0"/>
                    </a:lnTo>
                    <a:cubicBezTo>
                      <a:pt x="1283020" y="0"/>
                      <a:pt x="1296013" y="5382"/>
                      <a:pt x="1305593" y="14962"/>
                    </a:cubicBezTo>
                    <a:cubicBezTo>
                      <a:pt x="1315174" y="24543"/>
                      <a:pt x="1320556" y="37536"/>
                      <a:pt x="1320556" y="51085"/>
                    </a:cubicBezTo>
                    <a:lnTo>
                      <a:pt x="1320556" y="167319"/>
                    </a:lnTo>
                    <a:cubicBezTo>
                      <a:pt x="1320556" y="180868"/>
                      <a:pt x="1315174" y="193861"/>
                      <a:pt x="1305593" y="203442"/>
                    </a:cubicBezTo>
                    <a:cubicBezTo>
                      <a:pt x="1296013" y="213022"/>
                      <a:pt x="1283020" y="218404"/>
                      <a:pt x="1269471" y="218404"/>
                    </a:cubicBezTo>
                    <a:lnTo>
                      <a:pt x="51085" y="218404"/>
                    </a:lnTo>
                    <a:cubicBezTo>
                      <a:pt x="37536" y="218404"/>
                      <a:pt x="24543" y="213022"/>
                      <a:pt x="14962" y="203442"/>
                    </a:cubicBezTo>
                    <a:cubicBezTo>
                      <a:pt x="5382" y="193861"/>
                      <a:pt x="0" y="180868"/>
                      <a:pt x="0" y="167319"/>
                    </a:cubicBezTo>
                    <a:lnTo>
                      <a:pt x="0" y="51085"/>
                    </a:lnTo>
                    <a:cubicBezTo>
                      <a:pt x="0" y="37536"/>
                      <a:pt x="5382" y="24543"/>
                      <a:pt x="14962" y="14962"/>
                    </a:cubicBezTo>
                    <a:cubicBezTo>
                      <a:pt x="24543" y="5382"/>
                      <a:pt x="37536" y="0"/>
                      <a:pt x="51085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320556" cy="256504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37829" y="2339223"/>
              <a:ext cx="971917" cy="97191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4192185"/>
              <a:ext cx="10986380" cy="1458278"/>
              <a:chOff x="0" y="0"/>
              <a:chExt cx="1645412" cy="21840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645412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1645412" h="218404">
                    <a:moveTo>
                      <a:pt x="40999" y="0"/>
                    </a:moveTo>
                    <a:lnTo>
                      <a:pt x="1604413" y="0"/>
                    </a:lnTo>
                    <a:cubicBezTo>
                      <a:pt x="1627056" y="0"/>
                      <a:pt x="1645412" y="18356"/>
                      <a:pt x="1645412" y="40999"/>
                    </a:cubicBezTo>
                    <a:lnTo>
                      <a:pt x="1645412" y="177405"/>
                    </a:lnTo>
                    <a:cubicBezTo>
                      <a:pt x="1645412" y="200048"/>
                      <a:pt x="1627056" y="218404"/>
                      <a:pt x="1604413" y="218404"/>
                    </a:cubicBezTo>
                    <a:lnTo>
                      <a:pt x="40999" y="218404"/>
                    </a:lnTo>
                    <a:cubicBezTo>
                      <a:pt x="18356" y="218404"/>
                      <a:pt x="0" y="200048"/>
                      <a:pt x="0" y="177405"/>
                    </a:cubicBezTo>
                    <a:lnTo>
                      <a:pt x="0" y="40999"/>
                    </a:lnTo>
                    <a:cubicBezTo>
                      <a:pt x="0" y="18356"/>
                      <a:pt x="18356" y="0"/>
                      <a:pt x="40999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645412" cy="256504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352657" y="4435365"/>
              <a:ext cx="971917" cy="97191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6533002"/>
              <a:ext cx="8386744" cy="1458278"/>
              <a:chOff x="0" y="0"/>
              <a:chExt cx="1256069" cy="218404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256069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1256069" h="218404">
                    <a:moveTo>
                      <a:pt x="53707" y="0"/>
                    </a:moveTo>
                    <a:lnTo>
                      <a:pt x="1202361" y="0"/>
                    </a:lnTo>
                    <a:cubicBezTo>
                      <a:pt x="1232023" y="0"/>
                      <a:pt x="1256069" y="24046"/>
                      <a:pt x="1256069" y="53707"/>
                    </a:cubicBezTo>
                    <a:lnTo>
                      <a:pt x="1256069" y="164697"/>
                    </a:lnTo>
                    <a:cubicBezTo>
                      <a:pt x="1256069" y="178941"/>
                      <a:pt x="1250410" y="192601"/>
                      <a:pt x="1240338" y="202673"/>
                    </a:cubicBezTo>
                    <a:cubicBezTo>
                      <a:pt x="1230266" y="212745"/>
                      <a:pt x="1216605" y="218404"/>
                      <a:pt x="1202361" y="218404"/>
                    </a:cubicBezTo>
                    <a:lnTo>
                      <a:pt x="53707" y="218404"/>
                    </a:lnTo>
                    <a:cubicBezTo>
                      <a:pt x="24046" y="218404"/>
                      <a:pt x="0" y="194358"/>
                      <a:pt x="0" y="164697"/>
                    </a:cubicBezTo>
                    <a:lnTo>
                      <a:pt x="0" y="53707"/>
                    </a:lnTo>
                    <a:cubicBezTo>
                      <a:pt x="0" y="24046"/>
                      <a:pt x="24046" y="0"/>
                      <a:pt x="53707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256069" cy="256504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352657" y="6778842"/>
              <a:ext cx="971917" cy="971917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0" y="8669081"/>
              <a:ext cx="7837304" cy="1458278"/>
              <a:chOff x="0" y="0"/>
              <a:chExt cx="1173780" cy="218404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173780" cy="218404"/>
              </a:xfrm>
              <a:custGeom>
                <a:avLst/>
                <a:gdLst/>
                <a:ahLst/>
                <a:cxnLst/>
                <a:rect l="l" t="t" r="r" b="b"/>
                <a:pathLst>
                  <a:path w="1173780" h="218404">
                    <a:moveTo>
                      <a:pt x="57472" y="0"/>
                    </a:moveTo>
                    <a:lnTo>
                      <a:pt x="1116307" y="0"/>
                    </a:lnTo>
                    <a:cubicBezTo>
                      <a:pt x="1148049" y="0"/>
                      <a:pt x="1173780" y="25731"/>
                      <a:pt x="1173780" y="57472"/>
                    </a:cubicBezTo>
                    <a:lnTo>
                      <a:pt x="1173780" y="160931"/>
                    </a:lnTo>
                    <a:cubicBezTo>
                      <a:pt x="1173780" y="176174"/>
                      <a:pt x="1167725" y="190792"/>
                      <a:pt x="1156947" y="201571"/>
                    </a:cubicBezTo>
                    <a:cubicBezTo>
                      <a:pt x="1146168" y="212349"/>
                      <a:pt x="1131550" y="218404"/>
                      <a:pt x="1116307" y="218404"/>
                    </a:cubicBezTo>
                    <a:lnTo>
                      <a:pt x="57472" y="218404"/>
                    </a:lnTo>
                    <a:cubicBezTo>
                      <a:pt x="25731" y="218404"/>
                      <a:pt x="0" y="192673"/>
                      <a:pt x="0" y="160931"/>
                    </a:cubicBezTo>
                    <a:lnTo>
                      <a:pt x="0" y="57472"/>
                    </a:lnTo>
                    <a:cubicBezTo>
                      <a:pt x="0" y="42230"/>
                      <a:pt x="6055" y="27611"/>
                      <a:pt x="16833" y="16833"/>
                    </a:cubicBezTo>
                    <a:cubicBezTo>
                      <a:pt x="27611" y="6055"/>
                      <a:pt x="42230" y="0"/>
                      <a:pt x="57472" y="0"/>
                    </a:cubicBezTo>
                    <a:close/>
                  </a:path>
                </a:pathLst>
              </a:custGeom>
              <a:solidFill>
                <a:srgbClr val="DEF4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1173780" cy="256504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352657" y="8912262"/>
              <a:ext cx="971917" cy="971917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7086" tIns="47086" rIns="47086" bIns="47086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1" name="Freeform 41"/>
            <p:cNvSpPr/>
            <p:nvPr/>
          </p:nvSpPr>
          <p:spPr>
            <a:xfrm>
              <a:off x="453367" y="9020030"/>
              <a:ext cx="756379" cy="756379"/>
            </a:xfrm>
            <a:custGeom>
              <a:avLst/>
              <a:gdLst/>
              <a:ahLst/>
              <a:cxnLst/>
              <a:rect l="l" t="t" r="r" b="b"/>
              <a:pathLst>
                <a:path w="756379" h="756379">
                  <a:moveTo>
                    <a:pt x="0" y="0"/>
                  </a:moveTo>
                  <a:lnTo>
                    <a:pt x="756379" y="0"/>
                  </a:lnTo>
                  <a:lnTo>
                    <a:pt x="756379" y="756380"/>
                  </a:lnTo>
                  <a:lnTo>
                    <a:pt x="0" y="756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352657" y="353999"/>
              <a:ext cx="759122" cy="759122"/>
            </a:xfrm>
            <a:custGeom>
              <a:avLst/>
              <a:gdLst/>
              <a:ahLst/>
              <a:cxnLst/>
              <a:rect l="l" t="t" r="r" b="b"/>
              <a:pathLst>
                <a:path w="759122" h="759122">
                  <a:moveTo>
                    <a:pt x="0" y="0"/>
                  </a:moveTo>
                  <a:lnTo>
                    <a:pt x="759123" y="0"/>
                  </a:lnTo>
                  <a:lnTo>
                    <a:pt x="759123" y="759122"/>
                  </a:lnTo>
                  <a:lnTo>
                    <a:pt x="0" y="759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352657" y="2402306"/>
              <a:ext cx="759122" cy="759122"/>
            </a:xfrm>
            <a:custGeom>
              <a:avLst/>
              <a:gdLst/>
              <a:ahLst/>
              <a:cxnLst/>
              <a:rect l="l" t="t" r="r" b="b"/>
              <a:pathLst>
                <a:path w="759122" h="759122">
                  <a:moveTo>
                    <a:pt x="0" y="0"/>
                  </a:moveTo>
                  <a:lnTo>
                    <a:pt x="759123" y="0"/>
                  </a:lnTo>
                  <a:lnTo>
                    <a:pt x="759123" y="759123"/>
                  </a:lnTo>
                  <a:lnTo>
                    <a:pt x="0" y="759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499767" y="4566334"/>
              <a:ext cx="709979" cy="709979"/>
            </a:xfrm>
            <a:custGeom>
              <a:avLst/>
              <a:gdLst/>
              <a:ahLst/>
              <a:cxnLst/>
              <a:rect l="l" t="t" r="r" b="b"/>
              <a:pathLst>
                <a:path w="709979" h="709979">
                  <a:moveTo>
                    <a:pt x="0" y="0"/>
                  </a:moveTo>
                  <a:lnTo>
                    <a:pt x="709979" y="0"/>
                  </a:lnTo>
                  <a:lnTo>
                    <a:pt x="709979" y="709979"/>
                  </a:lnTo>
                  <a:lnTo>
                    <a:pt x="0" y="709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471367" y="6925054"/>
              <a:ext cx="738379" cy="738379"/>
            </a:xfrm>
            <a:custGeom>
              <a:avLst/>
              <a:gdLst/>
              <a:ahLst/>
              <a:cxnLst/>
              <a:rect l="l" t="t" r="r" b="b"/>
              <a:pathLst>
                <a:path w="738379" h="738379">
                  <a:moveTo>
                    <a:pt x="0" y="0"/>
                  </a:moveTo>
                  <a:lnTo>
                    <a:pt x="738379" y="0"/>
                  </a:lnTo>
                  <a:lnTo>
                    <a:pt x="738379" y="738379"/>
                  </a:lnTo>
                  <a:lnTo>
                    <a:pt x="0" y="738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719920" y="379934"/>
              <a:ext cx="4621105" cy="62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8"/>
                </a:lnSpc>
                <a:spcBef>
                  <a:spcPct val="0"/>
                </a:spcBef>
              </a:pPr>
              <a:r>
                <a:rPr lang="en-US" sz="2505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Understanding LLM’s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1719920" y="2190460"/>
              <a:ext cx="7390729" cy="1748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8"/>
                </a:lnSpc>
              </a:pPr>
              <a:r>
                <a:rPr lang="en-US" sz="2505" dirty="0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Extraction of data from PDF with various report structures</a:t>
              </a:r>
            </a:p>
            <a:p>
              <a:pPr algn="l">
                <a:lnSpc>
                  <a:spcPts val="3508"/>
                </a:lnSpc>
                <a:spcBef>
                  <a:spcPct val="0"/>
                </a:spcBef>
              </a:pPr>
              <a:endParaRPr lang="en-US" sz="2505" dirty="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endParaRP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719920" y="4572118"/>
              <a:ext cx="8909960" cy="62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8"/>
                </a:lnSpc>
                <a:spcBef>
                  <a:spcPct val="0"/>
                </a:spcBef>
              </a:pPr>
              <a:r>
                <a:rPr lang="en-US" sz="2505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Natural language processing and embeddings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1834748" y="6915595"/>
              <a:ext cx="6551996" cy="621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8"/>
                </a:lnSpc>
                <a:spcBef>
                  <a:spcPct val="0"/>
                </a:spcBef>
              </a:pPr>
              <a:r>
                <a:rPr lang="en-US" sz="2505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Building conversational chatbots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1968268" y="9049014"/>
              <a:ext cx="6849054" cy="1208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8"/>
                </a:lnSpc>
              </a:pPr>
              <a:r>
                <a:rPr lang="en-US" sz="2505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Building streamlit application</a:t>
              </a:r>
            </a:p>
            <a:p>
              <a:pPr algn="l">
                <a:lnSpc>
                  <a:spcPts val="3508"/>
                </a:lnSpc>
                <a:spcBef>
                  <a:spcPct val="0"/>
                </a:spcBef>
              </a:pPr>
              <a:endParaRPr lang="en-US" sz="2505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170</Words>
  <Application>Microsoft Macintosh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The Seasons Bold</vt:lpstr>
      <vt:lpstr>The Seasons</vt:lpstr>
      <vt:lpstr>Arial</vt:lpstr>
      <vt:lpstr>Times New Roman</vt:lpstr>
      <vt:lpstr>Calibri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Pitch Deck Presentation</dc:title>
  <cp:lastModifiedBy>Kesav Reddy Paderla (B.Tech_2025)</cp:lastModifiedBy>
  <cp:revision>2</cp:revision>
  <dcterms:created xsi:type="dcterms:W3CDTF">2006-08-16T00:00:00Z</dcterms:created>
  <dcterms:modified xsi:type="dcterms:W3CDTF">2024-08-19T07:10:16Z</dcterms:modified>
  <dc:identifier>DAGOLn9qXBM</dc:identifier>
</cp:coreProperties>
</file>