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3E39C-885A-404D-B06A-C4C1F6FABEC3}" v="1" dt="2024-03-20T13:24:23.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51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32817" y="1320879"/>
            <a:ext cx="7878366" cy="2953941"/>
          </a:xfrm>
          <a:prstGeom prst="rect">
            <a:avLst/>
          </a:prstGeom>
          <a:noFill/>
          <a:ln/>
        </p:spPr>
        <p:txBody>
          <a:bodyPr wrap="square" rtlCol="0" anchor="t"/>
          <a:lstStyle/>
          <a:p>
            <a:pPr marL="0" indent="0">
              <a:lnSpc>
                <a:spcPts val="4653"/>
              </a:lnSpc>
              <a:buNone/>
            </a:pPr>
            <a:r>
              <a:rPr lang="en-US" sz="3722" dirty="0">
                <a:solidFill>
                  <a:srgbClr val="FAEBEB"/>
                </a:solidFill>
                <a:latin typeface="Dela Gothic One" pitchFamily="34" charset="0"/>
                <a:ea typeface="Dela Gothic One" pitchFamily="34" charset="-122"/>
                <a:cs typeface="Dela Gothic One" pitchFamily="34" charset="-120"/>
              </a:rPr>
              <a:t>The Strategic Imperative of Inventory Control Management for Unlocking Success of an Organization using RNN</a:t>
            </a:r>
            <a:endParaRPr lang="en-US" sz="3722" dirty="0"/>
          </a:p>
        </p:txBody>
      </p:sp>
      <p:sp>
        <p:nvSpPr>
          <p:cNvPr id="6" name="Text 2"/>
          <p:cNvSpPr/>
          <p:nvPr/>
        </p:nvSpPr>
        <p:spPr>
          <a:xfrm>
            <a:off x="632817" y="4511159"/>
            <a:ext cx="7878366" cy="251936"/>
          </a:xfrm>
          <a:prstGeom prst="rect">
            <a:avLst/>
          </a:prstGeom>
          <a:noFill/>
          <a:ln/>
        </p:spPr>
        <p:txBody>
          <a:bodyPr wrap="none" rtlCol="0" anchor="t"/>
          <a:lstStyle/>
          <a:p>
            <a:pPr marL="0" indent="0">
              <a:lnSpc>
                <a:spcPts val="1985"/>
              </a:lnSpc>
              <a:buNone/>
            </a:pPr>
            <a:r>
              <a:rPr lang="en-US" sz="1241" dirty="0">
                <a:solidFill>
                  <a:srgbClr val="FFE5E5"/>
                </a:solidFill>
                <a:latin typeface="DM Sans" pitchFamily="34" charset="0"/>
                <a:ea typeface="DM Sans" pitchFamily="34" charset="-122"/>
                <a:cs typeface="DM Sans" pitchFamily="34" charset="-120"/>
              </a:rPr>
              <a:t>A brief introduction, welcome, or closing thoughts</a:t>
            </a:r>
            <a:endParaRPr lang="en-US" sz="1241" dirty="0"/>
          </a:p>
        </p:txBody>
      </p:sp>
      <p:sp>
        <p:nvSpPr>
          <p:cNvPr id="7" name="Text 3"/>
          <p:cNvSpPr/>
          <p:nvPr/>
        </p:nvSpPr>
        <p:spPr>
          <a:xfrm>
            <a:off x="632817" y="4940260"/>
            <a:ext cx="7878366" cy="251936"/>
          </a:xfrm>
          <a:prstGeom prst="rect">
            <a:avLst/>
          </a:prstGeom>
          <a:noFill/>
          <a:ln/>
        </p:spPr>
        <p:txBody>
          <a:bodyPr wrap="none" rtlCol="0" anchor="t"/>
          <a:lstStyle/>
          <a:p>
            <a:pPr marL="0" indent="0">
              <a:lnSpc>
                <a:spcPts val="1985"/>
              </a:lnSpc>
              <a:buNone/>
            </a:pPr>
            <a:r>
              <a:rPr lang="en-US" sz="1241" dirty="0">
                <a:solidFill>
                  <a:srgbClr val="FFE5E5"/>
                </a:solidFill>
                <a:latin typeface="DM Sans" pitchFamily="34" charset="0"/>
                <a:ea typeface="DM Sans" pitchFamily="34" charset="-122"/>
                <a:cs typeface="DM Sans" pitchFamily="34" charset="-120"/>
              </a:rPr>
              <a:t>By:</a:t>
            </a:r>
            <a:endParaRPr lang="en-US" sz="1241" dirty="0"/>
          </a:p>
        </p:txBody>
      </p:sp>
      <p:sp>
        <p:nvSpPr>
          <p:cNvPr id="8" name="Text 4"/>
          <p:cNvSpPr/>
          <p:nvPr/>
        </p:nvSpPr>
        <p:spPr>
          <a:xfrm>
            <a:off x="632817" y="5369362"/>
            <a:ext cx="7878366" cy="251936"/>
          </a:xfrm>
          <a:prstGeom prst="rect">
            <a:avLst/>
          </a:prstGeom>
          <a:noFill/>
          <a:ln/>
        </p:spPr>
        <p:txBody>
          <a:bodyPr wrap="none" rtlCol="0" anchor="t"/>
          <a:lstStyle/>
          <a:p>
            <a:pPr marL="0" indent="0">
              <a:lnSpc>
                <a:spcPts val="1985"/>
              </a:lnSpc>
              <a:buNone/>
            </a:pPr>
            <a:r>
              <a:rPr lang="en-US" sz="1241" dirty="0">
                <a:solidFill>
                  <a:srgbClr val="FFE5E5"/>
                </a:solidFill>
                <a:latin typeface="DM Sans" pitchFamily="34" charset="0"/>
                <a:ea typeface="DM Sans" pitchFamily="34" charset="-122"/>
                <a:cs typeface="DM Sans" pitchFamily="34" charset="-120"/>
              </a:rPr>
              <a:t>Vandavasi Kesava</a:t>
            </a:r>
            <a:endParaRPr lang="en-US" sz="1241" dirty="0"/>
          </a:p>
        </p:txBody>
      </p:sp>
      <p:sp>
        <p:nvSpPr>
          <p:cNvPr id="9" name="Text 5"/>
          <p:cNvSpPr/>
          <p:nvPr/>
        </p:nvSpPr>
        <p:spPr>
          <a:xfrm>
            <a:off x="632817" y="5798463"/>
            <a:ext cx="7878366" cy="251936"/>
          </a:xfrm>
          <a:prstGeom prst="rect">
            <a:avLst/>
          </a:prstGeom>
          <a:noFill/>
          <a:ln/>
        </p:spPr>
        <p:txBody>
          <a:bodyPr wrap="none" rtlCol="0" anchor="t"/>
          <a:lstStyle/>
          <a:p>
            <a:pPr marL="0" indent="0">
              <a:lnSpc>
                <a:spcPts val="1985"/>
              </a:lnSpc>
              <a:buNone/>
            </a:pPr>
            <a:r>
              <a:rPr lang="en-US" sz="1241" dirty="0">
                <a:solidFill>
                  <a:srgbClr val="FFE5E5"/>
                </a:solidFill>
                <a:latin typeface="DM Sans" pitchFamily="34" charset="0"/>
                <a:ea typeface="DM Sans" pitchFamily="34" charset="-122"/>
                <a:cs typeface="DM Sans" pitchFamily="34" charset="-120"/>
              </a:rPr>
              <a:t>192224077</a:t>
            </a:r>
            <a:endParaRPr lang="en-US" sz="1241" dirty="0"/>
          </a:p>
        </p:txBody>
      </p:sp>
      <p:sp>
        <p:nvSpPr>
          <p:cNvPr id="10" name="Text 6"/>
          <p:cNvSpPr/>
          <p:nvPr/>
        </p:nvSpPr>
        <p:spPr>
          <a:xfrm>
            <a:off x="632817" y="6227564"/>
            <a:ext cx="7878366" cy="251936"/>
          </a:xfrm>
          <a:prstGeom prst="rect">
            <a:avLst/>
          </a:prstGeom>
          <a:noFill/>
          <a:ln/>
        </p:spPr>
        <p:txBody>
          <a:bodyPr wrap="none" rtlCol="0" anchor="t"/>
          <a:lstStyle/>
          <a:p>
            <a:pPr marL="0" indent="0">
              <a:lnSpc>
                <a:spcPts val="1985"/>
              </a:lnSpc>
              <a:buNone/>
            </a:pPr>
            <a:r>
              <a:rPr lang="en-US" sz="1241" dirty="0">
                <a:solidFill>
                  <a:srgbClr val="FFE5E5"/>
                </a:solidFill>
                <a:latin typeface="DM Sans" pitchFamily="34" charset="0"/>
                <a:ea typeface="DM Sans" pitchFamily="34" charset="-122"/>
                <a:cs typeface="DM Sans" pitchFamily="34" charset="-120"/>
              </a:rPr>
              <a:t>P Ajay Kumar</a:t>
            </a:r>
            <a:endParaRPr lang="en-US" sz="1241" dirty="0"/>
          </a:p>
        </p:txBody>
      </p:sp>
      <p:sp>
        <p:nvSpPr>
          <p:cNvPr id="11" name="Text 7"/>
          <p:cNvSpPr/>
          <p:nvPr/>
        </p:nvSpPr>
        <p:spPr>
          <a:xfrm>
            <a:off x="632817" y="6656665"/>
            <a:ext cx="7878366" cy="251936"/>
          </a:xfrm>
          <a:prstGeom prst="rect">
            <a:avLst/>
          </a:prstGeom>
          <a:noFill/>
          <a:ln/>
        </p:spPr>
        <p:txBody>
          <a:bodyPr wrap="none" rtlCol="0" anchor="t"/>
          <a:lstStyle/>
          <a:p>
            <a:pPr marL="0" indent="0">
              <a:lnSpc>
                <a:spcPts val="1985"/>
              </a:lnSpc>
              <a:buNone/>
            </a:pPr>
            <a:r>
              <a:rPr lang="en-US" sz="1241" dirty="0">
                <a:solidFill>
                  <a:srgbClr val="FFE5E5"/>
                </a:solidFill>
                <a:latin typeface="DM Sans" pitchFamily="34" charset="0"/>
                <a:ea typeface="DM Sans" pitchFamily="34" charset="-122"/>
                <a:cs typeface="DM Sans" pitchFamily="34" charset="-120"/>
              </a:rPr>
              <a:t>192224026</a:t>
            </a:r>
            <a:endParaRPr lang="en-US" sz="1241" dirty="0"/>
          </a:p>
        </p:txBody>
      </p:sp>
      <p:pic>
        <p:nvPicPr>
          <p:cNvPr id="1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768435"/>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Conclusion:</a:t>
            </a:r>
            <a:endParaRPr lang="en-US" sz="4374" dirty="0"/>
          </a:p>
        </p:txBody>
      </p:sp>
      <p:sp>
        <p:nvSpPr>
          <p:cNvPr id="5" name="Text 2"/>
          <p:cNvSpPr/>
          <p:nvPr/>
        </p:nvSpPr>
        <p:spPr>
          <a:xfrm>
            <a:off x="1760220" y="2907149"/>
            <a:ext cx="11109960" cy="355401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•Effective inventory control management is recognized as one of the areas management of any organization should acquire capability. The ability of any organization to evolve effective inventory control management system will depend on the extent to which it perceives the benefits it stands to gain from such program. In general the findings that emerged from this study have indicated that organizations stand to gain a lot from effective inventory control management system. Some of this benefit include optimal use of resources, cost reduction, improved profitability, improved sales effectiveness, reduction of waste, transparency and accountability, easy storage and retrieval of stock, high inventory utilization amongst others. However, in order to achieve all these, organizations have to maintain flexible inventory service. Thus, the study found that there is a significant relationship between effective inventory control management system and organizational performance.</a:t>
            </a:r>
            <a:endParaRPr lang="en-US" sz="1750" dirty="0"/>
          </a:p>
        </p:txBody>
      </p:sp>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1760220" y="1219319"/>
            <a:ext cx="7721322" cy="5790962"/>
          </a:xfrm>
          <a:prstGeom prst="rect">
            <a:avLst/>
          </a:prstGeom>
        </p:spPr>
      </p:pic>
      <p:pic>
        <p:nvPicPr>
          <p:cNvPr id="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748909"/>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Introduction:</a:t>
            </a:r>
            <a:endParaRPr lang="en-US" sz="4374" dirty="0"/>
          </a:p>
        </p:txBody>
      </p:sp>
      <p:sp>
        <p:nvSpPr>
          <p:cNvPr id="5" name="Text 2"/>
          <p:cNvSpPr/>
          <p:nvPr/>
        </p:nvSpPr>
        <p:spPr>
          <a:xfrm>
            <a:off x="1760220" y="2887623"/>
            <a:ext cx="11109960"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Inventory control is an activity of checking a shop’s stock and to maintain the inventory at desired levels, keeping in view the best economic interest of an organization.</a:t>
            </a:r>
            <a:endParaRPr lang="en-US" sz="1750" dirty="0"/>
          </a:p>
        </p:txBody>
      </p:sp>
      <p:sp>
        <p:nvSpPr>
          <p:cNvPr id="6" name="Text 3"/>
          <p:cNvSpPr/>
          <p:nvPr/>
        </p:nvSpPr>
        <p:spPr>
          <a:xfrm>
            <a:off x="1760220" y="3848338"/>
            <a:ext cx="11109960"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Inventory control is a process of ensuring that a business maintains the adequate quantity of stock to meet the forecasted demand with minimum holding cost.</a:t>
            </a:r>
            <a:endParaRPr lang="en-US" sz="1750" dirty="0"/>
          </a:p>
        </p:txBody>
      </p:sp>
      <p:sp>
        <p:nvSpPr>
          <p:cNvPr id="7" name="Text 4"/>
          <p:cNvSpPr/>
          <p:nvPr/>
        </p:nvSpPr>
        <p:spPr>
          <a:xfrm>
            <a:off x="1760220" y="4809053"/>
            <a:ext cx="11109960"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Managing adequate stock is key for managing inventory successfully. Overstocking will lead to cash flow blockage and the additional cost for managing excess stock.</a:t>
            </a:r>
            <a:endParaRPr lang="en-US" sz="1750" dirty="0"/>
          </a:p>
        </p:txBody>
      </p:sp>
      <p:sp>
        <p:nvSpPr>
          <p:cNvPr id="8" name="Text 5"/>
          <p:cNvSpPr/>
          <p:nvPr/>
        </p:nvSpPr>
        <p:spPr>
          <a:xfrm>
            <a:off x="1760220" y="5769769"/>
            <a:ext cx="11109960"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Inventory control helps the business in knowing the shortfall and quantities to be ordered considering the net stock available.</a:t>
            </a:r>
            <a:endParaRPr lang="en-US" sz="1750" dirty="0"/>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67725" y="265985"/>
            <a:ext cx="9883521" cy="8231267"/>
          </a:xfrm>
          <a:prstGeom prst="rect">
            <a:avLst/>
          </a:prstGeom>
          <a:solidFill>
            <a:srgbClr val="0A0A0A">
              <a:alpha val="75000"/>
            </a:srgbClr>
          </a:solidFill>
          <a:ln/>
        </p:spPr>
      </p:sp>
      <p:sp>
        <p:nvSpPr>
          <p:cNvPr id="4" name="Text 1"/>
          <p:cNvSpPr/>
          <p:nvPr/>
        </p:nvSpPr>
        <p:spPr>
          <a:xfrm>
            <a:off x="2125385" y="570786"/>
            <a:ext cx="5189696" cy="648653"/>
          </a:xfrm>
          <a:prstGeom prst="rect">
            <a:avLst/>
          </a:prstGeom>
          <a:noFill/>
          <a:ln/>
        </p:spPr>
        <p:txBody>
          <a:bodyPr wrap="none" rtlCol="0" anchor="t"/>
          <a:lstStyle/>
          <a:p>
            <a:pPr marL="0" indent="0">
              <a:lnSpc>
                <a:spcPts val="5108"/>
              </a:lnSpc>
              <a:buNone/>
            </a:pPr>
            <a:r>
              <a:rPr lang="en-US" sz="4086" dirty="0">
                <a:solidFill>
                  <a:srgbClr val="FAEBEB"/>
                </a:solidFill>
                <a:latin typeface="Dela Gothic One" pitchFamily="34" charset="0"/>
                <a:ea typeface="Dela Gothic One" pitchFamily="34" charset="-122"/>
                <a:cs typeface="Dela Gothic One" pitchFamily="34" charset="-120"/>
              </a:rPr>
              <a:t>Methodology:</a:t>
            </a:r>
            <a:endParaRPr lang="en-US" sz="4086" dirty="0"/>
          </a:p>
        </p:txBody>
      </p:sp>
      <p:sp>
        <p:nvSpPr>
          <p:cNvPr id="5" name="Shape 2"/>
          <p:cNvSpPr/>
          <p:nvPr/>
        </p:nvSpPr>
        <p:spPr>
          <a:xfrm>
            <a:off x="13810" y="1478362"/>
            <a:ext cx="2948764" cy="1875592"/>
          </a:xfrm>
          <a:prstGeom prst="roundRect">
            <a:avLst>
              <a:gd name="adj" fmla="val 4981"/>
            </a:avLst>
          </a:prstGeom>
          <a:solidFill>
            <a:srgbClr val="740B0B"/>
          </a:solidFill>
          <a:ln w="7620">
            <a:solidFill>
              <a:srgbClr val="8D2424"/>
            </a:solidFill>
            <a:prstDash val="solid"/>
          </a:ln>
        </p:spPr>
        <p:txBody>
          <a:bodyPr/>
          <a:lstStyle/>
          <a:p>
            <a:endParaRPr lang="en-IN" dirty="0"/>
          </a:p>
        </p:txBody>
      </p:sp>
      <p:sp>
        <p:nvSpPr>
          <p:cNvPr id="6" name="Text 3"/>
          <p:cNvSpPr/>
          <p:nvPr/>
        </p:nvSpPr>
        <p:spPr>
          <a:xfrm>
            <a:off x="367725" y="1671756"/>
            <a:ext cx="2594848"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Order receiving</a:t>
            </a:r>
            <a:endParaRPr lang="en-US" sz="2043" dirty="0"/>
          </a:p>
        </p:txBody>
      </p:sp>
      <p:sp>
        <p:nvSpPr>
          <p:cNvPr id="7" name="Text 4"/>
          <p:cNvSpPr/>
          <p:nvPr/>
        </p:nvSpPr>
        <p:spPr>
          <a:xfrm>
            <a:off x="367725" y="2228076"/>
            <a:ext cx="2891195" cy="996553"/>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Receiving orders from suppliers and confirming the details.</a:t>
            </a:r>
            <a:endParaRPr lang="en-US" sz="1635" dirty="0"/>
          </a:p>
        </p:txBody>
      </p:sp>
      <p:sp>
        <p:nvSpPr>
          <p:cNvPr id="8" name="Shape 5"/>
          <p:cNvSpPr/>
          <p:nvPr/>
        </p:nvSpPr>
        <p:spPr>
          <a:xfrm>
            <a:off x="3059489" y="1478362"/>
            <a:ext cx="2948765" cy="1875592"/>
          </a:xfrm>
          <a:prstGeom prst="roundRect">
            <a:avLst>
              <a:gd name="adj" fmla="val 4981"/>
            </a:avLst>
          </a:prstGeom>
          <a:solidFill>
            <a:srgbClr val="740B0B"/>
          </a:solidFill>
          <a:ln w="7620">
            <a:solidFill>
              <a:srgbClr val="8D2424"/>
            </a:solidFill>
            <a:prstDash val="solid"/>
          </a:ln>
        </p:spPr>
      </p:sp>
      <p:sp>
        <p:nvSpPr>
          <p:cNvPr id="9" name="Text 6"/>
          <p:cNvSpPr/>
          <p:nvPr/>
        </p:nvSpPr>
        <p:spPr>
          <a:xfrm>
            <a:off x="3610412" y="1671755"/>
            <a:ext cx="2594848"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Validation</a:t>
            </a:r>
            <a:endParaRPr lang="en-US" sz="2043" dirty="0"/>
          </a:p>
        </p:txBody>
      </p:sp>
      <p:sp>
        <p:nvSpPr>
          <p:cNvPr id="10" name="Text 7"/>
          <p:cNvSpPr/>
          <p:nvPr/>
        </p:nvSpPr>
        <p:spPr>
          <a:xfrm>
            <a:off x="3274634" y="2278816"/>
            <a:ext cx="2891195" cy="996553"/>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Ensuring the accuracy and completeness of received orders.</a:t>
            </a:r>
            <a:endParaRPr lang="en-US" sz="1635" dirty="0"/>
          </a:p>
        </p:txBody>
      </p:sp>
      <p:sp>
        <p:nvSpPr>
          <p:cNvPr id="11" name="Shape 8"/>
          <p:cNvSpPr/>
          <p:nvPr/>
        </p:nvSpPr>
        <p:spPr>
          <a:xfrm>
            <a:off x="6121449" y="1464707"/>
            <a:ext cx="2500699" cy="1875592"/>
          </a:xfrm>
          <a:prstGeom prst="roundRect">
            <a:avLst>
              <a:gd name="adj" fmla="val 4981"/>
            </a:avLst>
          </a:prstGeom>
          <a:solidFill>
            <a:srgbClr val="740B0B"/>
          </a:solidFill>
          <a:ln w="7620">
            <a:solidFill>
              <a:srgbClr val="8D2424"/>
            </a:solidFill>
            <a:prstDash val="solid"/>
          </a:ln>
        </p:spPr>
      </p:sp>
      <p:sp>
        <p:nvSpPr>
          <p:cNvPr id="12" name="Text 9"/>
          <p:cNvSpPr/>
          <p:nvPr/>
        </p:nvSpPr>
        <p:spPr>
          <a:xfrm>
            <a:off x="6121449" y="1593170"/>
            <a:ext cx="2740462"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Order Processing</a:t>
            </a:r>
            <a:endParaRPr lang="en-US" sz="2043" dirty="0"/>
          </a:p>
        </p:txBody>
      </p:sp>
      <p:sp>
        <p:nvSpPr>
          <p:cNvPr id="13" name="Text 10"/>
          <p:cNvSpPr/>
          <p:nvPr/>
        </p:nvSpPr>
        <p:spPr>
          <a:xfrm>
            <a:off x="6237327" y="2191148"/>
            <a:ext cx="2891195" cy="664369"/>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Processing orders for further action and fulfillment.</a:t>
            </a:r>
            <a:endParaRPr lang="en-US" sz="1635" dirty="0"/>
          </a:p>
        </p:txBody>
      </p:sp>
      <p:sp>
        <p:nvSpPr>
          <p:cNvPr id="14" name="Shape 11"/>
          <p:cNvSpPr/>
          <p:nvPr/>
        </p:nvSpPr>
        <p:spPr>
          <a:xfrm>
            <a:off x="13810" y="3710106"/>
            <a:ext cx="2891195" cy="2261473"/>
          </a:xfrm>
          <a:prstGeom prst="roundRect">
            <a:avLst>
              <a:gd name="adj" fmla="val 3701"/>
            </a:avLst>
          </a:prstGeom>
          <a:solidFill>
            <a:srgbClr val="740B0B"/>
          </a:solidFill>
          <a:ln w="7620">
            <a:solidFill>
              <a:srgbClr val="8D2424"/>
            </a:solidFill>
            <a:prstDash val="solid"/>
          </a:ln>
        </p:spPr>
      </p:sp>
      <p:sp>
        <p:nvSpPr>
          <p:cNvPr id="15" name="Text 12"/>
          <p:cNvSpPr/>
          <p:nvPr/>
        </p:nvSpPr>
        <p:spPr>
          <a:xfrm>
            <a:off x="158055" y="3770769"/>
            <a:ext cx="2891195" cy="972622"/>
          </a:xfrm>
          <a:prstGeom prst="rect">
            <a:avLst/>
          </a:prstGeom>
          <a:noFill/>
          <a:ln/>
        </p:spPr>
        <p:txBody>
          <a:bodyPr wrap="squar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Quality Assurance / Quality control procedures</a:t>
            </a:r>
            <a:endParaRPr lang="en-US" sz="2043" dirty="0"/>
          </a:p>
        </p:txBody>
      </p:sp>
      <p:sp>
        <p:nvSpPr>
          <p:cNvPr id="16" name="Text 13"/>
          <p:cNvSpPr/>
          <p:nvPr/>
        </p:nvSpPr>
        <p:spPr>
          <a:xfrm>
            <a:off x="219551" y="4846856"/>
            <a:ext cx="2891195" cy="996553"/>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Implementing procedures to maintain the quality of goods and services.</a:t>
            </a:r>
            <a:endParaRPr lang="en-US" sz="1635" dirty="0"/>
          </a:p>
        </p:txBody>
      </p:sp>
      <p:sp>
        <p:nvSpPr>
          <p:cNvPr id="17" name="Shape 14"/>
          <p:cNvSpPr/>
          <p:nvPr/>
        </p:nvSpPr>
        <p:spPr>
          <a:xfrm>
            <a:off x="3120152" y="3702308"/>
            <a:ext cx="3045678" cy="2177831"/>
          </a:xfrm>
          <a:prstGeom prst="roundRect">
            <a:avLst>
              <a:gd name="adj" fmla="val 3701"/>
            </a:avLst>
          </a:prstGeom>
          <a:solidFill>
            <a:srgbClr val="740B0B"/>
          </a:solidFill>
          <a:ln w="7620">
            <a:solidFill>
              <a:srgbClr val="8D2424"/>
            </a:solidFill>
            <a:prstDash val="solid"/>
          </a:ln>
        </p:spPr>
        <p:txBody>
          <a:bodyPr/>
          <a:lstStyle/>
          <a:p>
            <a:endParaRPr lang="en-IN" dirty="0"/>
          </a:p>
        </p:txBody>
      </p:sp>
      <p:sp>
        <p:nvSpPr>
          <p:cNvPr id="18" name="Text 15"/>
          <p:cNvSpPr/>
          <p:nvPr/>
        </p:nvSpPr>
        <p:spPr>
          <a:xfrm>
            <a:off x="3319136" y="3741836"/>
            <a:ext cx="2594848"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Sorting Goods</a:t>
            </a:r>
            <a:endParaRPr lang="en-US" sz="2043" dirty="0"/>
          </a:p>
        </p:txBody>
      </p:sp>
      <p:sp>
        <p:nvSpPr>
          <p:cNvPr id="19" name="Text 16"/>
          <p:cNvSpPr/>
          <p:nvPr/>
        </p:nvSpPr>
        <p:spPr>
          <a:xfrm>
            <a:off x="3252137" y="4539021"/>
            <a:ext cx="2891195" cy="996553"/>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Organizing and categorizing goods based on specific criteria.</a:t>
            </a:r>
            <a:endParaRPr lang="en-US" sz="1635" dirty="0"/>
          </a:p>
        </p:txBody>
      </p:sp>
      <p:sp>
        <p:nvSpPr>
          <p:cNvPr id="20" name="Shape 17"/>
          <p:cNvSpPr/>
          <p:nvPr/>
        </p:nvSpPr>
        <p:spPr>
          <a:xfrm>
            <a:off x="6375501" y="3710105"/>
            <a:ext cx="3106340" cy="2170033"/>
          </a:xfrm>
          <a:prstGeom prst="roundRect">
            <a:avLst>
              <a:gd name="adj" fmla="val 3701"/>
            </a:avLst>
          </a:prstGeom>
          <a:solidFill>
            <a:srgbClr val="740B0B"/>
          </a:solidFill>
          <a:ln w="7620">
            <a:solidFill>
              <a:srgbClr val="8D2424"/>
            </a:solidFill>
            <a:prstDash val="solid"/>
          </a:ln>
        </p:spPr>
      </p:sp>
      <p:sp>
        <p:nvSpPr>
          <p:cNvPr id="21" name="Text 18"/>
          <p:cNvSpPr/>
          <p:nvPr/>
        </p:nvSpPr>
        <p:spPr>
          <a:xfrm>
            <a:off x="6533555" y="3901517"/>
            <a:ext cx="2594848"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Locating</a:t>
            </a:r>
            <a:endParaRPr lang="en-US" sz="2043" dirty="0"/>
          </a:p>
        </p:txBody>
      </p:sp>
      <p:sp>
        <p:nvSpPr>
          <p:cNvPr id="22" name="Text 19"/>
          <p:cNvSpPr/>
          <p:nvPr/>
        </p:nvSpPr>
        <p:spPr>
          <a:xfrm>
            <a:off x="6590645" y="4684970"/>
            <a:ext cx="2891195" cy="996553"/>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Finding and identifying the physical location of items in the inventory.</a:t>
            </a:r>
            <a:endParaRPr lang="en-US" sz="1635" dirty="0"/>
          </a:p>
        </p:txBody>
      </p:sp>
      <p:sp>
        <p:nvSpPr>
          <p:cNvPr id="23" name="Shape 20"/>
          <p:cNvSpPr/>
          <p:nvPr/>
        </p:nvSpPr>
        <p:spPr>
          <a:xfrm>
            <a:off x="14084" y="6182042"/>
            <a:ext cx="8608064" cy="1211223"/>
          </a:xfrm>
          <a:prstGeom prst="roundRect">
            <a:avLst>
              <a:gd name="adj" fmla="val 7713"/>
            </a:avLst>
          </a:prstGeom>
          <a:solidFill>
            <a:srgbClr val="740B0B"/>
          </a:solidFill>
          <a:ln w="7620">
            <a:solidFill>
              <a:srgbClr val="8D2424"/>
            </a:solidFill>
            <a:prstDash val="solid"/>
          </a:ln>
        </p:spPr>
      </p:sp>
      <p:sp>
        <p:nvSpPr>
          <p:cNvPr id="24" name="Text 21"/>
          <p:cNvSpPr/>
          <p:nvPr/>
        </p:nvSpPr>
        <p:spPr>
          <a:xfrm>
            <a:off x="158055" y="6261465"/>
            <a:ext cx="2594848"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Storage area</a:t>
            </a:r>
            <a:endParaRPr lang="en-US" sz="2043" dirty="0"/>
          </a:p>
        </p:txBody>
      </p:sp>
      <p:sp>
        <p:nvSpPr>
          <p:cNvPr id="25" name="Text 22"/>
          <p:cNvSpPr/>
          <p:nvPr/>
        </p:nvSpPr>
        <p:spPr>
          <a:xfrm>
            <a:off x="158055" y="6685565"/>
            <a:ext cx="9949220" cy="332184"/>
          </a:xfrm>
          <a:prstGeom prst="rect">
            <a:avLst/>
          </a:prstGeom>
          <a:noFill/>
          <a:ln/>
        </p:spPr>
        <p:txBody>
          <a:bodyPr wrap="non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Storing goods in designated areas according to inventory management practices.</a:t>
            </a:r>
            <a:endParaRPr lang="en-US" sz="1635" dirty="0"/>
          </a:p>
        </p:txBody>
      </p:sp>
      <p:pic>
        <p:nvPicPr>
          <p:cNvPr id="2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28" name="Picture 27">
            <a:extLst>
              <a:ext uri="{FF2B5EF4-FFF2-40B4-BE49-F238E27FC236}">
                <a16:creationId xmlns:a16="http://schemas.microsoft.com/office/drawing/2014/main" id="{17F89C79-9E0E-3200-841E-A07C192BA89F}"/>
              </a:ext>
            </a:extLst>
          </p:cNvPr>
          <p:cNvPicPr>
            <a:picLocks noChangeAspect="1"/>
          </p:cNvPicPr>
          <p:nvPr/>
        </p:nvPicPr>
        <p:blipFill>
          <a:blip r:embed="rId6"/>
          <a:stretch>
            <a:fillRect/>
          </a:stretch>
        </p:blipFill>
        <p:spPr>
          <a:xfrm>
            <a:off x="9691512" y="1219439"/>
            <a:ext cx="4952598" cy="53746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0258663"/>
          </a:xfrm>
          <a:prstGeom prst="rect">
            <a:avLst/>
          </a:prstGeom>
          <a:solidFill>
            <a:srgbClr val="0A0A0A">
              <a:alpha val="75000"/>
            </a:srgbClr>
          </a:solidFill>
          <a:ln/>
        </p:spPr>
      </p:sp>
      <p:sp>
        <p:nvSpPr>
          <p:cNvPr id="4" name="Text 1"/>
          <p:cNvSpPr/>
          <p:nvPr/>
        </p:nvSpPr>
        <p:spPr>
          <a:xfrm>
            <a:off x="3426738" y="427673"/>
            <a:ext cx="3914656" cy="486013"/>
          </a:xfrm>
          <a:prstGeom prst="rect">
            <a:avLst/>
          </a:prstGeom>
          <a:noFill/>
          <a:ln/>
        </p:spPr>
        <p:txBody>
          <a:bodyPr wrap="none" rtlCol="0" anchor="t"/>
          <a:lstStyle/>
          <a:p>
            <a:pPr marL="0" indent="0">
              <a:lnSpc>
                <a:spcPts val="3827"/>
              </a:lnSpc>
              <a:buNone/>
            </a:pPr>
            <a:r>
              <a:rPr lang="en-US" sz="3062" dirty="0">
                <a:solidFill>
                  <a:srgbClr val="FAEBEB"/>
                </a:solidFill>
                <a:latin typeface="Dela Gothic One" pitchFamily="34" charset="0"/>
                <a:ea typeface="Dela Gothic One" pitchFamily="34" charset="-122"/>
                <a:cs typeface="Dela Gothic One" pitchFamily="34" charset="-120"/>
              </a:rPr>
              <a:t>Implementation :</a:t>
            </a:r>
            <a:endParaRPr lang="en-US" sz="3062" dirty="0"/>
          </a:p>
        </p:txBody>
      </p:sp>
      <p:sp>
        <p:nvSpPr>
          <p:cNvPr id="5" name="Shape 2"/>
          <p:cNvSpPr/>
          <p:nvPr/>
        </p:nvSpPr>
        <p:spPr>
          <a:xfrm>
            <a:off x="7299722" y="1224677"/>
            <a:ext cx="31075" cy="8606314"/>
          </a:xfrm>
          <a:prstGeom prst="roundRect">
            <a:avLst>
              <a:gd name="adj" fmla="val 225238"/>
            </a:avLst>
          </a:prstGeom>
          <a:solidFill>
            <a:srgbClr val="8D2424"/>
          </a:solidFill>
          <a:ln/>
        </p:spPr>
      </p:sp>
      <p:sp>
        <p:nvSpPr>
          <p:cNvPr id="6" name="Shape 3"/>
          <p:cNvSpPr/>
          <p:nvPr/>
        </p:nvSpPr>
        <p:spPr>
          <a:xfrm>
            <a:off x="6595884" y="1505486"/>
            <a:ext cx="544354" cy="31075"/>
          </a:xfrm>
          <a:prstGeom prst="roundRect">
            <a:avLst>
              <a:gd name="adj" fmla="val 225238"/>
            </a:avLst>
          </a:prstGeom>
          <a:solidFill>
            <a:srgbClr val="8D2424"/>
          </a:solidFill>
          <a:ln/>
        </p:spPr>
      </p:sp>
      <p:sp>
        <p:nvSpPr>
          <p:cNvPr id="7" name="Shape 4"/>
          <p:cNvSpPr/>
          <p:nvPr/>
        </p:nvSpPr>
        <p:spPr>
          <a:xfrm>
            <a:off x="7140238" y="1346121"/>
            <a:ext cx="349925" cy="349925"/>
          </a:xfrm>
          <a:prstGeom prst="roundRect">
            <a:avLst>
              <a:gd name="adj" fmla="val 20002"/>
            </a:avLst>
          </a:prstGeom>
          <a:solidFill>
            <a:srgbClr val="740B0B"/>
          </a:solidFill>
          <a:ln w="7620">
            <a:solidFill>
              <a:srgbClr val="8D2424"/>
            </a:solidFill>
            <a:prstDash val="solid"/>
          </a:ln>
        </p:spPr>
      </p:sp>
      <p:sp>
        <p:nvSpPr>
          <p:cNvPr id="8" name="Text 5"/>
          <p:cNvSpPr/>
          <p:nvPr/>
        </p:nvSpPr>
        <p:spPr>
          <a:xfrm>
            <a:off x="7246560" y="1375172"/>
            <a:ext cx="137160"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1</a:t>
            </a:r>
            <a:endParaRPr lang="en-US" sz="1837" dirty="0"/>
          </a:p>
        </p:txBody>
      </p:sp>
      <p:sp>
        <p:nvSpPr>
          <p:cNvPr id="9" name="Text 6"/>
          <p:cNvSpPr/>
          <p:nvPr/>
        </p:nvSpPr>
        <p:spPr>
          <a:xfrm>
            <a:off x="3426738" y="1380173"/>
            <a:ext cx="3032998" cy="486013"/>
          </a:xfrm>
          <a:prstGeom prst="rect">
            <a:avLst/>
          </a:prstGeom>
          <a:noFill/>
          <a:ln/>
        </p:spPr>
        <p:txBody>
          <a:bodyPr wrap="square" rtlCol="0" anchor="t"/>
          <a:lstStyle/>
          <a:p>
            <a:pPr marL="0" indent="0" algn="r">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Problem definition and scope</a:t>
            </a:r>
            <a:endParaRPr lang="en-US" sz="1531" dirty="0"/>
          </a:p>
        </p:txBody>
      </p:sp>
      <p:sp>
        <p:nvSpPr>
          <p:cNvPr id="10" name="Text 7"/>
          <p:cNvSpPr/>
          <p:nvPr/>
        </p:nvSpPr>
        <p:spPr>
          <a:xfrm>
            <a:off x="3426738" y="1959412"/>
            <a:ext cx="3032998" cy="1492329"/>
          </a:xfrm>
          <a:prstGeom prst="rect">
            <a:avLst/>
          </a:prstGeom>
          <a:noFill/>
          <a:ln/>
        </p:spPr>
        <p:txBody>
          <a:bodyPr wrap="square" rtlCol="0" anchor="t"/>
          <a:lstStyle/>
          <a:p>
            <a:pPr marL="0" indent="0" algn="r">
              <a:lnSpc>
                <a:spcPts val="1960"/>
              </a:lnSpc>
              <a:buNone/>
            </a:pPr>
            <a:r>
              <a:rPr lang="en-US" sz="1225" dirty="0">
                <a:solidFill>
                  <a:srgbClr val="FFE5E5"/>
                </a:solidFill>
                <a:latin typeface="DM Sans" pitchFamily="34" charset="0"/>
                <a:ea typeface="DM Sans" pitchFamily="34" charset="-122"/>
                <a:cs typeface="DM Sans" pitchFamily="34" charset="-120"/>
              </a:rPr>
              <a:t>Defining the problem and its scope is the first step in the implementation process. It involves clearly understanding the issues at hand and determining the boundaries within which the solution will be developed.</a:t>
            </a:r>
            <a:endParaRPr lang="en-US" sz="1225" dirty="0"/>
          </a:p>
        </p:txBody>
      </p:sp>
      <p:sp>
        <p:nvSpPr>
          <p:cNvPr id="11" name="Shape 8"/>
          <p:cNvSpPr/>
          <p:nvPr/>
        </p:nvSpPr>
        <p:spPr>
          <a:xfrm>
            <a:off x="7490162" y="2283083"/>
            <a:ext cx="544354" cy="31075"/>
          </a:xfrm>
          <a:prstGeom prst="roundRect">
            <a:avLst>
              <a:gd name="adj" fmla="val 225238"/>
            </a:avLst>
          </a:prstGeom>
          <a:solidFill>
            <a:srgbClr val="8D2424"/>
          </a:solidFill>
          <a:ln/>
        </p:spPr>
      </p:sp>
      <p:sp>
        <p:nvSpPr>
          <p:cNvPr id="12" name="Shape 9"/>
          <p:cNvSpPr/>
          <p:nvPr/>
        </p:nvSpPr>
        <p:spPr>
          <a:xfrm>
            <a:off x="7140238" y="2123718"/>
            <a:ext cx="349925" cy="349925"/>
          </a:xfrm>
          <a:prstGeom prst="roundRect">
            <a:avLst>
              <a:gd name="adj" fmla="val 20002"/>
            </a:avLst>
          </a:prstGeom>
          <a:solidFill>
            <a:srgbClr val="740B0B"/>
          </a:solidFill>
          <a:ln w="7620">
            <a:solidFill>
              <a:srgbClr val="8D2424"/>
            </a:solidFill>
            <a:prstDash val="solid"/>
          </a:ln>
        </p:spPr>
      </p:sp>
      <p:sp>
        <p:nvSpPr>
          <p:cNvPr id="13" name="Text 10"/>
          <p:cNvSpPr/>
          <p:nvPr/>
        </p:nvSpPr>
        <p:spPr>
          <a:xfrm>
            <a:off x="7217747" y="2152769"/>
            <a:ext cx="194786"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2</a:t>
            </a:r>
            <a:endParaRPr lang="en-US" sz="1837" dirty="0"/>
          </a:p>
        </p:txBody>
      </p:sp>
      <p:sp>
        <p:nvSpPr>
          <p:cNvPr id="14" name="Text 11"/>
          <p:cNvSpPr/>
          <p:nvPr/>
        </p:nvSpPr>
        <p:spPr>
          <a:xfrm>
            <a:off x="8170664" y="2157770"/>
            <a:ext cx="1944172" cy="243007"/>
          </a:xfrm>
          <a:prstGeom prst="rect">
            <a:avLst/>
          </a:prstGeom>
          <a:noFill/>
          <a:ln/>
        </p:spPr>
        <p:txBody>
          <a:bodyPr wrap="none" rtlCol="0" anchor="t"/>
          <a:lstStyle/>
          <a:p>
            <a:pPr marL="0" indent="0" algn="l">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Data Collection</a:t>
            </a:r>
            <a:endParaRPr lang="en-US" sz="1531" dirty="0"/>
          </a:p>
        </p:txBody>
      </p:sp>
      <p:sp>
        <p:nvSpPr>
          <p:cNvPr id="15" name="Text 12"/>
          <p:cNvSpPr/>
          <p:nvPr/>
        </p:nvSpPr>
        <p:spPr>
          <a:xfrm>
            <a:off x="8170664" y="2494002"/>
            <a:ext cx="3032998" cy="1243608"/>
          </a:xfrm>
          <a:prstGeom prst="rect">
            <a:avLst/>
          </a:prstGeom>
          <a:noFill/>
          <a:ln/>
        </p:spPr>
        <p:txBody>
          <a:bodyPr wrap="square" rtlCol="0" anchor="t"/>
          <a:lstStyle/>
          <a:p>
            <a:pPr marL="0" indent="0" algn="l">
              <a:lnSpc>
                <a:spcPts val="1960"/>
              </a:lnSpc>
              <a:buNone/>
            </a:pPr>
            <a:r>
              <a:rPr lang="en-US" sz="1225" dirty="0">
                <a:solidFill>
                  <a:srgbClr val="FFE5E5"/>
                </a:solidFill>
                <a:latin typeface="DM Sans" pitchFamily="34" charset="0"/>
                <a:ea typeface="DM Sans" pitchFamily="34" charset="-122"/>
                <a:cs typeface="DM Sans" pitchFamily="34" charset="-120"/>
              </a:rPr>
              <a:t>Collecting relevant data is a crucial part of the implementation process. This involves gathering information and resources that will be used to address the identified problem and develop a solution.</a:t>
            </a:r>
            <a:endParaRPr lang="en-US" sz="1225" dirty="0"/>
          </a:p>
        </p:txBody>
      </p:sp>
      <p:sp>
        <p:nvSpPr>
          <p:cNvPr id="16" name="Shape 13"/>
          <p:cNvSpPr/>
          <p:nvPr/>
        </p:nvSpPr>
        <p:spPr>
          <a:xfrm>
            <a:off x="6595884" y="4043541"/>
            <a:ext cx="544354" cy="31075"/>
          </a:xfrm>
          <a:prstGeom prst="roundRect">
            <a:avLst>
              <a:gd name="adj" fmla="val 225238"/>
            </a:avLst>
          </a:prstGeom>
          <a:solidFill>
            <a:srgbClr val="8D2424"/>
          </a:solidFill>
          <a:ln/>
        </p:spPr>
      </p:sp>
      <p:sp>
        <p:nvSpPr>
          <p:cNvPr id="17" name="Shape 14"/>
          <p:cNvSpPr/>
          <p:nvPr/>
        </p:nvSpPr>
        <p:spPr>
          <a:xfrm>
            <a:off x="7140238" y="3884176"/>
            <a:ext cx="349925" cy="349925"/>
          </a:xfrm>
          <a:prstGeom prst="roundRect">
            <a:avLst>
              <a:gd name="adj" fmla="val 20002"/>
            </a:avLst>
          </a:prstGeom>
          <a:solidFill>
            <a:srgbClr val="740B0B"/>
          </a:solidFill>
          <a:ln w="7620">
            <a:solidFill>
              <a:srgbClr val="8D2424"/>
            </a:solidFill>
            <a:prstDash val="solid"/>
          </a:ln>
        </p:spPr>
      </p:sp>
      <p:sp>
        <p:nvSpPr>
          <p:cNvPr id="18" name="Text 15"/>
          <p:cNvSpPr/>
          <p:nvPr/>
        </p:nvSpPr>
        <p:spPr>
          <a:xfrm>
            <a:off x="7212390" y="3913227"/>
            <a:ext cx="205502"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3</a:t>
            </a:r>
            <a:endParaRPr lang="en-US" sz="1837" dirty="0"/>
          </a:p>
        </p:txBody>
      </p:sp>
      <p:sp>
        <p:nvSpPr>
          <p:cNvPr id="19" name="Text 16"/>
          <p:cNvSpPr/>
          <p:nvPr/>
        </p:nvSpPr>
        <p:spPr>
          <a:xfrm>
            <a:off x="4515564" y="3918228"/>
            <a:ext cx="1944172" cy="243007"/>
          </a:xfrm>
          <a:prstGeom prst="rect">
            <a:avLst/>
          </a:prstGeom>
          <a:noFill/>
          <a:ln/>
        </p:spPr>
        <p:txBody>
          <a:bodyPr wrap="none" rtlCol="0" anchor="t"/>
          <a:lstStyle/>
          <a:p>
            <a:pPr marL="0" indent="0" algn="r">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Data Processing</a:t>
            </a:r>
            <a:endParaRPr lang="en-US" sz="1531" dirty="0"/>
          </a:p>
        </p:txBody>
      </p:sp>
      <p:sp>
        <p:nvSpPr>
          <p:cNvPr id="20" name="Text 17"/>
          <p:cNvSpPr/>
          <p:nvPr/>
        </p:nvSpPr>
        <p:spPr>
          <a:xfrm>
            <a:off x="3426738" y="4254460"/>
            <a:ext cx="3032998" cy="1492329"/>
          </a:xfrm>
          <a:prstGeom prst="rect">
            <a:avLst/>
          </a:prstGeom>
          <a:noFill/>
          <a:ln/>
        </p:spPr>
        <p:txBody>
          <a:bodyPr wrap="square" rtlCol="0" anchor="t"/>
          <a:lstStyle/>
          <a:p>
            <a:pPr marL="0" indent="0" algn="r">
              <a:lnSpc>
                <a:spcPts val="1960"/>
              </a:lnSpc>
              <a:buNone/>
            </a:pPr>
            <a:r>
              <a:rPr lang="en-US" sz="1225" dirty="0">
                <a:solidFill>
                  <a:srgbClr val="FFE5E5"/>
                </a:solidFill>
                <a:latin typeface="DM Sans" pitchFamily="34" charset="0"/>
                <a:ea typeface="DM Sans" pitchFamily="34" charset="-122"/>
                <a:cs typeface="DM Sans" pitchFamily="34" charset="-120"/>
              </a:rPr>
              <a:t>Processing the collected data is essential for extracting meaningful insights and preparing it for further analysis. This step involves cleaning, organizing, and transforming the data into a usable format.</a:t>
            </a:r>
            <a:endParaRPr lang="en-US" sz="1225" dirty="0"/>
          </a:p>
        </p:txBody>
      </p:sp>
      <p:sp>
        <p:nvSpPr>
          <p:cNvPr id="21" name="Shape 18"/>
          <p:cNvSpPr/>
          <p:nvPr/>
        </p:nvSpPr>
        <p:spPr>
          <a:xfrm>
            <a:off x="7490162" y="5191065"/>
            <a:ext cx="544354" cy="31075"/>
          </a:xfrm>
          <a:prstGeom prst="roundRect">
            <a:avLst>
              <a:gd name="adj" fmla="val 225238"/>
            </a:avLst>
          </a:prstGeom>
          <a:solidFill>
            <a:srgbClr val="8D2424"/>
          </a:solidFill>
          <a:ln/>
        </p:spPr>
      </p:sp>
      <p:sp>
        <p:nvSpPr>
          <p:cNvPr id="22" name="Shape 19"/>
          <p:cNvSpPr/>
          <p:nvPr/>
        </p:nvSpPr>
        <p:spPr>
          <a:xfrm>
            <a:off x="7140238" y="5031700"/>
            <a:ext cx="349925" cy="349925"/>
          </a:xfrm>
          <a:prstGeom prst="roundRect">
            <a:avLst>
              <a:gd name="adj" fmla="val 20002"/>
            </a:avLst>
          </a:prstGeom>
          <a:solidFill>
            <a:srgbClr val="740B0B"/>
          </a:solidFill>
          <a:ln w="7620">
            <a:solidFill>
              <a:srgbClr val="8D2424"/>
            </a:solidFill>
            <a:prstDash val="solid"/>
          </a:ln>
        </p:spPr>
      </p:sp>
      <p:sp>
        <p:nvSpPr>
          <p:cNvPr id="23" name="Text 20"/>
          <p:cNvSpPr/>
          <p:nvPr/>
        </p:nvSpPr>
        <p:spPr>
          <a:xfrm>
            <a:off x="7207389" y="5060752"/>
            <a:ext cx="215622"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4</a:t>
            </a:r>
            <a:endParaRPr lang="en-US" sz="1837" dirty="0"/>
          </a:p>
        </p:txBody>
      </p:sp>
      <p:sp>
        <p:nvSpPr>
          <p:cNvPr id="24" name="Text 21"/>
          <p:cNvSpPr/>
          <p:nvPr/>
        </p:nvSpPr>
        <p:spPr>
          <a:xfrm>
            <a:off x="8170664" y="5065752"/>
            <a:ext cx="3032998" cy="486013"/>
          </a:xfrm>
          <a:prstGeom prst="rect">
            <a:avLst/>
          </a:prstGeom>
          <a:noFill/>
          <a:ln/>
        </p:spPr>
        <p:txBody>
          <a:bodyPr wrap="square" rtlCol="0" anchor="t"/>
          <a:lstStyle/>
          <a:p>
            <a:pPr marL="0" indent="0" algn="l">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Model Selection and Development</a:t>
            </a:r>
            <a:endParaRPr lang="en-US" sz="1531" dirty="0"/>
          </a:p>
        </p:txBody>
      </p:sp>
      <p:sp>
        <p:nvSpPr>
          <p:cNvPr id="25" name="Text 22"/>
          <p:cNvSpPr/>
          <p:nvPr/>
        </p:nvSpPr>
        <p:spPr>
          <a:xfrm>
            <a:off x="8170664" y="5644991"/>
            <a:ext cx="3032998" cy="1492329"/>
          </a:xfrm>
          <a:prstGeom prst="rect">
            <a:avLst/>
          </a:prstGeom>
          <a:noFill/>
          <a:ln/>
        </p:spPr>
        <p:txBody>
          <a:bodyPr wrap="square" rtlCol="0" anchor="t"/>
          <a:lstStyle/>
          <a:p>
            <a:pPr marL="0" indent="0" algn="l">
              <a:lnSpc>
                <a:spcPts val="1960"/>
              </a:lnSpc>
              <a:buNone/>
            </a:pPr>
            <a:r>
              <a:rPr lang="en-US" sz="1225" dirty="0">
                <a:solidFill>
                  <a:srgbClr val="FFE5E5"/>
                </a:solidFill>
                <a:latin typeface="DM Sans" pitchFamily="34" charset="0"/>
                <a:ea typeface="DM Sans" pitchFamily="34" charset="-122"/>
                <a:cs typeface="DM Sans" pitchFamily="34" charset="-120"/>
              </a:rPr>
              <a:t>Choosing the appropriate model and developing it is a critical aspect of the implementation process. This involves selecting the right approach and building a model that aligns with the objectives and requirements.</a:t>
            </a:r>
            <a:endParaRPr lang="en-US" sz="1225" dirty="0"/>
          </a:p>
        </p:txBody>
      </p:sp>
      <p:sp>
        <p:nvSpPr>
          <p:cNvPr id="26" name="Shape 23"/>
          <p:cNvSpPr/>
          <p:nvPr/>
        </p:nvSpPr>
        <p:spPr>
          <a:xfrm>
            <a:off x="6595884" y="6460034"/>
            <a:ext cx="544354" cy="31075"/>
          </a:xfrm>
          <a:prstGeom prst="roundRect">
            <a:avLst>
              <a:gd name="adj" fmla="val 225238"/>
            </a:avLst>
          </a:prstGeom>
          <a:solidFill>
            <a:srgbClr val="8D2424"/>
          </a:solidFill>
          <a:ln/>
        </p:spPr>
      </p:sp>
      <p:sp>
        <p:nvSpPr>
          <p:cNvPr id="27" name="Shape 24"/>
          <p:cNvSpPr/>
          <p:nvPr/>
        </p:nvSpPr>
        <p:spPr>
          <a:xfrm>
            <a:off x="7140238" y="6300668"/>
            <a:ext cx="349925" cy="349925"/>
          </a:xfrm>
          <a:prstGeom prst="roundRect">
            <a:avLst>
              <a:gd name="adj" fmla="val 20002"/>
            </a:avLst>
          </a:prstGeom>
          <a:solidFill>
            <a:srgbClr val="740B0B"/>
          </a:solidFill>
          <a:ln w="7620">
            <a:solidFill>
              <a:srgbClr val="8D2424"/>
            </a:solidFill>
            <a:prstDash val="solid"/>
          </a:ln>
        </p:spPr>
      </p:sp>
      <p:sp>
        <p:nvSpPr>
          <p:cNvPr id="28" name="Text 25"/>
          <p:cNvSpPr/>
          <p:nvPr/>
        </p:nvSpPr>
        <p:spPr>
          <a:xfrm>
            <a:off x="7212032" y="6329720"/>
            <a:ext cx="206216"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5</a:t>
            </a:r>
            <a:endParaRPr lang="en-US" sz="1837" dirty="0"/>
          </a:p>
        </p:txBody>
      </p:sp>
      <p:sp>
        <p:nvSpPr>
          <p:cNvPr id="29" name="Text 26"/>
          <p:cNvSpPr/>
          <p:nvPr/>
        </p:nvSpPr>
        <p:spPr>
          <a:xfrm>
            <a:off x="3426738" y="6334720"/>
            <a:ext cx="3032998" cy="486013"/>
          </a:xfrm>
          <a:prstGeom prst="rect">
            <a:avLst/>
          </a:prstGeom>
          <a:noFill/>
          <a:ln/>
        </p:spPr>
        <p:txBody>
          <a:bodyPr wrap="square" rtlCol="0" anchor="t"/>
          <a:lstStyle/>
          <a:p>
            <a:pPr marL="0" indent="0" algn="r">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Evaluation and Integration</a:t>
            </a:r>
            <a:endParaRPr lang="en-US" sz="1531" dirty="0"/>
          </a:p>
        </p:txBody>
      </p:sp>
      <p:sp>
        <p:nvSpPr>
          <p:cNvPr id="30" name="Text 27"/>
          <p:cNvSpPr/>
          <p:nvPr/>
        </p:nvSpPr>
        <p:spPr>
          <a:xfrm>
            <a:off x="3426738" y="6913959"/>
            <a:ext cx="3032998" cy="1492329"/>
          </a:xfrm>
          <a:prstGeom prst="rect">
            <a:avLst/>
          </a:prstGeom>
          <a:noFill/>
          <a:ln/>
        </p:spPr>
        <p:txBody>
          <a:bodyPr wrap="square" rtlCol="0" anchor="t"/>
          <a:lstStyle/>
          <a:p>
            <a:pPr marL="0" indent="0" algn="r">
              <a:lnSpc>
                <a:spcPts val="1960"/>
              </a:lnSpc>
              <a:buNone/>
            </a:pPr>
            <a:r>
              <a:rPr lang="en-US" sz="1225" dirty="0">
                <a:solidFill>
                  <a:srgbClr val="FFE5E5"/>
                </a:solidFill>
                <a:latin typeface="DM Sans" pitchFamily="34" charset="0"/>
                <a:ea typeface="DM Sans" pitchFamily="34" charset="-122"/>
                <a:cs typeface="DM Sans" pitchFamily="34" charset="-120"/>
              </a:rPr>
              <a:t>Evaluating the developed model and integrating it into the existing system is an important step in the implementation process. This involves assessing the performance and compatibility of the model with the intended environment.</a:t>
            </a:r>
            <a:endParaRPr lang="en-US" sz="1225" dirty="0"/>
          </a:p>
        </p:txBody>
      </p:sp>
      <p:sp>
        <p:nvSpPr>
          <p:cNvPr id="31" name="Shape 28"/>
          <p:cNvSpPr/>
          <p:nvPr/>
        </p:nvSpPr>
        <p:spPr>
          <a:xfrm>
            <a:off x="7490162" y="7729121"/>
            <a:ext cx="544354" cy="31075"/>
          </a:xfrm>
          <a:prstGeom prst="roundRect">
            <a:avLst>
              <a:gd name="adj" fmla="val 225238"/>
            </a:avLst>
          </a:prstGeom>
          <a:solidFill>
            <a:srgbClr val="8D2424"/>
          </a:solidFill>
          <a:ln/>
        </p:spPr>
      </p:sp>
      <p:sp>
        <p:nvSpPr>
          <p:cNvPr id="32" name="Shape 29"/>
          <p:cNvSpPr/>
          <p:nvPr/>
        </p:nvSpPr>
        <p:spPr>
          <a:xfrm>
            <a:off x="7140238" y="7569756"/>
            <a:ext cx="349925" cy="349925"/>
          </a:xfrm>
          <a:prstGeom prst="roundRect">
            <a:avLst>
              <a:gd name="adj" fmla="val 20002"/>
            </a:avLst>
          </a:prstGeom>
          <a:solidFill>
            <a:srgbClr val="740B0B"/>
          </a:solidFill>
          <a:ln w="7620">
            <a:solidFill>
              <a:srgbClr val="8D2424"/>
            </a:solidFill>
            <a:prstDash val="solid"/>
          </a:ln>
        </p:spPr>
      </p:sp>
      <p:sp>
        <p:nvSpPr>
          <p:cNvPr id="33" name="Text 30"/>
          <p:cNvSpPr/>
          <p:nvPr/>
        </p:nvSpPr>
        <p:spPr>
          <a:xfrm>
            <a:off x="7215366" y="7598807"/>
            <a:ext cx="199668"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6</a:t>
            </a:r>
            <a:endParaRPr lang="en-US" sz="1837" dirty="0"/>
          </a:p>
        </p:txBody>
      </p:sp>
      <p:sp>
        <p:nvSpPr>
          <p:cNvPr id="34" name="Text 31"/>
          <p:cNvSpPr/>
          <p:nvPr/>
        </p:nvSpPr>
        <p:spPr>
          <a:xfrm>
            <a:off x="8170664" y="7603808"/>
            <a:ext cx="3032998" cy="486013"/>
          </a:xfrm>
          <a:prstGeom prst="rect">
            <a:avLst/>
          </a:prstGeom>
          <a:noFill/>
          <a:ln/>
        </p:spPr>
        <p:txBody>
          <a:bodyPr wrap="square" rtlCol="0" anchor="t"/>
          <a:lstStyle/>
          <a:p>
            <a:pPr marL="0" indent="0" algn="l">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Maintenance and Iteration</a:t>
            </a:r>
            <a:endParaRPr lang="en-US" sz="1531" dirty="0"/>
          </a:p>
        </p:txBody>
      </p:sp>
      <p:sp>
        <p:nvSpPr>
          <p:cNvPr id="35" name="Text 32"/>
          <p:cNvSpPr/>
          <p:nvPr/>
        </p:nvSpPr>
        <p:spPr>
          <a:xfrm>
            <a:off x="8170664" y="8183047"/>
            <a:ext cx="3032998" cy="1492329"/>
          </a:xfrm>
          <a:prstGeom prst="rect">
            <a:avLst/>
          </a:prstGeom>
          <a:noFill/>
          <a:ln/>
        </p:spPr>
        <p:txBody>
          <a:bodyPr wrap="square" rtlCol="0" anchor="t"/>
          <a:lstStyle/>
          <a:p>
            <a:pPr marL="0" indent="0" algn="l">
              <a:lnSpc>
                <a:spcPts val="1960"/>
              </a:lnSpc>
              <a:buNone/>
            </a:pPr>
            <a:r>
              <a:rPr lang="en-US" sz="1225" dirty="0">
                <a:solidFill>
                  <a:srgbClr val="FFE5E5"/>
                </a:solidFill>
                <a:latin typeface="DM Sans" pitchFamily="34" charset="0"/>
                <a:ea typeface="DM Sans" pitchFamily="34" charset="-122"/>
                <a:cs typeface="DM Sans" pitchFamily="34" charset="-120"/>
              </a:rPr>
              <a:t>Maintaining and iterating the implemented solution is necessary for continuous improvement and adaptation. This step involves monitoring, updating, and refining the solution based on feedback and changing requirements.</a:t>
            </a:r>
            <a:endParaRPr lang="en-US" sz="1225" dirty="0"/>
          </a:p>
        </p:txBody>
      </p:sp>
      <p:pic>
        <p:nvPicPr>
          <p:cNvPr id="3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1440" y="0"/>
            <a:ext cx="14630400" cy="8232815"/>
          </a:xfrm>
          <a:prstGeom prst="rect">
            <a:avLst/>
          </a:prstGeom>
          <a:solidFill>
            <a:srgbClr val="0A0A0A">
              <a:alpha val="75000"/>
            </a:srgbClr>
          </a:solidFill>
          <a:ln/>
        </p:spPr>
      </p:sp>
      <p:sp>
        <p:nvSpPr>
          <p:cNvPr id="4" name="Text 1"/>
          <p:cNvSpPr/>
          <p:nvPr/>
        </p:nvSpPr>
        <p:spPr>
          <a:xfrm>
            <a:off x="2348477" y="231636"/>
            <a:ext cx="4877514" cy="1301532"/>
          </a:xfrm>
          <a:prstGeom prst="rect">
            <a:avLst/>
          </a:prstGeom>
          <a:noFill/>
          <a:ln/>
        </p:spPr>
        <p:txBody>
          <a:bodyPr wrap="none" rtlCol="0" anchor="t"/>
          <a:lstStyle/>
          <a:p>
            <a:pPr marL="0" indent="0">
              <a:lnSpc>
                <a:spcPts val="4801"/>
              </a:lnSpc>
              <a:buNone/>
            </a:pPr>
            <a:r>
              <a:rPr lang="en-US" sz="3841" dirty="0">
                <a:solidFill>
                  <a:srgbClr val="FAEBEB"/>
                </a:solidFill>
                <a:latin typeface="Dela Gothic One" pitchFamily="34" charset="0"/>
                <a:ea typeface="Dela Gothic One" pitchFamily="34" charset="-122"/>
                <a:cs typeface="Dela Gothic One" pitchFamily="34" charset="-120"/>
              </a:rPr>
              <a:t>Execution:</a:t>
            </a:r>
          </a:p>
          <a:p>
            <a:pPr marL="0" indent="0">
              <a:lnSpc>
                <a:spcPts val="4801"/>
              </a:lnSpc>
              <a:buNone/>
            </a:pPr>
            <a:r>
              <a:rPr lang="en-US" sz="3841" dirty="0">
                <a:solidFill>
                  <a:schemeClr val="bg2"/>
                </a:solidFill>
              </a:rPr>
              <a:t>Source code:</a:t>
            </a:r>
          </a:p>
        </p:txBody>
      </p:sp>
      <p:sp>
        <p:nvSpPr>
          <p:cNvPr id="5" name="Text 2"/>
          <p:cNvSpPr/>
          <p:nvPr/>
        </p:nvSpPr>
        <p:spPr>
          <a:xfrm>
            <a:off x="2437686" y="1536383"/>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import pandas as pd</a:t>
            </a:r>
            <a:endParaRPr lang="en-US" sz="1536" dirty="0"/>
          </a:p>
        </p:txBody>
      </p:sp>
      <p:sp>
        <p:nvSpPr>
          <p:cNvPr id="6" name="Text 3"/>
          <p:cNvSpPr/>
          <p:nvPr/>
        </p:nvSpPr>
        <p:spPr>
          <a:xfrm>
            <a:off x="2437686" y="2067997"/>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import numpy as np</a:t>
            </a:r>
            <a:endParaRPr lang="en-US" sz="1536" dirty="0"/>
          </a:p>
        </p:txBody>
      </p:sp>
      <p:sp>
        <p:nvSpPr>
          <p:cNvPr id="7" name="Text 4"/>
          <p:cNvSpPr/>
          <p:nvPr/>
        </p:nvSpPr>
        <p:spPr>
          <a:xfrm>
            <a:off x="2437686" y="2599611"/>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from sklearn.preprocessing import MinMaxScaler</a:t>
            </a:r>
            <a:endParaRPr lang="en-US" sz="1536" dirty="0"/>
          </a:p>
        </p:txBody>
      </p:sp>
      <p:sp>
        <p:nvSpPr>
          <p:cNvPr id="8" name="Text 5"/>
          <p:cNvSpPr/>
          <p:nvPr/>
        </p:nvSpPr>
        <p:spPr>
          <a:xfrm>
            <a:off x="2437686" y="3131225"/>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from tensorflow.keras.models import Sequential</a:t>
            </a:r>
            <a:endParaRPr lang="en-US" sz="1536" dirty="0"/>
          </a:p>
        </p:txBody>
      </p:sp>
      <p:sp>
        <p:nvSpPr>
          <p:cNvPr id="9" name="Text 6"/>
          <p:cNvSpPr/>
          <p:nvPr/>
        </p:nvSpPr>
        <p:spPr>
          <a:xfrm>
            <a:off x="2437686" y="3662839"/>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from tensorflow.keras.layers import LSTM, Dense</a:t>
            </a:r>
            <a:endParaRPr lang="en-US" sz="1536" dirty="0"/>
          </a:p>
        </p:txBody>
      </p:sp>
      <p:sp>
        <p:nvSpPr>
          <p:cNvPr id="10" name="Text 7"/>
          <p:cNvSpPr/>
          <p:nvPr/>
        </p:nvSpPr>
        <p:spPr>
          <a:xfrm>
            <a:off x="2437686" y="4194453"/>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data = pd.read_excel("/content/drive/MyDrive/cv/innventory.dtst.xlsx")</a:t>
            </a:r>
            <a:endParaRPr lang="en-US" sz="1536" dirty="0"/>
          </a:p>
        </p:txBody>
      </p:sp>
      <p:sp>
        <p:nvSpPr>
          <p:cNvPr id="11" name="Text 8"/>
          <p:cNvSpPr/>
          <p:nvPr/>
        </p:nvSpPr>
        <p:spPr>
          <a:xfrm>
            <a:off x="2437686" y="4726067"/>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'inventory_data.csv' is your dataset file</a:t>
            </a:r>
            <a:endParaRPr lang="en-US" sz="1536" dirty="0"/>
          </a:p>
        </p:txBody>
      </p:sp>
      <p:sp>
        <p:nvSpPr>
          <p:cNvPr id="12" name="Text 9"/>
          <p:cNvSpPr/>
          <p:nvPr/>
        </p:nvSpPr>
        <p:spPr>
          <a:xfrm>
            <a:off x="2437686" y="5257681"/>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data = data.drop(columns=['product_name'])</a:t>
            </a:r>
            <a:endParaRPr lang="en-US" sz="1536" dirty="0"/>
          </a:p>
        </p:txBody>
      </p:sp>
      <p:sp>
        <p:nvSpPr>
          <p:cNvPr id="13" name="Text 10"/>
          <p:cNvSpPr/>
          <p:nvPr/>
        </p:nvSpPr>
        <p:spPr>
          <a:xfrm>
            <a:off x="2437686" y="5789295"/>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data['Order Date'] = pd.to_datetime(data['Order Date'])</a:t>
            </a:r>
            <a:endParaRPr lang="en-US" sz="1536" dirty="0"/>
          </a:p>
        </p:txBody>
      </p:sp>
      <p:sp>
        <p:nvSpPr>
          <p:cNvPr id="14" name="Text 11"/>
          <p:cNvSpPr/>
          <p:nvPr/>
        </p:nvSpPr>
        <p:spPr>
          <a:xfrm>
            <a:off x="2437686" y="6320909"/>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data.set_index('Order Date', inplace=True)</a:t>
            </a:r>
            <a:endParaRPr lang="en-US" sz="1536" dirty="0"/>
          </a:p>
        </p:txBody>
      </p:sp>
      <p:sp>
        <p:nvSpPr>
          <p:cNvPr id="15" name="Text 12"/>
          <p:cNvSpPr/>
          <p:nvPr/>
        </p:nvSpPr>
        <p:spPr>
          <a:xfrm>
            <a:off x="2437686" y="6852523"/>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data.fillna(method='ffill', inplace=True)</a:t>
            </a:r>
            <a:endParaRPr lang="en-US" sz="1536" dirty="0"/>
          </a:p>
        </p:txBody>
      </p:sp>
      <p:sp>
        <p:nvSpPr>
          <p:cNvPr id="16" name="Text 13"/>
          <p:cNvSpPr/>
          <p:nvPr/>
        </p:nvSpPr>
        <p:spPr>
          <a:xfrm>
            <a:off x="2437686" y="7384137"/>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non_numeric_columns = data.select_dtypes(exclude=[np.number]).columns.tolist()</a:t>
            </a:r>
            <a:endParaRPr lang="en-US" sz="1536"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3105150" y="615196"/>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if non_numeric_columns:</a:t>
            </a:r>
            <a:endParaRPr lang="en-US" sz="1326" dirty="0"/>
          </a:p>
        </p:txBody>
      </p:sp>
      <p:sp>
        <p:nvSpPr>
          <p:cNvPr id="5" name="Text 2"/>
          <p:cNvSpPr/>
          <p:nvPr/>
        </p:nvSpPr>
        <p:spPr>
          <a:xfrm>
            <a:off x="3105150" y="1073944"/>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data = data.drop(columns=non_numeric_columns)</a:t>
            </a:r>
            <a:endParaRPr lang="en-US" sz="1326" dirty="0"/>
          </a:p>
        </p:txBody>
      </p:sp>
      <p:sp>
        <p:nvSpPr>
          <p:cNvPr id="6" name="Text 3"/>
          <p:cNvSpPr/>
          <p:nvPr/>
        </p:nvSpPr>
        <p:spPr>
          <a:xfrm>
            <a:off x="3105150" y="1532692"/>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scaler = MinMaxScaler(feature_range=(0, 1))</a:t>
            </a:r>
            <a:endParaRPr lang="en-US" sz="1326" dirty="0"/>
          </a:p>
        </p:txBody>
      </p:sp>
      <p:sp>
        <p:nvSpPr>
          <p:cNvPr id="7" name="Text 4"/>
          <p:cNvSpPr/>
          <p:nvPr/>
        </p:nvSpPr>
        <p:spPr>
          <a:xfrm>
            <a:off x="3105150" y="1991439"/>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scaled_data = scaler.fit_transform(data)</a:t>
            </a:r>
            <a:endParaRPr lang="en-US" sz="1326" dirty="0"/>
          </a:p>
        </p:txBody>
      </p:sp>
      <p:sp>
        <p:nvSpPr>
          <p:cNvPr id="8" name="Text 5"/>
          <p:cNvSpPr/>
          <p:nvPr/>
        </p:nvSpPr>
        <p:spPr>
          <a:xfrm>
            <a:off x="3105150" y="2450187"/>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sequence_length = 10 # Choose appropriate sequence length</a:t>
            </a:r>
            <a:endParaRPr lang="en-US" sz="1326" dirty="0"/>
          </a:p>
        </p:txBody>
      </p:sp>
      <p:sp>
        <p:nvSpPr>
          <p:cNvPr id="9" name="Text 6"/>
          <p:cNvSpPr/>
          <p:nvPr/>
        </p:nvSpPr>
        <p:spPr>
          <a:xfrm>
            <a:off x="3105150" y="2908935"/>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X, y = [], []</a:t>
            </a:r>
            <a:endParaRPr lang="en-US" sz="1326" dirty="0"/>
          </a:p>
        </p:txBody>
      </p:sp>
      <p:sp>
        <p:nvSpPr>
          <p:cNvPr id="10" name="Text 7"/>
          <p:cNvSpPr/>
          <p:nvPr/>
        </p:nvSpPr>
        <p:spPr>
          <a:xfrm>
            <a:off x="3105150" y="3367683"/>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for i in range(len(scaled_data) - sequence_length):</a:t>
            </a:r>
            <a:endParaRPr lang="en-US" sz="1326" dirty="0"/>
          </a:p>
        </p:txBody>
      </p:sp>
      <p:sp>
        <p:nvSpPr>
          <p:cNvPr id="11" name="Text 8"/>
          <p:cNvSpPr/>
          <p:nvPr/>
        </p:nvSpPr>
        <p:spPr>
          <a:xfrm>
            <a:off x="3105150" y="3826431"/>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X.append(scaled_data[i:i+sequence_length])</a:t>
            </a:r>
            <a:endParaRPr lang="en-US" sz="1326" dirty="0"/>
          </a:p>
        </p:txBody>
      </p:sp>
      <p:sp>
        <p:nvSpPr>
          <p:cNvPr id="12" name="Text 9"/>
          <p:cNvSpPr/>
          <p:nvPr/>
        </p:nvSpPr>
        <p:spPr>
          <a:xfrm>
            <a:off x="3105150" y="4285178"/>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Assuming</a:t>
            </a:r>
            <a:endParaRPr lang="en-US" sz="1326" dirty="0"/>
          </a:p>
        </p:txBody>
      </p:sp>
      <p:sp>
        <p:nvSpPr>
          <p:cNvPr id="13" name="Text 10"/>
          <p:cNvSpPr/>
          <p:nvPr/>
        </p:nvSpPr>
        <p:spPr>
          <a:xfrm>
            <a:off x="3105150" y="4743926"/>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y.append(scaled_data[i+sequence_length])</a:t>
            </a:r>
            <a:endParaRPr lang="en-US" sz="1326" dirty="0"/>
          </a:p>
        </p:txBody>
      </p:sp>
      <p:sp>
        <p:nvSpPr>
          <p:cNvPr id="14" name="Text 11"/>
          <p:cNvSpPr/>
          <p:nvPr/>
        </p:nvSpPr>
        <p:spPr>
          <a:xfrm>
            <a:off x="3105150" y="5202674"/>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X = np.array(X)</a:t>
            </a:r>
            <a:endParaRPr lang="en-US" sz="1326" dirty="0"/>
          </a:p>
        </p:txBody>
      </p:sp>
      <p:sp>
        <p:nvSpPr>
          <p:cNvPr id="15" name="Text 12"/>
          <p:cNvSpPr/>
          <p:nvPr/>
        </p:nvSpPr>
        <p:spPr>
          <a:xfrm>
            <a:off x="3105150" y="5661422"/>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y = np.array(y)</a:t>
            </a:r>
            <a:endParaRPr lang="en-US" sz="1326" dirty="0"/>
          </a:p>
        </p:txBody>
      </p:sp>
      <p:sp>
        <p:nvSpPr>
          <p:cNvPr id="16" name="Text 13"/>
          <p:cNvSpPr/>
          <p:nvPr/>
        </p:nvSpPr>
        <p:spPr>
          <a:xfrm>
            <a:off x="3105150" y="6120170"/>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X = np.reshape(X, (X.shape[0], X.shape[1], data.shape[1]))</a:t>
            </a:r>
            <a:endParaRPr lang="en-US" sz="1326" dirty="0"/>
          </a:p>
        </p:txBody>
      </p:sp>
      <p:sp>
        <p:nvSpPr>
          <p:cNvPr id="17" name="Text 14"/>
          <p:cNvSpPr/>
          <p:nvPr/>
        </p:nvSpPr>
        <p:spPr>
          <a:xfrm>
            <a:off x="3105150" y="6578918"/>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model = Sequential([</a:t>
            </a:r>
            <a:endParaRPr lang="en-US" sz="1326" dirty="0"/>
          </a:p>
        </p:txBody>
      </p:sp>
      <p:sp>
        <p:nvSpPr>
          <p:cNvPr id="18" name="Text 15"/>
          <p:cNvSpPr/>
          <p:nvPr/>
        </p:nvSpPr>
        <p:spPr>
          <a:xfrm>
            <a:off x="3105150" y="7037665"/>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LSTM(units=50, return_sequences=True, input_shape=(X.shape[1], X.shape[2])),</a:t>
            </a:r>
            <a:endParaRPr lang="en-US" sz="1326" dirty="0"/>
          </a:p>
        </p:txBody>
      </p:sp>
      <p:sp>
        <p:nvSpPr>
          <p:cNvPr id="19" name="Text 16"/>
          <p:cNvSpPr/>
          <p:nvPr/>
        </p:nvSpPr>
        <p:spPr>
          <a:xfrm>
            <a:off x="3105150" y="7496413"/>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LSTM(units=50, return_sequences=False),</a:t>
            </a:r>
            <a:endParaRPr lang="en-US" sz="1326" dirty="0"/>
          </a:p>
        </p:txBody>
      </p:sp>
      <p:pic>
        <p:nvPicPr>
          <p:cNvPr id="2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335286"/>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Results:</a:t>
            </a:r>
            <a:endParaRPr lang="en-US" sz="4374" dirty="0"/>
          </a:p>
        </p:txBody>
      </p:sp>
      <p:sp>
        <p:nvSpPr>
          <p:cNvPr id="6" name="Text 2"/>
          <p:cNvSpPr/>
          <p:nvPr/>
        </p:nvSpPr>
        <p:spPr>
          <a:xfrm>
            <a:off x="1188601" y="2362914"/>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FFE5E5"/>
                </a:solidFill>
                <a:latin typeface="DM Sans" pitchFamily="34" charset="0"/>
                <a:ea typeface="DM Sans" pitchFamily="34" charset="-122"/>
                <a:cs typeface="DM Sans" pitchFamily="34" charset="-120"/>
              </a:rPr>
              <a:t>Tracking stock levels:</a:t>
            </a:r>
            <a:r>
              <a:rPr lang="en-US" sz="1750" dirty="0">
                <a:solidFill>
                  <a:srgbClr val="FFE5E5"/>
                </a:solidFill>
                <a:latin typeface="DM Sans" pitchFamily="34" charset="0"/>
                <a:ea typeface="DM Sans" pitchFamily="34" charset="-122"/>
                <a:cs typeface="DM Sans" pitchFamily="34" charset="-120"/>
              </a:rPr>
              <a:t> Businesses can use it to monitor the quantity of each item in stock, ensuring they don't run out of essential products.</a:t>
            </a:r>
            <a:endParaRPr lang="en-US" sz="1750" dirty="0"/>
          </a:p>
        </p:txBody>
      </p:sp>
      <p:sp>
        <p:nvSpPr>
          <p:cNvPr id="7" name="Text 3"/>
          <p:cNvSpPr/>
          <p:nvPr/>
        </p:nvSpPr>
        <p:spPr>
          <a:xfrm>
            <a:off x="1188601" y="3517940"/>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FFE5E5"/>
                </a:solidFill>
                <a:latin typeface="DM Sans" pitchFamily="34" charset="0"/>
                <a:ea typeface="DM Sans" pitchFamily="34" charset="-122"/>
                <a:cs typeface="DM Sans" pitchFamily="34" charset="-120"/>
              </a:rPr>
              <a:t>Managing orders:</a:t>
            </a:r>
            <a:r>
              <a:rPr lang="en-US" sz="1750" dirty="0">
                <a:solidFill>
                  <a:srgbClr val="FFE5E5"/>
                </a:solidFill>
                <a:latin typeface="DM Sans" pitchFamily="34" charset="0"/>
                <a:ea typeface="DM Sans" pitchFamily="34" charset="-122"/>
                <a:cs typeface="DM Sans" pitchFamily="34" charset="-120"/>
              </a:rPr>
              <a:t> Inventory data helps determine if there's enough stock to fulfill incoming orders. It can also prevent overstocking and reduce storage costs.</a:t>
            </a:r>
            <a:endParaRPr lang="en-US" sz="1750" dirty="0"/>
          </a:p>
        </p:txBody>
      </p:sp>
      <p:sp>
        <p:nvSpPr>
          <p:cNvPr id="8" name="Text 4"/>
          <p:cNvSpPr/>
          <p:nvPr/>
        </p:nvSpPr>
        <p:spPr>
          <a:xfrm>
            <a:off x="1188601" y="4672965"/>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FFE5E5"/>
                </a:solidFill>
                <a:latin typeface="DM Sans" pitchFamily="34" charset="0"/>
                <a:ea typeface="DM Sans" pitchFamily="34" charset="-122"/>
                <a:cs typeface="DM Sans" pitchFamily="34" charset="-120"/>
              </a:rPr>
              <a:t>Optimizing stock management:</a:t>
            </a:r>
            <a:r>
              <a:rPr lang="en-US" sz="1750" dirty="0">
                <a:solidFill>
                  <a:srgbClr val="FFE5E5"/>
                </a:solidFill>
                <a:latin typeface="DM Sans" pitchFamily="34" charset="0"/>
                <a:ea typeface="DM Sans" pitchFamily="34" charset="-122"/>
                <a:cs typeface="DM Sans" pitchFamily="34" charset="-120"/>
              </a:rPr>
              <a:t> By analyzing inventory data, businesses can identify patterns in demand and optimize stock levels to minimize stockouts and holding costs.</a:t>
            </a:r>
            <a:endParaRPr lang="en-US" sz="1750" dirty="0"/>
          </a:p>
        </p:txBody>
      </p:sp>
      <p:sp>
        <p:nvSpPr>
          <p:cNvPr id="9" name="Text 5"/>
          <p:cNvSpPr/>
          <p:nvPr/>
        </p:nvSpPr>
        <p:spPr>
          <a:xfrm>
            <a:off x="1188601" y="5827990"/>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FFE5E5"/>
                </a:solidFill>
                <a:latin typeface="DM Sans" pitchFamily="34" charset="0"/>
                <a:ea typeface="DM Sans" pitchFamily="34" charset="-122"/>
                <a:cs typeface="DM Sans" pitchFamily="34" charset="-120"/>
              </a:rPr>
              <a:t>Making informed decisions:</a:t>
            </a:r>
            <a:r>
              <a:rPr lang="en-US" sz="1750" dirty="0">
                <a:solidFill>
                  <a:srgbClr val="FFE5E5"/>
                </a:solidFill>
                <a:latin typeface="DM Sans" pitchFamily="34" charset="0"/>
                <a:ea typeface="DM Sans" pitchFamily="34" charset="-122"/>
                <a:cs typeface="DM Sans" pitchFamily="34" charset="-120"/>
              </a:rPr>
              <a:t> Inventory control systems provide valuable data for making informed decisions about purchasing, production planning, and pricing strategies.</a:t>
            </a:r>
            <a:endParaRPr lang="en-US" sz="1750" dirty="0"/>
          </a:p>
        </p:txBody>
      </p:sp>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624"/>
          </a:xfrm>
          <a:prstGeom prst="rect">
            <a:avLst/>
          </a:prstGeom>
          <a:solidFill>
            <a:srgbClr val="0A0A0A">
              <a:alpha val="75000"/>
            </a:srgbClr>
          </a:solidFill>
          <a:ln/>
        </p:spPr>
      </p:sp>
      <p:sp>
        <p:nvSpPr>
          <p:cNvPr id="4" name="Text 1"/>
          <p:cNvSpPr/>
          <p:nvPr/>
        </p:nvSpPr>
        <p:spPr>
          <a:xfrm>
            <a:off x="3011448" y="473393"/>
            <a:ext cx="7523321" cy="537924"/>
          </a:xfrm>
          <a:prstGeom prst="rect">
            <a:avLst/>
          </a:prstGeom>
          <a:noFill/>
          <a:ln/>
        </p:spPr>
        <p:txBody>
          <a:bodyPr wrap="none" rtlCol="0" anchor="t"/>
          <a:lstStyle/>
          <a:p>
            <a:pPr marL="0" indent="0">
              <a:lnSpc>
                <a:spcPts val="4236"/>
              </a:lnSpc>
              <a:buNone/>
            </a:pPr>
            <a:r>
              <a:rPr lang="en-US" sz="3389" dirty="0">
                <a:solidFill>
                  <a:srgbClr val="FAEBEB"/>
                </a:solidFill>
                <a:latin typeface="Dela Gothic One" pitchFamily="34" charset="0"/>
                <a:ea typeface="Dela Gothic One" pitchFamily="34" charset="-122"/>
                <a:cs typeface="Dela Gothic One" pitchFamily="34" charset="-120"/>
              </a:rPr>
              <a:t>Limitations and Future Scope</a:t>
            </a:r>
            <a:endParaRPr lang="en-US" sz="3389" dirty="0"/>
          </a:p>
        </p:txBody>
      </p:sp>
      <p:sp>
        <p:nvSpPr>
          <p:cNvPr id="5" name="Text 2"/>
          <p:cNvSpPr/>
          <p:nvPr/>
        </p:nvSpPr>
        <p:spPr>
          <a:xfrm>
            <a:off x="3286839" y="1355527"/>
            <a:ext cx="8331994" cy="826175"/>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Data accuracy:</a:t>
            </a:r>
            <a:r>
              <a:rPr lang="en-US" sz="1356" dirty="0">
                <a:solidFill>
                  <a:srgbClr val="FFE5E5"/>
                </a:solidFill>
                <a:latin typeface="DM Sans" pitchFamily="34" charset="0"/>
                <a:ea typeface="DM Sans" pitchFamily="34" charset="-122"/>
                <a:cs typeface="DM Sans" pitchFamily="34" charset="-120"/>
              </a:rPr>
              <a:t> The effectiveness of the system relies on the accuracy of the data entered. Businesses need to ensure proper procedures are in place for recording stock movements and updating information.</a:t>
            </a:r>
            <a:endParaRPr lang="en-US" sz="1356" dirty="0"/>
          </a:p>
        </p:txBody>
      </p:sp>
      <p:sp>
        <p:nvSpPr>
          <p:cNvPr id="6" name="Text 3"/>
          <p:cNvSpPr/>
          <p:nvPr/>
        </p:nvSpPr>
        <p:spPr>
          <a:xfrm>
            <a:off x="3286839" y="2250519"/>
            <a:ext cx="8331994" cy="826175"/>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Scalability:</a:t>
            </a:r>
            <a:r>
              <a:rPr lang="en-US" sz="1356" dirty="0">
                <a:solidFill>
                  <a:srgbClr val="FFE5E5"/>
                </a:solidFill>
                <a:latin typeface="DM Sans" pitchFamily="34" charset="0"/>
                <a:ea typeface="DM Sans" pitchFamily="34" charset="-122"/>
                <a:cs typeface="DM Sans" pitchFamily="34" charset="-120"/>
              </a:rPr>
              <a:t> The provided code might not be suitable for very large inventories. Businesses with extensive stock may need to consider more sophisticated inventory management systems that integrate with databases.</a:t>
            </a:r>
            <a:endParaRPr lang="en-US" sz="1356" dirty="0"/>
          </a:p>
        </p:txBody>
      </p:sp>
      <p:sp>
        <p:nvSpPr>
          <p:cNvPr id="7" name="Text 4"/>
          <p:cNvSpPr/>
          <p:nvPr/>
        </p:nvSpPr>
        <p:spPr>
          <a:xfrm>
            <a:off x="3286839" y="3145512"/>
            <a:ext cx="8331994" cy="826175"/>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Integration with other systems:</a:t>
            </a:r>
            <a:r>
              <a:rPr lang="en-US" sz="1356" dirty="0">
                <a:solidFill>
                  <a:srgbClr val="FFE5E5"/>
                </a:solidFill>
                <a:latin typeface="DM Sans" pitchFamily="34" charset="0"/>
                <a:ea typeface="DM Sans" pitchFamily="34" charset="-122"/>
                <a:cs typeface="DM Sans" pitchFamily="34" charset="-120"/>
              </a:rPr>
              <a:t> For optimal benefits, the inventory control system should ideally integrate with other business systems like sales and accounting software. This can provide a more holistic view of operations and streamline data flow.</a:t>
            </a:r>
            <a:endParaRPr lang="en-US" sz="1356" dirty="0"/>
          </a:p>
        </p:txBody>
      </p:sp>
      <p:sp>
        <p:nvSpPr>
          <p:cNvPr id="8" name="Text 5"/>
          <p:cNvSpPr/>
          <p:nvPr/>
        </p:nvSpPr>
        <p:spPr>
          <a:xfrm>
            <a:off x="3286839" y="4040505"/>
            <a:ext cx="8331994" cy="550783"/>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Integration with advanced technologies:</a:t>
            </a:r>
            <a:r>
              <a:rPr lang="en-US" sz="1356" dirty="0">
                <a:solidFill>
                  <a:srgbClr val="FFE5E5"/>
                </a:solidFill>
                <a:latin typeface="DM Sans" pitchFamily="34" charset="0"/>
                <a:ea typeface="DM Sans" pitchFamily="34" charset="-122"/>
                <a:cs typeface="DM Sans" pitchFamily="34" charset="-120"/>
              </a:rPr>
              <a:t> Explore opportunities to incorporate advanced technologies like artificial intelligence, machine learning, or Internet of Things (IoT) for enhanced inventory control.</a:t>
            </a:r>
            <a:endParaRPr lang="en-US" sz="1356" dirty="0"/>
          </a:p>
        </p:txBody>
      </p:sp>
      <p:sp>
        <p:nvSpPr>
          <p:cNvPr id="9" name="Text 6"/>
          <p:cNvSpPr/>
          <p:nvPr/>
        </p:nvSpPr>
        <p:spPr>
          <a:xfrm>
            <a:off x="3286839" y="4660106"/>
            <a:ext cx="8331994" cy="550783"/>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Enhanced user interface:</a:t>
            </a:r>
            <a:r>
              <a:rPr lang="en-US" sz="1356" dirty="0">
                <a:solidFill>
                  <a:srgbClr val="FFE5E5"/>
                </a:solidFill>
                <a:latin typeface="DM Sans" pitchFamily="34" charset="0"/>
                <a:ea typeface="DM Sans" pitchFamily="34" charset="-122"/>
                <a:cs typeface="DM Sans" pitchFamily="34" charset="-120"/>
              </a:rPr>
              <a:t> Improve the user interface of the inventory management system to make it more intuitive and user-friendly.</a:t>
            </a:r>
            <a:endParaRPr lang="en-US" sz="1356" dirty="0"/>
          </a:p>
        </p:txBody>
      </p:sp>
      <p:sp>
        <p:nvSpPr>
          <p:cNvPr id="10" name="Text 7"/>
          <p:cNvSpPr/>
          <p:nvPr/>
        </p:nvSpPr>
        <p:spPr>
          <a:xfrm>
            <a:off x="3286839" y="5279708"/>
            <a:ext cx="8331994" cy="550783"/>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Multi-location inventory management:</a:t>
            </a:r>
            <a:r>
              <a:rPr lang="en-US" sz="1356" dirty="0">
                <a:solidFill>
                  <a:srgbClr val="FFE5E5"/>
                </a:solidFill>
                <a:latin typeface="DM Sans" pitchFamily="34" charset="0"/>
                <a:ea typeface="DM Sans" pitchFamily="34" charset="-122"/>
                <a:cs typeface="DM Sans" pitchFamily="34" charset="-120"/>
              </a:rPr>
              <a:t> Extend the system's capabilities to handle inventory across multiple locations or warehouses.</a:t>
            </a:r>
            <a:endParaRPr lang="en-US" sz="1356" dirty="0"/>
          </a:p>
        </p:txBody>
      </p:sp>
      <p:sp>
        <p:nvSpPr>
          <p:cNvPr id="11" name="Text 8"/>
          <p:cNvSpPr/>
          <p:nvPr/>
        </p:nvSpPr>
        <p:spPr>
          <a:xfrm>
            <a:off x="3286839" y="5899309"/>
            <a:ext cx="8331994" cy="550783"/>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Demand forecasting and planning:</a:t>
            </a:r>
            <a:r>
              <a:rPr lang="en-US" sz="1356" dirty="0">
                <a:solidFill>
                  <a:srgbClr val="FFE5E5"/>
                </a:solidFill>
                <a:latin typeface="DM Sans" pitchFamily="34" charset="0"/>
                <a:ea typeface="DM Sans" pitchFamily="34" charset="-122"/>
                <a:cs typeface="DM Sans" pitchFamily="34" charset="-120"/>
              </a:rPr>
              <a:t> Incorporate demand forecasting and planning capabilities to optimize inventory levels and minimize stockouts or overstock situations.</a:t>
            </a:r>
            <a:endParaRPr lang="en-US" sz="1356" dirty="0"/>
          </a:p>
        </p:txBody>
      </p:sp>
      <p:sp>
        <p:nvSpPr>
          <p:cNvPr id="12" name="Text 9"/>
          <p:cNvSpPr/>
          <p:nvPr/>
        </p:nvSpPr>
        <p:spPr>
          <a:xfrm>
            <a:off x="3286839" y="6518910"/>
            <a:ext cx="8331994" cy="550783"/>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Customization and scalability:</a:t>
            </a:r>
            <a:r>
              <a:rPr lang="en-US" sz="1356" dirty="0">
                <a:solidFill>
                  <a:srgbClr val="FFE5E5"/>
                </a:solidFill>
                <a:latin typeface="DM Sans" pitchFamily="34" charset="0"/>
                <a:ea typeface="DM Sans" pitchFamily="34" charset="-122"/>
                <a:cs typeface="DM Sans" pitchFamily="34" charset="-120"/>
              </a:rPr>
              <a:t> Provide options for customization and scalability to meet the specific needs and growth of different businesses.</a:t>
            </a:r>
            <a:endParaRPr lang="en-US" sz="1356" dirty="0"/>
          </a:p>
        </p:txBody>
      </p:sp>
      <p:sp>
        <p:nvSpPr>
          <p:cNvPr id="13" name="Text 10"/>
          <p:cNvSpPr/>
          <p:nvPr/>
        </p:nvSpPr>
        <p:spPr>
          <a:xfrm>
            <a:off x="3011448" y="7327821"/>
            <a:ext cx="3442930" cy="430411"/>
          </a:xfrm>
          <a:prstGeom prst="rect">
            <a:avLst/>
          </a:prstGeom>
          <a:noFill/>
          <a:ln/>
        </p:spPr>
        <p:txBody>
          <a:bodyPr wrap="none" rtlCol="0" anchor="t"/>
          <a:lstStyle/>
          <a:p>
            <a:pPr marL="0" indent="0">
              <a:lnSpc>
                <a:spcPts val="3389"/>
              </a:lnSpc>
              <a:buNone/>
            </a:pPr>
            <a:endParaRPr lang="en-US" sz="2711"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696164"/>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Discussion:</a:t>
            </a:r>
            <a:endParaRPr lang="en-US" sz="4374" dirty="0"/>
          </a:p>
        </p:txBody>
      </p:sp>
      <p:sp>
        <p:nvSpPr>
          <p:cNvPr id="5" name="Text 2"/>
          <p:cNvSpPr/>
          <p:nvPr/>
        </p:nvSpPr>
        <p:spPr>
          <a:xfrm>
            <a:off x="1760220" y="2834878"/>
            <a:ext cx="11109960"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•Effective inventory control management is recognized as one of the areas management of any organization should acquire capability.</a:t>
            </a:r>
            <a:endParaRPr lang="en-US" sz="1750" dirty="0"/>
          </a:p>
        </p:txBody>
      </p:sp>
      <p:sp>
        <p:nvSpPr>
          <p:cNvPr id="6" name="Text 3"/>
          <p:cNvSpPr/>
          <p:nvPr/>
        </p:nvSpPr>
        <p:spPr>
          <a:xfrm>
            <a:off x="1760220" y="3795593"/>
            <a:ext cx="11109960" cy="142160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 general the findings that emerged from this study have indicated that organizations stand to gain a lot from effective inventory control management system. Some of this benefit include optimal use of resources, cost reduction, improved profitability, improved sales effectiveness, reduction of waste, transparency and accountability, easy storage and retrieval of stock, high inventory utilization amongst others.</a:t>
            </a:r>
            <a:endParaRPr lang="en-US" sz="1750" dirty="0"/>
          </a:p>
        </p:txBody>
      </p:sp>
      <p:sp>
        <p:nvSpPr>
          <p:cNvPr id="7" name="Text 4"/>
          <p:cNvSpPr/>
          <p:nvPr/>
        </p:nvSpPr>
        <p:spPr>
          <a:xfrm>
            <a:off x="1760220" y="5467112"/>
            <a:ext cx="11109960" cy="1066205"/>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•.However, in order to achieve all these, organizations have to maintain flexible inventory service. Thus, the study found that there is a significant relationship between effective inventory control management system and organizational performance.</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1413</Words>
  <Application>Microsoft Office PowerPoint</Application>
  <PresentationFormat>Custom</PresentationFormat>
  <Paragraphs>107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Dela Gothic One</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Kesava vandavasi</cp:lastModifiedBy>
  <cp:revision>3</cp:revision>
  <dcterms:created xsi:type="dcterms:W3CDTF">2024-03-20T13:03:19Z</dcterms:created>
  <dcterms:modified xsi:type="dcterms:W3CDTF">2024-03-20T13:28:25Z</dcterms:modified>
</cp:coreProperties>
</file>