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56" r:id="rId5"/>
    <p:sldId id="262" r:id="rId6"/>
    <p:sldId id="257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Introduction / Problem Statement / Solution Domin" id="{B9B51309-D148-4332-87C2-07BE32FBCA3B}">
          <p14:sldIdLst>
            <p14:sldId id="262"/>
            <p14:sldId id="257"/>
            <p14:sldId id="264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80" autoAdjust="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34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091" y="0"/>
            <a:ext cx="10515600" cy="2387600"/>
          </a:xfrm>
        </p:spPr>
        <p:txBody>
          <a:bodyPr/>
          <a:lstStyle/>
          <a:p>
            <a:r>
              <a:rPr lang="en-US" dirty="0" smtClean="0"/>
              <a:t>Wells Fargo Hackathon - 2025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85608" y="2794129"/>
            <a:ext cx="5440678" cy="113779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Topic : Gen </a:t>
            </a:r>
            <a:r>
              <a:rPr lang="en-US" b="1" dirty="0">
                <a:solidFill>
                  <a:schemeClr val="bg1"/>
                </a:solidFill>
              </a:rPr>
              <a:t>AI-Based Data </a:t>
            </a:r>
            <a:r>
              <a:rPr lang="en-US" b="1" dirty="0" smtClean="0">
                <a:solidFill>
                  <a:schemeClr val="bg1"/>
                </a:solidFill>
              </a:rPr>
              <a:t>Profiling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471661" y="4914665"/>
            <a:ext cx="2074880" cy="21654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 sz="2800" kern="1200">
                <a:solidFill>
                  <a:srgbClr val="D2472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 smtClean="0">
                <a:solidFill>
                  <a:schemeClr val="tx1"/>
                </a:solidFill>
              </a:rPr>
              <a:t>Team Members 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Nehru </a:t>
            </a:r>
            <a:r>
              <a:rPr lang="en-US" dirty="0" err="1" smtClean="0">
                <a:solidFill>
                  <a:schemeClr val="tx1"/>
                </a:solidFill>
              </a:rPr>
              <a:t>Komaravolu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Lakshman</a:t>
            </a:r>
            <a:r>
              <a:rPr lang="en-US" dirty="0" smtClean="0">
                <a:solidFill>
                  <a:schemeClr val="tx1"/>
                </a:solidFill>
              </a:rPr>
              <a:t> K </a:t>
            </a:r>
            <a:r>
              <a:rPr lang="en-US" dirty="0" err="1" smtClean="0">
                <a:solidFill>
                  <a:schemeClr val="tx1"/>
                </a:solidFill>
              </a:rPr>
              <a:t>Kethineedi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Kesava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Karthik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Shoroff</a:t>
            </a:r>
            <a:endParaRPr lang="en-US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Shrey</a:t>
            </a:r>
            <a:r>
              <a:rPr lang="en-US" dirty="0" smtClean="0">
                <a:solidFill>
                  <a:schemeClr val="tx1"/>
                </a:solidFill>
              </a:rPr>
              <a:t> S Patel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Shreyas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Bhat</a:t>
            </a:r>
            <a:r>
              <a:rPr lang="en-US" dirty="0" smtClean="0">
                <a:solidFill>
                  <a:schemeClr val="tx1"/>
                </a:solidFill>
              </a:rPr>
              <a:t> M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594" y="1616618"/>
            <a:ext cx="11197046" cy="4447761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Profiling </a:t>
            </a:r>
            <a:r>
              <a:rPr lang="en-US" dirty="0"/>
              <a:t>in the context of regulatory instructions refers to the process of analyzing and understanding data by comparing it with a set of predefined rules or regulatory guidelines.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/>
              <a:t>goal</a:t>
            </a:r>
            <a:r>
              <a:rPr lang="en-US" dirty="0"/>
              <a:t> is to ensure that the data submitted, such as financial reports, complies with the required standards and regulations.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this specific context, </a:t>
            </a:r>
            <a:r>
              <a:rPr lang="en-US" b="1" dirty="0"/>
              <a:t>data profiling </a:t>
            </a:r>
            <a:r>
              <a:rPr lang="en-US" dirty="0"/>
              <a:t>helps assess whether the data provided by an organization in reports, returns, or filings aligns with the rules and </a:t>
            </a:r>
            <a:r>
              <a:rPr lang="en-US" dirty="0" smtClean="0"/>
              <a:t>requirements </a:t>
            </a:r>
            <a:r>
              <a:rPr lang="en-US" dirty="0"/>
              <a:t>set out in regulatory instructions.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These </a:t>
            </a:r>
            <a:r>
              <a:rPr lang="en-US" dirty="0"/>
              <a:t>regulations could include specific reporting formats, expected values, constraints, or deadlines that need to be validated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Sending incorrect regulatory reports </a:t>
            </a:r>
            <a:r>
              <a:rPr lang="en-US" dirty="0"/>
              <a:t>can have </a:t>
            </a:r>
            <a:r>
              <a:rPr lang="en-US" b="1" dirty="0"/>
              <a:t>serious consequences</a:t>
            </a:r>
            <a:r>
              <a:rPr lang="en-US" dirty="0"/>
              <a:t>, both for the organization submitting the reports and potentially for the broader </a:t>
            </a:r>
            <a:r>
              <a:rPr lang="en-US" dirty="0" smtClean="0"/>
              <a:t>industry including fines &amp; penalties / reputational damages / legal consequences / loss of business licenses and permissions among others.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2880" y="1698172"/>
            <a:ext cx="6505303" cy="3718559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Banks are required to file the regulatory reports to the Fed on a periodic basis. (Monthly/Quarterly/Yearly cadence)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involves the bank going through the various banking transactions captured within various systems and then generating aggregations to report to the fed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includes reporting on various aspects including balance statements / cash flow statements / capital adequacy / regulatory compliance / risk assessment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Metrics such as capital adequacy are calculated by running various processes in the IT systems by applying various regulatory logics and processes. </a:t>
            </a:r>
          </a:p>
        </p:txBody>
      </p:sp>
      <p:pic>
        <p:nvPicPr>
          <p:cNvPr id="1026" name="Picture 2" descr="3,600+ Man Thinking Hard Stock Photos, Pictures &amp; Royalty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147" y="1471748"/>
            <a:ext cx="4858977" cy="394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09539" y="5495108"/>
            <a:ext cx="1173915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There could be chances of banks reporting incorrect 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metrics as a result of human error (overstating/understating)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due to logic’s encapsulated within their systems and there may be a need for external validations before it can be submitted to the Fed. There arises a need for building some validation routines so that these inaccuracies are identified and fixed before these can be submitted to Fed. 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propose to build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6487" y="1641883"/>
            <a:ext cx="5031376" cy="4898254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utility/program capable of parsing the logics present in the FRS (Federal Reserve System) for the representative federal report there by generating a </a:t>
            </a:r>
            <a:r>
              <a:rPr lang="en-US" b="1" dirty="0" smtClean="0"/>
              <a:t>rule based engine (data profiling rules)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Module capable of running validation rules</a:t>
            </a:r>
            <a:r>
              <a:rPr lang="en-US" dirty="0" smtClean="0"/>
              <a:t> on the manually generated reports and determine any anomalies by parsing the rules provided by </a:t>
            </a:r>
            <a:r>
              <a:rPr lang="en-US" b="1" dirty="0" smtClean="0"/>
              <a:t>rule based engine</a:t>
            </a:r>
            <a:r>
              <a:rPr lang="en-US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b="1" dirty="0" smtClean="0"/>
              <a:t>front-end application </a:t>
            </a:r>
            <a:r>
              <a:rPr lang="en-US" dirty="0" smtClean="0"/>
              <a:t>that could provide the user with an intuitive way of providing feedback on the metrics generated and identified anomalies.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Self-service recommendations</a:t>
            </a:r>
            <a:r>
              <a:rPr lang="en-US" dirty="0" smtClean="0"/>
              <a:t> based on the anomalies observed and how to restore normalcy including automated explanations for auditors.</a:t>
            </a:r>
            <a:endParaRPr lang="en-US" dirty="0"/>
          </a:p>
        </p:txBody>
      </p:sp>
      <p:pic>
        <p:nvPicPr>
          <p:cNvPr id="2050" name="Picture 2" descr="https://media.istockphoto.com/id/2149059417/photo/llm-ai-large-language-model-concept-businessman-working-on-laptop-with-llm-icons-on-virtual.jpg?s=612x612&amp;w=0&amp;k=20&amp;c=rnpUZfly5pCg2e-60LaNbp8iYZkjvvElzfUaMjhIEpo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64" y="1641883"/>
            <a:ext cx="5829300" cy="4898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53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1" y="1825625"/>
            <a:ext cx="9916885" cy="43513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97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28267" y="2402237"/>
            <a:ext cx="5859506" cy="2187226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Thank you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997354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1584528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2012-06-20T23:39:00+00:00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TP102923943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843282</LocLastLocAttemptVersionLookup>
    <IsSearchable xmlns="4873beb7-5857-4685-be1f-d57550cc96cc">true</IsSearchable>
    <TemplateTemplateType xmlns="4873beb7-5857-4685-be1f-d57550cc96cc">PowerPoint Template - Slideshow Launch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LocMarketGroupTiers2 xmlns="4873beb7-5857-4685-be1f-d57550cc96cc" xsi:nil="true"/>
    <APAuthor xmlns="4873beb7-5857-4685-be1f-d57550cc96cc">
      <UserInfo>
        <DisplayName>REDMOND\v-sa</DisplayName>
        <AccountId>2467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</documentManagement>
</p:properties>
</file>

<file path=customXml/itemProps1.xml><?xml version="1.0" encoding="utf-8"?>
<ds:datastoreItem xmlns:ds="http://schemas.openxmlformats.org/officeDocument/2006/customXml" ds:itemID="{63EE7759-C66F-4EA4-9863-7EBA32518D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DEC53A-9DF1-4780-BE92-17E971B7A9E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40</TotalTime>
  <Words>465</Words>
  <Application>Microsoft Office PowerPoint</Application>
  <PresentationFormat>Widescreen</PresentationFormat>
  <Paragraphs>30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</vt:lpstr>
      <vt:lpstr>Segoe UI Light</vt:lpstr>
      <vt:lpstr>WelcomeDoc</vt:lpstr>
      <vt:lpstr>Wells Fargo Hackathon - 2025</vt:lpstr>
      <vt:lpstr>Introduction </vt:lpstr>
      <vt:lpstr>Problem Statement </vt:lpstr>
      <vt:lpstr>What we propose to build </vt:lpstr>
      <vt:lpstr>Workflow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Wells Fargo Hackathon - 2025</dc:title>
  <dc:creator>Microsoft account</dc:creator>
  <cp:keywords/>
  <cp:lastModifiedBy>Microsoft account</cp:lastModifiedBy>
  <cp:revision>6</cp:revision>
  <dcterms:created xsi:type="dcterms:W3CDTF">2025-03-23T15:22:05Z</dcterms:created>
  <dcterms:modified xsi:type="dcterms:W3CDTF">2025-03-23T16:03:17Z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0x0101006EDDDB5EE6D98C44930B742096920B300400F5B6D36B3EF94B4E9A635CDF2A18F5B8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