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6" r:id="rId2"/>
    <p:sldId id="276" r:id="rId3"/>
    <p:sldId id="257" r:id="rId4"/>
    <p:sldId id="261" r:id="rId5"/>
    <p:sldId id="277" r:id="rId6"/>
    <p:sldId id="275" r:id="rId7"/>
    <p:sldId id="264" r:id="rId8"/>
    <p:sldId id="269" r:id="rId9"/>
    <p:sldId id="266" r:id="rId10"/>
    <p:sldId id="268" r:id="rId11"/>
    <p:sldId id="281" r:id="rId12"/>
    <p:sldId id="282" r:id="rId13"/>
    <p:sldId id="283" r:id="rId14"/>
    <p:sldId id="272" r:id="rId15"/>
    <p:sldId id="284" r:id="rId16"/>
    <p:sldId id="278" r:id="rId17"/>
    <p:sldId id="279" r:id="rId18"/>
    <p:sldId id="280" r:id="rId19"/>
    <p:sldId id="274" r:id="rId2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00" autoAdjust="0"/>
    <p:restoredTop sz="94710" autoAdjust="0"/>
  </p:normalViewPr>
  <p:slideViewPr>
    <p:cSldViewPr>
      <p:cViewPr>
        <p:scale>
          <a:sx n="75" d="100"/>
          <a:sy n="75" d="100"/>
        </p:scale>
        <p:origin x="-1566" y="-24"/>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B80357C7-939A-4237-91A1-1AB9388AC14E}" type="datetimeFigureOut">
              <a:rPr lang="en-IN" smtClean="0"/>
              <a:t>31-03-2024</a:t>
            </a:fld>
            <a:endParaRPr lang="en-IN"/>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4C19F57B-C78E-44EA-B552-7E3DB07BC470}" type="slidenum">
              <a:rPr lang="en-IN" smtClean="0"/>
              <a:t>‹#›</a:t>
            </a:fld>
            <a:endParaRPr lang="en-IN"/>
          </a:p>
        </p:txBody>
      </p:sp>
    </p:spTree>
    <p:extLst>
      <p:ext uri="{BB962C8B-B14F-4D97-AF65-F5344CB8AC3E}">
        <p14:creationId xmlns:p14="http://schemas.microsoft.com/office/powerpoint/2010/main" val="41220087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7AE284C2-CE62-4D9F-BC56-1E87F62FF46D}" type="datetimeFigureOut">
              <a:rPr lang="en-IN" smtClean="0"/>
              <a:t>31-03-2024</a:t>
            </a:fld>
            <a:endParaRPr lang="en-IN"/>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E47BDDE5-28EF-4DCB-98DE-91DD293FEFDC}" type="slidenum">
              <a:rPr lang="en-IN" smtClean="0"/>
              <a:t>‹#›</a:t>
            </a:fld>
            <a:endParaRPr lang="en-IN"/>
          </a:p>
        </p:txBody>
      </p:sp>
    </p:spTree>
    <p:extLst>
      <p:ext uri="{BB962C8B-B14F-4D97-AF65-F5344CB8AC3E}">
        <p14:creationId xmlns:p14="http://schemas.microsoft.com/office/powerpoint/2010/main" val="351815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Arial MT"/>
                <a:cs typeface="Arial MT"/>
              </a:defRPr>
            </a:lvl1pPr>
          </a:lstStyle>
          <a:p>
            <a:pPr marL="12700">
              <a:lnSpc>
                <a:spcPts val="1639"/>
              </a:lnSpc>
            </a:pPr>
            <a:r>
              <a:rPr lang="en-IN" spc="-10"/>
              <a:t>18CEP108L – MAIN PROJECT</a:t>
            </a:r>
            <a:endParaRPr spc="-5" dirty="0"/>
          </a:p>
        </p:txBody>
      </p:sp>
      <p:sp>
        <p:nvSpPr>
          <p:cNvPr id="5" name="Holder 5"/>
          <p:cNvSpPr>
            <a:spLocks noGrp="1"/>
          </p:cNvSpPr>
          <p:nvPr>
            <p:ph type="dt" sz="half" idx="6"/>
          </p:nvPr>
        </p:nvSpPr>
        <p:spPr/>
        <p:txBody>
          <a:bodyPr lIns="0" tIns="0" rIns="0" bIns="0"/>
          <a:lstStyle>
            <a:lvl1pPr>
              <a:defRPr sz="1400" b="0" i="0">
                <a:solidFill>
                  <a:schemeClr val="tx1"/>
                </a:solidFill>
                <a:latin typeface="Arial MT"/>
                <a:cs typeface="Arial MT"/>
              </a:defRPr>
            </a:lvl1pPr>
          </a:lstStyle>
          <a:p>
            <a:pPr marL="12700">
              <a:lnSpc>
                <a:spcPts val="1639"/>
              </a:lnSpc>
            </a:pPr>
            <a:r>
              <a:rPr lang="en-US" spc="-25" smtClean="0"/>
              <a:t>1/4/2024 </a:t>
            </a:r>
            <a:endParaRPr spc="-25" dirty="0"/>
          </a:p>
        </p:txBody>
      </p:sp>
      <p:sp>
        <p:nvSpPr>
          <p:cNvPr id="6" name="Holder 6"/>
          <p:cNvSpPr>
            <a:spLocks noGrp="1"/>
          </p:cNvSpPr>
          <p:nvPr>
            <p:ph type="sldNum" sz="quarter" idx="7"/>
          </p:nvPr>
        </p:nvSpPr>
        <p:spPr/>
        <p:txBody>
          <a:bodyPr lIns="0" tIns="0" rIns="0" bIns="0"/>
          <a:lstStyle>
            <a:lvl1pPr>
              <a:defRPr sz="1400" b="0" i="0">
                <a:solidFill>
                  <a:schemeClr val="tx1"/>
                </a:solidFill>
                <a:latin typeface="Arial MT"/>
                <a:cs typeface="Arial MT"/>
              </a:defRPr>
            </a:lvl1pPr>
          </a:lstStyle>
          <a:p>
            <a:pPr marL="38100">
              <a:lnSpc>
                <a:spcPts val="1639"/>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333399"/>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Arial MT"/>
                <a:cs typeface="Arial MT"/>
              </a:defRPr>
            </a:lvl1pPr>
          </a:lstStyle>
          <a:p>
            <a:pPr marL="12700">
              <a:lnSpc>
                <a:spcPts val="1639"/>
              </a:lnSpc>
            </a:pPr>
            <a:r>
              <a:rPr lang="en-IN" spc="-10"/>
              <a:t>18CEP108L – MAIN PROJECT</a:t>
            </a:r>
            <a:endParaRPr spc="-5" dirty="0"/>
          </a:p>
        </p:txBody>
      </p:sp>
      <p:sp>
        <p:nvSpPr>
          <p:cNvPr id="5" name="Holder 5"/>
          <p:cNvSpPr>
            <a:spLocks noGrp="1"/>
          </p:cNvSpPr>
          <p:nvPr>
            <p:ph type="dt" sz="half" idx="6"/>
          </p:nvPr>
        </p:nvSpPr>
        <p:spPr/>
        <p:txBody>
          <a:bodyPr lIns="0" tIns="0" rIns="0" bIns="0"/>
          <a:lstStyle>
            <a:lvl1pPr>
              <a:defRPr sz="1400" b="0" i="0">
                <a:solidFill>
                  <a:schemeClr val="tx1"/>
                </a:solidFill>
                <a:latin typeface="Arial MT"/>
                <a:cs typeface="Arial MT"/>
              </a:defRPr>
            </a:lvl1pPr>
          </a:lstStyle>
          <a:p>
            <a:pPr marL="12700">
              <a:lnSpc>
                <a:spcPts val="1639"/>
              </a:lnSpc>
            </a:pPr>
            <a:r>
              <a:rPr lang="en-US" spc="-25" smtClean="0"/>
              <a:t>1/4/2024 </a:t>
            </a:r>
            <a:endParaRPr spc="-25" dirty="0"/>
          </a:p>
        </p:txBody>
      </p:sp>
      <p:sp>
        <p:nvSpPr>
          <p:cNvPr id="6" name="Holder 6"/>
          <p:cNvSpPr>
            <a:spLocks noGrp="1"/>
          </p:cNvSpPr>
          <p:nvPr>
            <p:ph type="sldNum" sz="quarter" idx="7"/>
          </p:nvPr>
        </p:nvSpPr>
        <p:spPr/>
        <p:txBody>
          <a:bodyPr lIns="0" tIns="0" rIns="0" bIns="0"/>
          <a:lstStyle>
            <a:lvl1pPr>
              <a:defRPr sz="1400" b="0" i="0">
                <a:solidFill>
                  <a:schemeClr val="tx1"/>
                </a:solidFill>
                <a:latin typeface="Arial MT"/>
                <a:cs typeface="Arial MT"/>
              </a:defRPr>
            </a:lvl1pPr>
          </a:lstStyle>
          <a:p>
            <a:pPr marL="38100">
              <a:lnSpc>
                <a:spcPts val="1639"/>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333399"/>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chemeClr val="tx1"/>
                </a:solidFill>
                <a:latin typeface="Arial MT"/>
                <a:cs typeface="Arial MT"/>
              </a:defRPr>
            </a:lvl1pPr>
          </a:lstStyle>
          <a:p>
            <a:pPr marL="12700">
              <a:lnSpc>
                <a:spcPts val="1639"/>
              </a:lnSpc>
            </a:pPr>
            <a:r>
              <a:rPr lang="en-IN" spc="-10"/>
              <a:t>18CEP108L – MAIN PROJECT</a:t>
            </a:r>
            <a:endParaRPr spc="-5" dirty="0"/>
          </a:p>
        </p:txBody>
      </p:sp>
      <p:sp>
        <p:nvSpPr>
          <p:cNvPr id="6" name="Holder 6"/>
          <p:cNvSpPr>
            <a:spLocks noGrp="1"/>
          </p:cNvSpPr>
          <p:nvPr>
            <p:ph type="dt" sz="half" idx="6"/>
          </p:nvPr>
        </p:nvSpPr>
        <p:spPr/>
        <p:txBody>
          <a:bodyPr lIns="0" tIns="0" rIns="0" bIns="0"/>
          <a:lstStyle>
            <a:lvl1pPr>
              <a:defRPr sz="1400" b="0" i="0">
                <a:solidFill>
                  <a:schemeClr val="tx1"/>
                </a:solidFill>
                <a:latin typeface="Arial MT"/>
                <a:cs typeface="Arial MT"/>
              </a:defRPr>
            </a:lvl1pPr>
          </a:lstStyle>
          <a:p>
            <a:pPr marL="12700">
              <a:lnSpc>
                <a:spcPts val="1639"/>
              </a:lnSpc>
            </a:pPr>
            <a:r>
              <a:rPr lang="en-US" spc="-25" smtClean="0"/>
              <a:t>1/4/2024 </a:t>
            </a:r>
            <a:endParaRPr spc="-25" dirty="0"/>
          </a:p>
        </p:txBody>
      </p:sp>
      <p:sp>
        <p:nvSpPr>
          <p:cNvPr id="7" name="Holder 7"/>
          <p:cNvSpPr>
            <a:spLocks noGrp="1"/>
          </p:cNvSpPr>
          <p:nvPr>
            <p:ph type="sldNum" sz="quarter" idx="7"/>
          </p:nvPr>
        </p:nvSpPr>
        <p:spPr/>
        <p:txBody>
          <a:bodyPr lIns="0" tIns="0" rIns="0" bIns="0"/>
          <a:lstStyle>
            <a:lvl1pPr>
              <a:defRPr sz="1400" b="0" i="0">
                <a:solidFill>
                  <a:schemeClr val="tx1"/>
                </a:solidFill>
                <a:latin typeface="Arial MT"/>
                <a:cs typeface="Arial MT"/>
              </a:defRPr>
            </a:lvl1pPr>
          </a:lstStyle>
          <a:p>
            <a:pPr marL="38100">
              <a:lnSpc>
                <a:spcPts val="1639"/>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333399"/>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400" b="0" i="0">
                <a:solidFill>
                  <a:schemeClr val="tx1"/>
                </a:solidFill>
                <a:latin typeface="Arial MT"/>
                <a:cs typeface="Arial MT"/>
              </a:defRPr>
            </a:lvl1pPr>
          </a:lstStyle>
          <a:p>
            <a:pPr marL="12700">
              <a:lnSpc>
                <a:spcPts val="1639"/>
              </a:lnSpc>
            </a:pPr>
            <a:r>
              <a:rPr lang="en-IN" spc="-10"/>
              <a:t>18CEP108L – MAIN PROJECT</a:t>
            </a:r>
            <a:endParaRPr spc="-5" dirty="0"/>
          </a:p>
        </p:txBody>
      </p:sp>
      <p:sp>
        <p:nvSpPr>
          <p:cNvPr id="4" name="Holder 4"/>
          <p:cNvSpPr>
            <a:spLocks noGrp="1"/>
          </p:cNvSpPr>
          <p:nvPr>
            <p:ph type="dt" sz="half" idx="6"/>
          </p:nvPr>
        </p:nvSpPr>
        <p:spPr/>
        <p:txBody>
          <a:bodyPr lIns="0" tIns="0" rIns="0" bIns="0"/>
          <a:lstStyle>
            <a:lvl1pPr>
              <a:defRPr sz="1400" b="0" i="0">
                <a:solidFill>
                  <a:schemeClr val="tx1"/>
                </a:solidFill>
                <a:latin typeface="Arial MT"/>
                <a:cs typeface="Arial MT"/>
              </a:defRPr>
            </a:lvl1pPr>
          </a:lstStyle>
          <a:p>
            <a:pPr marL="12700">
              <a:lnSpc>
                <a:spcPts val="1639"/>
              </a:lnSpc>
            </a:pPr>
            <a:r>
              <a:rPr lang="en-US" spc="-25" smtClean="0"/>
              <a:t>1/4/2024 </a:t>
            </a:r>
            <a:endParaRPr spc="-25" dirty="0"/>
          </a:p>
        </p:txBody>
      </p:sp>
      <p:sp>
        <p:nvSpPr>
          <p:cNvPr id="5" name="Holder 5"/>
          <p:cNvSpPr>
            <a:spLocks noGrp="1"/>
          </p:cNvSpPr>
          <p:nvPr>
            <p:ph type="sldNum" sz="quarter" idx="7"/>
          </p:nvPr>
        </p:nvSpPr>
        <p:spPr/>
        <p:txBody>
          <a:bodyPr lIns="0" tIns="0" rIns="0" bIns="0"/>
          <a:lstStyle>
            <a:lvl1pPr>
              <a:defRPr sz="1400" b="0" i="0">
                <a:solidFill>
                  <a:schemeClr val="tx1"/>
                </a:solidFill>
                <a:latin typeface="Arial MT"/>
                <a:cs typeface="Arial MT"/>
              </a:defRPr>
            </a:lvl1pPr>
          </a:lstStyle>
          <a:p>
            <a:pPr marL="38100">
              <a:lnSpc>
                <a:spcPts val="1639"/>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0" i="0">
                <a:solidFill>
                  <a:schemeClr val="tx1"/>
                </a:solidFill>
                <a:latin typeface="Arial MT"/>
                <a:cs typeface="Arial MT"/>
              </a:defRPr>
            </a:lvl1pPr>
          </a:lstStyle>
          <a:p>
            <a:pPr marL="12700">
              <a:lnSpc>
                <a:spcPts val="1639"/>
              </a:lnSpc>
            </a:pPr>
            <a:r>
              <a:rPr lang="en-IN" spc="-10"/>
              <a:t>18CEP108L – MAIN PROJECT</a:t>
            </a:r>
            <a:endParaRPr spc="-5" dirty="0"/>
          </a:p>
        </p:txBody>
      </p:sp>
      <p:sp>
        <p:nvSpPr>
          <p:cNvPr id="3" name="Holder 3"/>
          <p:cNvSpPr>
            <a:spLocks noGrp="1"/>
          </p:cNvSpPr>
          <p:nvPr>
            <p:ph type="dt" sz="half" idx="6"/>
          </p:nvPr>
        </p:nvSpPr>
        <p:spPr/>
        <p:txBody>
          <a:bodyPr lIns="0" tIns="0" rIns="0" bIns="0"/>
          <a:lstStyle>
            <a:lvl1pPr>
              <a:defRPr sz="1400" b="0" i="0">
                <a:solidFill>
                  <a:schemeClr val="tx1"/>
                </a:solidFill>
                <a:latin typeface="Arial MT"/>
                <a:cs typeface="Arial MT"/>
              </a:defRPr>
            </a:lvl1pPr>
          </a:lstStyle>
          <a:p>
            <a:pPr marL="12700">
              <a:lnSpc>
                <a:spcPts val="1639"/>
              </a:lnSpc>
            </a:pPr>
            <a:r>
              <a:rPr lang="en-US" spc="-25" smtClean="0"/>
              <a:t>1/4/2024 </a:t>
            </a:r>
            <a:endParaRPr spc="-25" dirty="0"/>
          </a:p>
        </p:txBody>
      </p:sp>
      <p:sp>
        <p:nvSpPr>
          <p:cNvPr id="4" name="Holder 4"/>
          <p:cNvSpPr>
            <a:spLocks noGrp="1"/>
          </p:cNvSpPr>
          <p:nvPr>
            <p:ph type="sldNum" sz="quarter" idx="7"/>
          </p:nvPr>
        </p:nvSpPr>
        <p:spPr/>
        <p:txBody>
          <a:bodyPr lIns="0" tIns="0" rIns="0" bIns="0"/>
          <a:lstStyle>
            <a:lvl1pPr>
              <a:defRPr sz="1400" b="0" i="0">
                <a:solidFill>
                  <a:schemeClr val="tx1"/>
                </a:solidFill>
                <a:latin typeface="Arial MT"/>
                <a:cs typeface="Arial MT"/>
              </a:defRPr>
            </a:lvl1pPr>
          </a:lstStyle>
          <a:p>
            <a:pPr marL="38100">
              <a:lnSpc>
                <a:spcPts val="1639"/>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17576" y="198119"/>
            <a:ext cx="439420" cy="475615"/>
          </a:xfrm>
          <a:custGeom>
            <a:avLst/>
            <a:gdLst/>
            <a:ahLst/>
            <a:cxnLst/>
            <a:rect l="l" t="t" r="r" b="b"/>
            <a:pathLst>
              <a:path w="439419" h="475615">
                <a:moveTo>
                  <a:pt x="438912" y="0"/>
                </a:moveTo>
                <a:lnTo>
                  <a:pt x="0" y="0"/>
                </a:lnTo>
                <a:lnTo>
                  <a:pt x="0" y="350520"/>
                </a:lnTo>
                <a:lnTo>
                  <a:pt x="0" y="475488"/>
                </a:lnTo>
                <a:lnTo>
                  <a:pt x="438912" y="475488"/>
                </a:lnTo>
                <a:lnTo>
                  <a:pt x="438912" y="350520"/>
                </a:lnTo>
                <a:lnTo>
                  <a:pt x="438912" y="0"/>
                </a:lnTo>
                <a:close/>
              </a:path>
            </a:pathLst>
          </a:custGeom>
          <a:solidFill>
            <a:srgbClr val="FFCF00"/>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801624" y="198119"/>
            <a:ext cx="326136" cy="475488"/>
          </a:xfrm>
          <a:prstGeom prst="rect">
            <a:avLst/>
          </a:prstGeom>
        </p:spPr>
      </p:pic>
      <p:sp>
        <p:nvSpPr>
          <p:cNvPr id="18" name="bg object 18"/>
          <p:cNvSpPr/>
          <p:nvPr/>
        </p:nvSpPr>
        <p:spPr>
          <a:xfrm>
            <a:off x="542544" y="621804"/>
            <a:ext cx="368935" cy="472440"/>
          </a:xfrm>
          <a:custGeom>
            <a:avLst/>
            <a:gdLst/>
            <a:ahLst/>
            <a:cxnLst/>
            <a:rect l="l" t="t" r="r" b="b"/>
            <a:pathLst>
              <a:path w="368934" h="472440">
                <a:moveTo>
                  <a:pt x="368808" y="0"/>
                </a:moveTo>
                <a:lnTo>
                  <a:pt x="0" y="0"/>
                </a:lnTo>
                <a:lnTo>
                  <a:pt x="0" y="347459"/>
                </a:lnTo>
                <a:lnTo>
                  <a:pt x="0" y="472427"/>
                </a:lnTo>
                <a:lnTo>
                  <a:pt x="368808" y="472427"/>
                </a:lnTo>
                <a:lnTo>
                  <a:pt x="368808" y="347459"/>
                </a:lnTo>
                <a:lnTo>
                  <a:pt x="368808" y="0"/>
                </a:lnTo>
                <a:close/>
              </a:path>
            </a:pathLst>
          </a:custGeom>
          <a:solidFill>
            <a:srgbClr val="3333CC"/>
          </a:solidFill>
        </p:spPr>
        <p:txBody>
          <a:bodyPr wrap="square" lIns="0" tIns="0" rIns="0" bIns="0" rtlCol="0"/>
          <a:lstStyle/>
          <a:p>
            <a:endParaRPr/>
          </a:p>
        </p:txBody>
      </p:sp>
      <p:pic>
        <p:nvPicPr>
          <p:cNvPr id="19" name="bg object 19"/>
          <p:cNvPicPr/>
          <p:nvPr/>
        </p:nvPicPr>
        <p:blipFill>
          <a:blip r:embed="rId8" cstate="print"/>
          <a:stretch>
            <a:fillRect/>
          </a:stretch>
        </p:blipFill>
        <p:spPr>
          <a:xfrm>
            <a:off x="911352" y="621791"/>
            <a:ext cx="368808" cy="472439"/>
          </a:xfrm>
          <a:prstGeom prst="rect">
            <a:avLst/>
          </a:prstGeom>
        </p:spPr>
      </p:pic>
      <p:pic>
        <p:nvPicPr>
          <p:cNvPr id="20" name="bg object 20"/>
          <p:cNvPicPr/>
          <p:nvPr/>
        </p:nvPicPr>
        <p:blipFill>
          <a:blip r:embed="rId9" cstate="print"/>
          <a:stretch>
            <a:fillRect/>
          </a:stretch>
        </p:blipFill>
        <p:spPr>
          <a:xfrm>
            <a:off x="128015" y="548639"/>
            <a:ext cx="560832" cy="420624"/>
          </a:xfrm>
          <a:prstGeom prst="rect">
            <a:avLst/>
          </a:prstGeom>
        </p:spPr>
      </p:pic>
      <p:sp>
        <p:nvSpPr>
          <p:cNvPr id="21" name="bg object 21"/>
          <p:cNvSpPr/>
          <p:nvPr/>
        </p:nvSpPr>
        <p:spPr>
          <a:xfrm>
            <a:off x="761999" y="91439"/>
            <a:ext cx="30480" cy="1051560"/>
          </a:xfrm>
          <a:custGeom>
            <a:avLst/>
            <a:gdLst/>
            <a:ahLst/>
            <a:cxnLst/>
            <a:rect l="l" t="t" r="r" b="b"/>
            <a:pathLst>
              <a:path w="30479" h="1051560">
                <a:moveTo>
                  <a:pt x="30479" y="0"/>
                </a:moveTo>
                <a:lnTo>
                  <a:pt x="0" y="0"/>
                </a:lnTo>
                <a:lnTo>
                  <a:pt x="0" y="1051559"/>
                </a:lnTo>
                <a:lnTo>
                  <a:pt x="30479" y="1051559"/>
                </a:lnTo>
                <a:lnTo>
                  <a:pt x="30479" y="0"/>
                </a:lnTo>
                <a:close/>
              </a:path>
            </a:pathLst>
          </a:custGeom>
          <a:solidFill>
            <a:srgbClr val="1C1C1C"/>
          </a:solidFill>
        </p:spPr>
        <p:txBody>
          <a:bodyPr wrap="square" lIns="0" tIns="0" rIns="0" bIns="0" rtlCol="0"/>
          <a:lstStyle/>
          <a:p>
            <a:endParaRPr/>
          </a:p>
        </p:txBody>
      </p:sp>
      <p:pic>
        <p:nvPicPr>
          <p:cNvPr id="22" name="bg object 22"/>
          <p:cNvPicPr/>
          <p:nvPr/>
        </p:nvPicPr>
        <p:blipFill>
          <a:blip r:embed="rId10" cstate="print"/>
          <a:stretch>
            <a:fillRect/>
          </a:stretch>
        </p:blipFill>
        <p:spPr>
          <a:xfrm>
            <a:off x="460247" y="1143000"/>
            <a:ext cx="8683752" cy="45720"/>
          </a:xfrm>
          <a:prstGeom prst="rect">
            <a:avLst/>
          </a:prstGeom>
        </p:spPr>
      </p:pic>
      <p:sp>
        <p:nvSpPr>
          <p:cNvPr id="2" name="Holder 2"/>
          <p:cNvSpPr>
            <a:spLocks noGrp="1"/>
          </p:cNvSpPr>
          <p:nvPr>
            <p:ph type="title"/>
          </p:nvPr>
        </p:nvSpPr>
        <p:spPr>
          <a:xfrm>
            <a:off x="3832986" y="646302"/>
            <a:ext cx="2416175" cy="453390"/>
          </a:xfrm>
          <a:prstGeom prst="rect">
            <a:avLst/>
          </a:prstGeom>
        </p:spPr>
        <p:txBody>
          <a:bodyPr wrap="square" lIns="0" tIns="0" rIns="0" bIns="0">
            <a:spAutoFit/>
          </a:bodyPr>
          <a:lstStyle>
            <a:lvl1pPr>
              <a:defRPr sz="2800" b="1" i="0">
                <a:solidFill>
                  <a:srgbClr val="333399"/>
                </a:solidFill>
                <a:latin typeface="Times New Roman"/>
                <a:cs typeface="Times New Roman"/>
              </a:defRPr>
            </a:lvl1pPr>
          </a:lstStyle>
          <a:p>
            <a:endParaRPr/>
          </a:p>
        </p:txBody>
      </p:sp>
      <p:sp>
        <p:nvSpPr>
          <p:cNvPr id="3" name="Holder 3"/>
          <p:cNvSpPr>
            <a:spLocks noGrp="1"/>
          </p:cNvSpPr>
          <p:nvPr>
            <p:ph type="body" idx="1"/>
          </p:nvPr>
        </p:nvSpPr>
        <p:spPr>
          <a:xfrm>
            <a:off x="735660" y="1343990"/>
            <a:ext cx="7672679" cy="3378835"/>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436365" y="6526765"/>
            <a:ext cx="2733040" cy="223520"/>
          </a:xfrm>
          <a:prstGeom prst="rect">
            <a:avLst/>
          </a:prstGeom>
        </p:spPr>
        <p:txBody>
          <a:bodyPr wrap="square" lIns="0" tIns="0" rIns="0" bIns="0">
            <a:spAutoFit/>
          </a:bodyPr>
          <a:lstStyle>
            <a:lvl1pPr>
              <a:defRPr sz="1400" b="0" i="0">
                <a:solidFill>
                  <a:schemeClr val="tx1"/>
                </a:solidFill>
                <a:latin typeface="Arial MT"/>
                <a:cs typeface="Arial MT"/>
              </a:defRPr>
            </a:lvl1pPr>
          </a:lstStyle>
          <a:p>
            <a:pPr marL="12700">
              <a:lnSpc>
                <a:spcPts val="1639"/>
              </a:lnSpc>
            </a:pPr>
            <a:r>
              <a:rPr lang="en-IN" spc="-10"/>
              <a:t>18CEP108L – MAIN PROJECT</a:t>
            </a:r>
            <a:endParaRPr spc="-5" dirty="0"/>
          </a:p>
        </p:txBody>
      </p:sp>
      <p:sp>
        <p:nvSpPr>
          <p:cNvPr id="5" name="Holder 5"/>
          <p:cNvSpPr>
            <a:spLocks noGrp="1"/>
          </p:cNvSpPr>
          <p:nvPr>
            <p:ph type="dt" sz="half" idx="6"/>
          </p:nvPr>
        </p:nvSpPr>
        <p:spPr>
          <a:xfrm>
            <a:off x="993444" y="6526765"/>
            <a:ext cx="892175" cy="223520"/>
          </a:xfrm>
          <a:prstGeom prst="rect">
            <a:avLst/>
          </a:prstGeom>
        </p:spPr>
        <p:txBody>
          <a:bodyPr wrap="square" lIns="0" tIns="0" rIns="0" bIns="0">
            <a:spAutoFit/>
          </a:bodyPr>
          <a:lstStyle>
            <a:lvl1pPr>
              <a:defRPr sz="1400" b="0" i="0">
                <a:solidFill>
                  <a:schemeClr val="tx1"/>
                </a:solidFill>
                <a:latin typeface="Arial MT"/>
                <a:cs typeface="Arial MT"/>
              </a:defRPr>
            </a:lvl1pPr>
          </a:lstStyle>
          <a:p>
            <a:pPr marL="12700">
              <a:lnSpc>
                <a:spcPts val="1639"/>
              </a:lnSpc>
            </a:pPr>
            <a:r>
              <a:rPr lang="en-US" spc="-25" smtClean="0"/>
              <a:t>1/4/2024 </a:t>
            </a:r>
            <a:endParaRPr spc="-25" dirty="0"/>
          </a:p>
        </p:txBody>
      </p:sp>
      <p:sp>
        <p:nvSpPr>
          <p:cNvPr id="6" name="Holder 6"/>
          <p:cNvSpPr>
            <a:spLocks noGrp="1"/>
          </p:cNvSpPr>
          <p:nvPr>
            <p:ph type="sldNum" sz="quarter" idx="7"/>
          </p:nvPr>
        </p:nvSpPr>
        <p:spPr>
          <a:xfrm>
            <a:off x="8365235" y="6526765"/>
            <a:ext cx="272415" cy="223520"/>
          </a:xfrm>
          <a:prstGeom prst="rect">
            <a:avLst/>
          </a:prstGeom>
        </p:spPr>
        <p:txBody>
          <a:bodyPr wrap="square" lIns="0" tIns="0" rIns="0" bIns="0">
            <a:spAutoFit/>
          </a:bodyPr>
          <a:lstStyle>
            <a:lvl1pPr>
              <a:defRPr sz="1400" b="0" i="0">
                <a:solidFill>
                  <a:schemeClr val="tx1"/>
                </a:solidFill>
                <a:latin typeface="Arial MT"/>
                <a:cs typeface="Arial MT"/>
              </a:defRPr>
            </a:lvl1pPr>
          </a:lstStyle>
          <a:p>
            <a:pPr marL="38100">
              <a:lnSpc>
                <a:spcPts val="1639"/>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2438400"/>
            <a:ext cx="9001125" cy="1051560"/>
            <a:chOff x="0" y="2438400"/>
            <a:chExt cx="9001125" cy="1051560"/>
          </a:xfrm>
        </p:grpSpPr>
        <p:sp>
          <p:nvSpPr>
            <p:cNvPr id="3" name="object 3"/>
            <p:cNvSpPr/>
            <p:nvPr/>
          </p:nvSpPr>
          <p:spPr>
            <a:xfrm>
              <a:off x="289560" y="2545079"/>
              <a:ext cx="384175" cy="475615"/>
            </a:xfrm>
            <a:custGeom>
              <a:avLst/>
              <a:gdLst/>
              <a:ahLst/>
              <a:cxnLst/>
              <a:rect l="l" t="t" r="r" b="b"/>
              <a:pathLst>
                <a:path w="384175" h="475614">
                  <a:moveTo>
                    <a:pt x="384048" y="0"/>
                  </a:moveTo>
                  <a:lnTo>
                    <a:pt x="0" y="0"/>
                  </a:lnTo>
                  <a:lnTo>
                    <a:pt x="0" y="350520"/>
                  </a:lnTo>
                  <a:lnTo>
                    <a:pt x="0" y="475488"/>
                  </a:lnTo>
                  <a:lnTo>
                    <a:pt x="384048" y="475488"/>
                  </a:lnTo>
                  <a:lnTo>
                    <a:pt x="384048" y="350520"/>
                  </a:lnTo>
                  <a:lnTo>
                    <a:pt x="384048" y="0"/>
                  </a:lnTo>
                  <a:close/>
                </a:path>
              </a:pathLst>
            </a:custGeom>
            <a:solidFill>
              <a:srgbClr val="3333CC"/>
            </a:solidFill>
          </p:spPr>
          <p:txBody>
            <a:bodyPr wrap="square" lIns="0" tIns="0" rIns="0" bIns="0" rtlCol="0"/>
            <a:lstStyle/>
            <a:p>
              <a:endParaRPr/>
            </a:p>
          </p:txBody>
        </p:sp>
        <p:pic>
          <p:nvPicPr>
            <p:cNvPr id="4" name="object 4"/>
            <p:cNvPicPr/>
            <p:nvPr/>
          </p:nvPicPr>
          <p:blipFill>
            <a:blip r:embed="rId2" cstate="print"/>
            <a:stretch>
              <a:fillRect/>
            </a:stretch>
          </p:blipFill>
          <p:spPr>
            <a:xfrm>
              <a:off x="673608" y="2545079"/>
              <a:ext cx="329184" cy="475488"/>
            </a:xfrm>
            <a:prstGeom prst="rect">
              <a:avLst/>
            </a:prstGeom>
          </p:spPr>
        </p:pic>
        <p:sp>
          <p:nvSpPr>
            <p:cNvPr id="5" name="object 5"/>
            <p:cNvSpPr/>
            <p:nvPr/>
          </p:nvSpPr>
          <p:spPr>
            <a:xfrm>
              <a:off x="414528" y="2968751"/>
              <a:ext cx="368935" cy="475615"/>
            </a:xfrm>
            <a:custGeom>
              <a:avLst/>
              <a:gdLst/>
              <a:ahLst/>
              <a:cxnLst/>
              <a:rect l="l" t="t" r="r" b="b"/>
              <a:pathLst>
                <a:path w="368934" h="475614">
                  <a:moveTo>
                    <a:pt x="368808" y="0"/>
                  </a:moveTo>
                  <a:lnTo>
                    <a:pt x="0" y="0"/>
                  </a:lnTo>
                  <a:lnTo>
                    <a:pt x="0" y="350520"/>
                  </a:lnTo>
                  <a:lnTo>
                    <a:pt x="0" y="475488"/>
                  </a:lnTo>
                  <a:lnTo>
                    <a:pt x="368808" y="475488"/>
                  </a:lnTo>
                  <a:lnTo>
                    <a:pt x="368808" y="350520"/>
                  </a:lnTo>
                  <a:lnTo>
                    <a:pt x="368808" y="0"/>
                  </a:lnTo>
                  <a:close/>
                </a:path>
              </a:pathLst>
            </a:custGeom>
            <a:solidFill>
              <a:srgbClr val="FFCF00"/>
            </a:solidFill>
          </p:spPr>
          <p:txBody>
            <a:bodyPr wrap="square" lIns="0" tIns="0" rIns="0" bIns="0" rtlCol="0"/>
            <a:lstStyle/>
            <a:p>
              <a:endParaRPr/>
            </a:p>
          </p:txBody>
        </p:sp>
        <p:pic>
          <p:nvPicPr>
            <p:cNvPr id="6" name="object 6"/>
            <p:cNvPicPr/>
            <p:nvPr/>
          </p:nvPicPr>
          <p:blipFill>
            <a:blip r:embed="rId3" cstate="print"/>
            <a:stretch>
              <a:fillRect/>
            </a:stretch>
          </p:blipFill>
          <p:spPr>
            <a:xfrm>
              <a:off x="783336" y="2968751"/>
              <a:ext cx="368808" cy="475488"/>
            </a:xfrm>
            <a:prstGeom prst="rect">
              <a:avLst/>
            </a:prstGeom>
          </p:spPr>
        </p:pic>
        <p:pic>
          <p:nvPicPr>
            <p:cNvPr id="7" name="object 7"/>
            <p:cNvPicPr/>
            <p:nvPr/>
          </p:nvPicPr>
          <p:blipFill>
            <a:blip r:embed="rId4" cstate="print"/>
            <a:stretch>
              <a:fillRect/>
            </a:stretch>
          </p:blipFill>
          <p:spPr>
            <a:xfrm>
              <a:off x="0" y="2895600"/>
              <a:ext cx="560832" cy="423672"/>
            </a:xfrm>
            <a:prstGeom prst="rect">
              <a:avLst/>
            </a:prstGeom>
          </p:spPr>
        </p:pic>
        <p:sp>
          <p:nvSpPr>
            <p:cNvPr id="8" name="object 8"/>
            <p:cNvSpPr/>
            <p:nvPr/>
          </p:nvSpPr>
          <p:spPr>
            <a:xfrm>
              <a:off x="633984" y="2438399"/>
              <a:ext cx="33655" cy="1051560"/>
            </a:xfrm>
            <a:custGeom>
              <a:avLst/>
              <a:gdLst/>
              <a:ahLst/>
              <a:cxnLst/>
              <a:rect l="l" t="t" r="r" b="b"/>
              <a:pathLst>
                <a:path w="33654" h="1051560">
                  <a:moveTo>
                    <a:pt x="33528" y="871728"/>
                  </a:moveTo>
                  <a:lnTo>
                    <a:pt x="0" y="871728"/>
                  </a:lnTo>
                  <a:lnTo>
                    <a:pt x="0" y="1051560"/>
                  </a:lnTo>
                  <a:lnTo>
                    <a:pt x="33528" y="1051560"/>
                  </a:lnTo>
                  <a:lnTo>
                    <a:pt x="33528" y="871728"/>
                  </a:lnTo>
                  <a:close/>
                </a:path>
                <a:path w="33654" h="1051560">
                  <a:moveTo>
                    <a:pt x="33528" y="0"/>
                  </a:moveTo>
                  <a:lnTo>
                    <a:pt x="0" y="0"/>
                  </a:lnTo>
                  <a:lnTo>
                    <a:pt x="0" y="826008"/>
                  </a:lnTo>
                  <a:lnTo>
                    <a:pt x="33528" y="826008"/>
                  </a:lnTo>
                  <a:lnTo>
                    <a:pt x="33528" y="0"/>
                  </a:lnTo>
                  <a:close/>
                </a:path>
              </a:pathLst>
            </a:custGeom>
            <a:solidFill>
              <a:srgbClr val="1C1C1C"/>
            </a:solidFill>
          </p:spPr>
          <p:txBody>
            <a:bodyPr wrap="square" lIns="0" tIns="0" rIns="0" bIns="0" rtlCol="0"/>
            <a:lstStyle/>
            <a:p>
              <a:endParaRPr/>
            </a:p>
          </p:txBody>
        </p:sp>
        <p:pic>
          <p:nvPicPr>
            <p:cNvPr id="9" name="object 9"/>
            <p:cNvPicPr/>
            <p:nvPr/>
          </p:nvPicPr>
          <p:blipFill>
            <a:blip r:embed="rId5" cstate="print"/>
            <a:stretch>
              <a:fillRect/>
            </a:stretch>
          </p:blipFill>
          <p:spPr>
            <a:xfrm>
              <a:off x="316991" y="3264408"/>
              <a:ext cx="8683752" cy="45720"/>
            </a:xfrm>
            <a:prstGeom prst="rect">
              <a:avLst/>
            </a:prstGeom>
          </p:spPr>
        </p:pic>
      </p:grpSp>
      <p:sp>
        <p:nvSpPr>
          <p:cNvPr id="10" name="object 10"/>
          <p:cNvSpPr txBox="1">
            <a:spLocks noGrp="1"/>
          </p:cNvSpPr>
          <p:nvPr>
            <p:ph type="body" idx="1"/>
          </p:nvPr>
        </p:nvSpPr>
        <p:spPr>
          <a:xfrm>
            <a:off x="735660" y="1343990"/>
            <a:ext cx="7672679" cy="1479046"/>
          </a:xfrm>
          <a:prstGeom prst="rect">
            <a:avLst/>
          </a:prstGeom>
        </p:spPr>
        <p:txBody>
          <a:bodyPr vert="horz" wrap="square" lIns="0" tIns="184582" rIns="0" bIns="0" rtlCol="0">
            <a:spAutoFit/>
          </a:bodyPr>
          <a:lstStyle/>
          <a:p>
            <a:pPr marL="168910" marR="5080" algn="ctr">
              <a:lnSpc>
                <a:spcPct val="100000"/>
              </a:lnSpc>
              <a:spcBef>
                <a:spcPts val="105"/>
              </a:spcBef>
            </a:pPr>
            <a:r>
              <a:rPr lang="en-GB" sz="2800" b="1" dirty="0">
                <a:solidFill>
                  <a:srgbClr val="1FAC6E"/>
                </a:solidFill>
                <a:latin typeface="Times New Roman"/>
                <a:cs typeface="Times New Roman"/>
              </a:rPr>
              <a:t>INFLUENCE OF ALUMINIUM POWDER IN MECHANICAL PROPERTIES OF CEMENT </a:t>
            </a:r>
            <a:r>
              <a:rPr lang="en-GB" sz="2800" b="1" dirty="0" smtClean="0">
                <a:solidFill>
                  <a:srgbClr val="1FAC6E"/>
                </a:solidFill>
                <a:latin typeface="Times New Roman"/>
                <a:cs typeface="Times New Roman"/>
              </a:rPr>
              <a:t>MORTAR</a:t>
            </a:r>
            <a:endParaRPr lang="en-GB" sz="2800" b="1" dirty="0">
              <a:solidFill>
                <a:srgbClr val="1FAC6E"/>
              </a:solidFill>
              <a:latin typeface="Times New Roman"/>
              <a:cs typeface="Times New Roman"/>
            </a:endParaRPr>
          </a:p>
        </p:txBody>
      </p:sp>
      <p:graphicFrame>
        <p:nvGraphicFramePr>
          <p:cNvPr id="11" name="object 11"/>
          <p:cNvGraphicFramePr>
            <a:graphicFrameLocks noGrp="1"/>
          </p:cNvGraphicFramePr>
          <p:nvPr>
            <p:extLst>
              <p:ext uri="{D42A27DB-BD31-4B8C-83A1-F6EECF244321}">
                <p14:modId xmlns:p14="http://schemas.microsoft.com/office/powerpoint/2010/main" val="2965546519"/>
              </p:ext>
            </p:extLst>
          </p:nvPr>
        </p:nvGraphicFramePr>
        <p:xfrm>
          <a:off x="457200" y="3720845"/>
          <a:ext cx="8028606" cy="1929459"/>
        </p:xfrm>
        <a:graphic>
          <a:graphicData uri="http://schemas.openxmlformats.org/drawingml/2006/table">
            <a:tbl>
              <a:tblPr firstRow="1" bandRow="1">
                <a:tableStyleId>{2D5ABB26-0587-4C30-8999-92F81FD0307C}</a:tableStyleId>
              </a:tblPr>
              <a:tblGrid>
                <a:gridCol w="1792908">
                  <a:extLst>
                    <a:ext uri="{9D8B030D-6E8A-4147-A177-3AD203B41FA5}">
                      <a16:colId xmlns="" xmlns:a16="http://schemas.microsoft.com/office/drawing/2014/main" val="20000"/>
                    </a:ext>
                  </a:extLst>
                </a:gridCol>
                <a:gridCol w="1947544">
                  <a:extLst>
                    <a:ext uri="{9D8B030D-6E8A-4147-A177-3AD203B41FA5}">
                      <a16:colId xmlns="" xmlns:a16="http://schemas.microsoft.com/office/drawing/2014/main" val="20001"/>
                    </a:ext>
                  </a:extLst>
                </a:gridCol>
                <a:gridCol w="4288154">
                  <a:extLst>
                    <a:ext uri="{9D8B030D-6E8A-4147-A177-3AD203B41FA5}">
                      <a16:colId xmlns="" xmlns:a16="http://schemas.microsoft.com/office/drawing/2014/main" val="20002"/>
                    </a:ext>
                  </a:extLst>
                </a:gridCol>
              </a:tblGrid>
              <a:tr h="527542">
                <a:tc gridSpan="2">
                  <a:txBody>
                    <a:bodyPr/>
                    <a:lstStyle/>
                    <a:p>
                      <a:pPr marL="31750">
                        <a:lnSpc>
                          <a:spcPts val="1964"/>
                        </a:lnSpc>
                      </a:pPr>
                      <a:r>
                        <a:rPr sz="1800" b="1" dirty="0">
                          <a:solidFill>
                            <a:srgbClr val="C00000"/>
                          </a:solidFill>
                          <a:latin typeface="Times New Roman"/>
                          <a:cs typeface="Times New Roman"/>
                        </a:rPr>
                        <a:t>PRESENTED</a:t>
                      </a:r>
                      <a:r>
                        <a:rPr sz="1800" b="1" spc="-50" dirty="0">
                          <a:solidFill>
                            <a:srgbClr val="C00000"/>
                          </a:solidFill>
                          <a:latin typeface="Times New Roman"/>
                          <a:cs typeface="Times New Roman"/>
                        </a:rPr>
                        <a:t> </a:t>
                      </a:r>
                      <a:r>
                        <a:rPr sz="1800" b="1" spc="5" dirty="0">
                          <a:solidFill>
                            <a:srgbClr val="C00000"/>
                          </a:solidFill>
                          <a:latin typeface="Times New Roman"/>
                          <a:cs typeface="Times New Roman"/>
                        </a:rPr>
                        <a:t>BY</a:t>
                      </a:r>
                      <a:endParaRPr lang="en-GB" sz="1800" b="1" spc="5" dirty="0">
                        <a:solidFill>
                          <a:srgbClr val="C00000"/>
                        </a:solidFill>
                        <a:latin typeface="Times New Roman"/>
                        <a:cs typeface="Times New Roman"/>
                      </a:endParaRPr>
                    </a:p>
                    <a:p>
                      <a:pPr marL="31750">
                        <a:lnSpc>
                          <a:spcPts val="1964"/>
                        </a:lnSpc>
                      </a:pPr>
                      <a:r>
                        <a:rPr lang="en-GB" sz="1800" spc="-10" dirty="0">
                          <a:solidFill>
                            <a:srgbClr val="FF6600"/>
                          </a:solidFill>
                          <a:latin typeface="Times New Roman"/>
                          <a:ea typeface="+mn-ea"/>
                          <a:cs typeface="Times New Roman"/>
                        </a:rPr>
                        <a:t>KANISHKKA R    (20BCE4013</a:t>
                      </a:r>
                      <a:r>
                        <a:rPr lang="en-GB" sz="1800" spc="-10" dirty="0" smtClean="0">
                          <a:solidFill>
                            <a:srgbClr val="FF6600"/>
                          </a:solidFill>
                          <a:latin typeface="Times New Roman"/>
                          <a:ea typeface="+mn-ea"/>
                          <a:cs typeface="Times New Roman"/>
                        </a:rPr>
                        <a:t>)</a:t>
                      </a:r>
                    </a:p>
                  </a:txBody>
                  <a:tcPr marL="0" marR="0" marT="0" marB="0"/>
                </a:tc>
                <a:tc hMerge="1">
                  <a:txBody>
                    <a:bodyPr/>
                    <a:lstStyle/>
                    <a:p>
                      <a:endParaRPr/>
                    </a:p>
                  </a:txBody>
                  <a:tcPr marL="0" marR="0" marT="0" marB="0"/>
                </a:tc>
                <a:tc>
                  <a:txBody>
                    <a:bodyPr/>
                    <a:lstStyle/>
                    <a:p>
                      <a:pPr marL="415290">
                        <a:lnSpc>
                          <a:spcPts val="1964"/>
                        </a:lnSpc>
                      </a:pPr>
                      <a:r>
                        <a:rPr lang="en-GB" sz="1800" b="1" spc="-5" dirty="0">
                          <a:solidFill>
                            <a:srgbClr val="C00000"/>
                          </a:solidFill>
                          <a:latin typeface="Times New Roman"/>
                          <a:cs typeface="Times New Roman"/>
                        </a:rPr>
                        <a:t> </a:t>
                      </a:r>
                      <a:r>
                        <a:rPr sz="1800" b="1" spc="-5" dirty="0">
                          <a:solidFill>
                            <a:srgbClr val="C00000"/>
                          </a:solidFill>
                          <a:latin typeface="Times New Roman"/>
                          <a:cs typeface="Times New Roman"/>
                        </a:rPr>
                        <a:t>GUIDED</a:t>
                      </a:r>
                      <a:r>
                        <a:rPr sz="1800" b="1" spc="-35" dirty="0">
                          <a:solidFill>
                            <a:srgbClr val="C00000"/>
                          </a:solidFill>
                          <a:latin typeface="Times New Roman"/>
                          <a:cs typeface="Times New Roman"/>
                        </a:rPr>
                        <a:t> </a:t>
                      </a:r>
                      <a:r>
                        <a:rPr sz="1800" b="1" spc="20" dirty="0">
                          <a:solidFill>
                            <a:srgbClr val="C00000"/>
                          </a:solidFill>
                          <a:latin typeface="Times New Roman"/>
                          <a:cs typeface="Times New Roman"/>
                        </a:rPr>
                        <a:t>BY</a:t>
                      </a:r>
                      <a:endParaRPr sz="1800" dirty="0">
                        <a:latin typeface="Times New Roman"/>
                        <a:cs typeface="Times New Roman"/>
                      </a:endParaRPr>
                    </a:p>
                    <a:p>
                      <a:pPr marL="491490">
                        <a:lnSpc>
                          <a:spcPts val="2090"/>
                        </a:lnSpc>
                      </a:pPr>
                      <a:r>
                        <a:rPr lang="en-GB" sz="1800" spc="-20" dirty="0">
                          <a:solidFill>
                            <a:srgbClr val="FF6600"/>
                          </a:solidFill>
                          <a:latin typeface="Times New Roman"/>
                          <a:cs typeface="Times New Roman"/>
                        </a:rPr>
                        <a:t> D</a:t>
                      </a:r>
                      <a:r>
                        <a:rPr sz="1800" spc="-20" dirty="0">
                          <a:solidFill>
                            <a:srgbClr val="FF6600"/>
                          </a:solidFill>
                          <a:latin typeface="Times New Roman"/>
                          <a:cs typeface="Times New Roman"/>
                        </a:rPr>
                        <a:t>r.</a:t>
                      </a:r>
                      <a:r>
                        <a:rPr lang="en-GB" sz="1800" spc="-20" dirty="0">
                          <a:solidFill>
                            <a:srgbClr val="FF6600"/>
                          </a:solidFill>
                          <a:latin typeface="Times New Roman"/>
                          <a:cs typeface="Times New Roman"/>
                        </a:rPr>
                        <a:t>V</a:t>
                      </a:r>
                      <a:r>
                        <a:rPr sz="1800" spc="-20" dirty="0">
                          <a:solidFill>
                            <a:srgbClr val="FF6600"/>
                          </a:solidFill>
                          <a:latin typeface="Times New Roman"/>
                          <a:cs typeface="Times New Roman"/>
                        </a:rPr>
                        <a:t>.</a:t>
                      </a:r>
                      <a:r>
                        <a:rPr lang="en-GB" sz="1800" spc="-20" dirty="0">
                          <a:solidFill>
                            <a:srgbClr val="FF6600"/>
                          </a:solidFill>
                          <a:latin typeface="Times New Roman"/>
                          <a:cs typeface="Times New Roman"/>
                        </a:rPr>
                        <a:t>SENTHIL</a:t>
                      </a:r>
                      <a:r>
                        <a:rPr lang="en-GB" sz="1800" spc="-20" baseline="0" dirty="0">
                          <a:solidFill>
                            <a:srgbClr val="FF6600"/>
                          </a:solidFill>
                          <a:latin typeface="Times New Roman"/>
                          <a:cs typeface="Times New Roman"/>
                        </a:rPr>
                        <a:t> </a:t>
                      </a:r>
                      <a:r>
                        <a:rPr lang="en-GB" sz="1800" spc="-20" baseline="0" dirty="0" smtClean="0">
                          <a:solidFill>
                            <a:srgbClr val="FF6600"/>
                          </a:solidFill>
                          <a:latin typeface="Times New Roman"/>
                          <a:cs typeface="Times New Roman"/>
                        </a:rPr>
                        <a:t>KMAR</a:t>
                      </a:r>
                      <a:r>
                        <a:rPr lang="en-GB" sz="1800" spc="5" dirty="0" smtClean="0">
                          <a:solidFill>
                            <a:srgbClr val="FF6600"/>
                          </a:solidFill>
                          <a:latin typeface="Times New Roman"/>
                          <a:cs typeface="Times New Roman"/>
                        </a:rPr>
                        <a:t>,</a:t>
                      </a:r>
                      <a:endParaRPr sz="1800" dirty="0">
                        <a:latin typeface="Times New Roman"/>
                        <a:cs typeface="Times New Roman"/>
                      </a:endParaRPr>
                    </a:p>
                  </a:txBody>
                  <a:tcPr marL="0" marR="0" marT="0" marB="0"/>
                </a:tc>
                <a:extLst>
                  <a:ext uri="{0D108BD9-81ED-4DB2-BD59-A6C34878D82A}">
                    <a16:rowId xmlns="" xmlns:a16="http://schemas.microsoft.com/office/drawing/2014/main" val="10000"/>
                  </a:ext>
                </a:extLst>
              </a:tr>
              <a:tr h="285080">
                <a:tc>
                  <a:txBody>
                    <a:bodyPr/>
                    <a:lstStyle/>
                    <a:p>
                      <a:pPr marL="31750">
                        <a:lnSpc>
                          <a:spcPts val="1964"/>
                        </a:lnSpc>
                      </a:pPr>
                      <a:r>
                        <a:rPr lang="en-GB" sz="1800" spc="-10" dirty="0" smtClean="0">
                          <a:solidFill>
                            <a:srgbClr val="FF6600"/>
                          </a:solidFill>
                          <a:latin typeface="Times New Roman"/>
                          <a:ea typeface="+mn-ea"/>
                          <a:cs typeface="Times New Roman"/>
                        </a:rPr>
                        <a:t>NAVEEN</a:t>
                      </a:r>
                      <a:r>
                        <a:rPr lang="en-GB" sz="1800" spc="-10" baseline="0" dirty="0" smtClean="0">
                          <a:solidFill>
                            <a:srgbClr val="FF6600"/>
                          </a:solidFill>
                          <a:latin typeface="Times New Roman"/>
                          <a:ea typeface="+mn-ea"/>
                          <a:cs typeface="Times New Roman"/>
                        </a:rPr>
                        <a:t> P</a:t>
                      </a:r>
                      <a:endParaRPr lang="en-IN" sz="1800" spc="-10" dirty="0">
                        <a:solidFill>
                          <a:srgbClr val="FF6600"/>
                        </a:solidFill>
                        <a:latin typeface="Times New Roman"/>
                        <a:ea typeface="+mn-ea"/>
                        <a:cs typeface="Times New Roman"/>
                      </a:endParaRPr>
                    </a:p>
                  </a:txBody>
                  <a:tcPr marL="0" marR="0" marT="0" marB="0"/>
                </a:tc>
                <a:tc>
                  <a:txBody>
                    <a:bodyPr/>
                    <a:lstStyle/>
                    <a:p>
                      <a:r>
                        <a:rPr lang="en-GB" sz="1800" spc="-10" dirty="0" smtClean="0">
                          <a:solidFill>
                            <a:srgbClr val="FF6600"/>
                          </a:solidFill>
                          <a:latin typeface="Times New Roman"/>
                          <a:ea typeface="+mn-ea"/>
                          <a:cs typeface="Times New Roman"/>
                        </a:rPr>
                        <a:t>(</a:t>
                      </a:r>
                      <a:r>
                        <a:rPr lang="en-GB" sz="1800" spc="-10" dirty="0" smtClean="0">
                          <a:solidFill>
                            <a:srgbClr val="FF6600"/>
                          </a:solidFill>
                          <a:latin typeface="Times New Roman"/>
                          <a:ea typeface="+mn-ea"/>
                          <a:cs typeface="Times New Roman"/>
                        </a:rPr>
                        <a:t>20BCE4020)</a:t>
                      </a:r>
                      <a:endParaRPr lang="en-IN" sz="1800" spc="-10" dirty="0">
                        <a:solidFill>
                          <a:srgbClr val="FF6600"/>
                        </a:solidFill>
                        <a:latin typeface="Times New Roman"/>
                        <a:ea typeface="+mn-ea"/>
                        <a:cs typeface="Times New Roman"/>
                      </a:endParaRPr>
                    </a:p>
                  </a:txBody>
                  <a:tcPr marL="0" marR="0" marT="0" marB="0"/>
                </a:tc>
                <a:tc>
                  <a:txBody>
                    <a:bodyPr/>
                    <a:lstStyle/>
                    <a:p>
                      <a:pPr marL="478790">
                        <a:lnSpc>
                          <a:spcPts val="2135"/>
                        </a:lnSpc>
                      </a:pPr>
                      <a:r>
                        <a:rPr lang="en-GB" sz="1800" spc="-5" dirty="0">
                          <a:solidFill>
                            <a:srgbClr val="FF6600"/>
                          </a:solidFill>
                          <a:latin typeface="Times New Roman"/>
                          <a:cs typeface="Times New Roman"/>
                        </a:rPr>
                        <a:t> </a:t>
                      </a:r>
                      <a:r>
                        <a:rPr lang="en-GB" sz="1800" spc="-10" dirty="0">
                          <a:solidFill>
                            <a:srgbClr val="FF6600"/>
                          </a:solidFill>
                          <a:latin typeface="Times New Roman"/>
                          <a:ea typeface="+mn-ea"/>
                          <a:cs typeface="Times New Roman"/>
                        </a:rPr>
                        <a:t>Head</a:t>
                      </a:r>
                      <a:r>
                        <a:rPr lang="en-GB" sz="1800" spc="-10" baseline="0" dirty="0">
                          <a:solidFill>
                            <a:srgbClr val="FF6600"/>
                          </a:solidFill>
                          <a:latin typeface="Times New Roman"/>
                          <a:ea typeface="+mn-ea"/>
                          <a:cs typeface="Times New Roman"/>
                        </a:rPr>
                        <a:t> of the Department</a:t>
                      </a:r>
                      <a:r>
                        <a:rPr sz="1800" spc="-10" dirty="0">
                          <a:solidFill>
                            <a:srgbClr val="FF6600"/>
                          </a:solidFill>
                          <a:latin typeface="Times New Roman"/>
                          <a:cs typeface="Times New Roman"/>
                        </a:rPr>
                        <a:t>,</a:t>
                      </a:r>
                      <a:endParaRPr sz="1800" dirty="0">
                        <a:latin typeface="Times New Roman"/>
                        <a:cs typeface="Times New Roman"/>
                      </a:endParaRPr>
                    </a:p>
                  </a:txBody>
                  <a:tcPr marL="0" marR="0" marT="0" marB="0"/>
                </a:tc>
                <a:extLst>
                  <a:ext uri="{0D108BD9-81ED-4DB2-BD59-A6C34878D82A}">
                    <a16:rowId xmlns="" xmlns:a16="http://schemas.microsoft.com/office/drawing/2014/main" val="10001"/>
                  </a:ext>
                </a:extLst>
              </a:tr>
              <a:tr h="274615">
                <a:tc>
                  <a:txBody>
                    <a:bodyPr/>
                    <a:lstStyle/>
                    <a:p>
                      <a:pPr marL="31750">
                        <a:lnSpc>
                          <a:spcPts val="1964"/>
                        </a:lnSpc>
                      </a:pPr>
                      <a:r>
                        <a:rPr lang="en-GB" sz="1800" spc="-10" dirty="0">
                          <a:solidFill>
                            <a:srgbClr val="FF6600"/>
                          </a:solidFill>
                          <a:latin typeface="Times New Roman"/>
                          <a:ea typeface="+mn-ea"/>
                          <a:cs typeface="Times New Roman"/>
                        </a:rPr>
                        <a:t>KESAVAN K</a:t>
                      </a:r>
                      <a:endParaRPr lang="en-IN" sz="1800" spc="-10" dirty="0">
                        <a:solidFill>
                          <a:srgbClr val="FF6600"/>
                        </a:solidFill>
                        <a:latin typeface="Times New Roman"/>
                        <a:ea typeface="+mn-ea"/>
                        <a:cs typeface="Times New Roman"/>
                      </a:endParaRPr>
                    </a:p>
                  </a:txBody>
                  <a:tcPr marL="0" marR="0" marT="0" marB="0"/>
                </a:tc>
                <a:tc>
                  <a:txBody>
                    <a:bodyPr/>
                    <a:lstStyle/>
                    <a:p>
                      <a:r>
                        <a:rPr lang="en-GB" sz="1800" spc="-10" dirty="0" smtClean="0">
                          <a:solidFill>
                            <a:srgbClr val="FF6600"/>
                          </a:solidFill>
                          <a:latin typeface="Times New Roman"/>
                          <a:ea typeface="+mn-ea"/>
                          <a:cs typeface="Times New Roman"/>
                        </a:rPr>
                        <a:t>(</a:t>
                      </a:r>
                      <a:r>
                        <a:rPr lang="en-GB" sz="1800" spc="-10" dirty="0">
                          <a:solidFill>
                            <a:srgbClr val="FF6600"/>
                          </a:solidFill>
                          <a:latin typeface="Times New Roman"/>
                          <a:ea typeface="+mn-ea"/>
                          <a:cs typeface="Times New Roman"/>
                        </a:rPr>
                        <a:t>20BCE4305)</a:t>
                      </a:r>
                      <a:endParaRPr lang="en-IN" sz="1800" spc="-10" dirty="0">
                        <a:solidFill>
                          <a:srgbClr val="FF6600"/>
                        </a:solidFill>
                        <a:latin typeface="Times New Roman"/>
                        <a:ea typeface="+mn-ea"/>
                        <a:cs typeface="Times New Roman"/>
                      </a:endParaRPr>
                    </a:p>
                  </a:txBody>
                  <a:tcPr marL="0" marR="0" marT="0" marB="0"/>
                </a:tc>
                <a:tc>
                  <a:txBody>
                    <a:bodyPr/>
                    <a:lstStyle/>
                    <a:p>
                      <a:pPr marR="195580" algn="ctr">
                        <a:lnSpc>
                          <a:spcPts val="2050"/>
                        </a:lnSpc>
                      </a:pPr>
                      <a:r>
                        <a:rPr sz="1800" spc="-5" dirty="0">
                          <a:solidFill>
                            <a:srgbClr val="FF6600"/>
                          </a:solidFill>
                          <a:latin typeface="Times New Roman"/>
                          <a:cs typeface="Times New Roman"/>
                        </a:rPr>
                        <a:t>Department</a:t>
                      </a:r>
                      <a:r>
                        <a:rPr sz="1800" spc="10" dirty="0">
                          <a:solidFill>
                            <a:srgbClr val="FF6600"/>
                          </a:solidFill>
                          <a:latin typeface="Times New Roman"/>
                          <a:cs typeface="Times New Roman"/>
                        </a:rPr>
                        <a:t> </a:t>
                      </a:r>
                      <a:r>
                        <a:rPr sz="1800" dirty="0">
                          <a:solidFill>
                            <a:srgbClr val="FF6600"/>
                          </a:solidFill>
                          <a:latin typeface="Times New Roman"/>
                          <a:cs typeface="Times New Roman"/>
                        </a:rPr>
                        <a:t>of</a:t>
                      </a:r>
                      <a:r>
                        <a:rPr sz="1800" spc="-5" dirty="0">
                          <a:solidFill>
                            <a:srgbClr val="FF6600"/>
                          </a:solidFill>
                          <a:latin typeface="Times New Roman"/>
                          <a:cs typeface="Times New Roman"/>
                        </a:rPr>
                        <a:t> Civil</a:t>
                      </a:r>
                      <a:r>
                        <a:rPr sz="1800" spc="-20" dirty="0">
                          <a:solidFill>
                            <a:srgbClr val="FF6600"/>
                          </a:solidFill>
                          <a:latin typeface="Times New Roman"/>
                          <a:cs typeface="Times New Roman"/>
                        </a:rPr>
                        <a:t> </a:t>
                      </a:r>
                      <a:r>
                        <a:rPr sz="1800" spc="-5" dirty="0">
                          <a:solidFill>
                            <a:srgbClr val="FF6600"/>
                          </a:solidFill>
                          <a:latin typeface="Times New Roman"/>
                          <a:cs typeface="Times New Roman"/>
                        </a:rPr>
                        <a:t>Engineering,</a:t>
                      </a:r>
                      <a:endParaRPr sz="1800" dirty="0">
                        <a:latin typeface="Times New Roman"/>
                        <a:cs typeface="Times New Roman"/>
                      </a:endParaRPr>
                    </a:p>
                  </a:txBody>
                  <a:tcPr marL="0" marR="0" marT="0" marB="0"/>
                </a:tc>
                <a:extLst>
                  <a:ext uri="{0D108BD9-81ED-4DB2-BD59-A6C34878D82A}">
                    <a16:rowId xmlns="" xmlns:a16="http://schemas.microsoft.com/office/drawing/2014/main" val="10002"/>
                  </a:ext>
                </a:extLst>
              </a:tr>
              <a:tr h="274414">
                <a:tc>
                  <a:txBody>
                    <a:bodyPr/>
                    <a:lstStyle/>
                    <a:p>
                      <a:endParaRPr lang="en-IN" dirty="0"/>
                    </a:p>
                  </a:txBody>
                  <a:tcPr marL="0" marR="0" marT="0" marB="0"/>
                </a:tc>
                <a:tc>
                  <a:txBody>
                    <a:bodyPr/>
                    <a:lstStyle/>
                    <a:p>
                      <a:endParaRPr lang="en-IN" dirty="0"/>
                    </a:p>
                  </a:txBody>
                  <a:tcPr marL="0" marR="0" marT="0" marB="0"/>
                </a:tc>
                <a:tc>
                  <a:txBody>
                    <a:bodyPr/>
                    <a:lstStyle/>
                    <a:p>
                      <a:pPr marL="527685">
                        <a:lnSpc>
                          <a:spcPts val="2050"/>
                        </a:lnSpc>
                      </a:pPr>
                      <a:r>
                        <a:rPr sz="1800" spc="-10" dirty="0">
                          <a:solidFill>
                            <a:srgbClr val="FF6600"/>
                          </a:solidFill>
                          <a:latin typeface="Times New Roman"/>
                          <a:cs typeface="Times New Roman"/>
                        </a:rPr>
                        <a:t>M.Kumarasamy</a:t>
                      </a:r>
                      <a:r>
                        <a:rPr sz="1800" spc="55" dirty="0">
                          <a:solidFill>
                            <a:srgbClr val="FF6600"/>
                          </a:solidFill>
                          <a:latin typeface="Times New Roman"/>
                          <a:cs typeface="Times New Roman"/>
                        </a:rPr>
                        <a:t> </a:t>
                      </a:r>
                      <a:r>
                        <a:rPr sz="1800" spc="-5" dirty="0">
                          <a:solidFill>
                            <a:srgbClr val="FF6600"/>
                          </a:solidFill>
                          <a:latin typeface="Times New Roman"/>
                          <a:cs typeface="Times New Roman"/>
                        </a:rPr>
                        <a:t>College</a:t>
                      </a:r>
                      <a:r>
                        <a:rPr sz="1800" spc="20" dirty="0">
                          <a:solidFill>
                            <a:srgbClr val="FF6600"/>
                          </a:solidFill>
                          <a:latin typeface="Times New Roman"/>
                          <a:cs typeface="Times New Roman"/>
                        </a:rPr>
                        <a:t> </a:t>
                      </a:r>
                      <a:r>
                        <a:rPr sz="1800" spc="5" dirty="0">
                          <a:solidFill>
                            <a:srgbClr val="FF6600"/>
                          </a:solidFill>
                          <a:latin typeface="Times New Roman"/>
                          <a:cs typeface="Times New Roman"/>
                        </a:rPr>
                        <a:t>of</a:t>
                      </a:r>
                      <a:r>
                        <a:rPr sz="1800" spc="-20" dirty="0">
                          <a:solidFill>
                            <a:srgbClr val="FF6600"/>
                          </a:solidFill>
                          <a:latin typeface="Times New Roman"/>
                          <a:cs typeface="Times New Roman"/>
                        </a:rPr>
                        <a:t> </a:t>
                      </a:r>
                      <a:r>
                        <a:rPr sz="1800" spc="-5" dirty="0">
                          <a:solidFill>
                            <a:srgbClr val="FF6600"/>
                          </a:solidFill>
                          <a:latin typeface="Times New Roman"/>
                          <a:cs typeface="Times New Roman"/>
                        </a:rPr>
                        <a:t>Engineering,</a:t>
                      </a:r>
                      <a:endParaRPr sz="1800" dirty="0">
                        <a:latin typeface="Times New Roman"/>
                        <a:cs typeface="Times New Roman"/>
                      </a:endParaRPr>
                    </a:p>
                  </a:txBody>
                  <a:tcPr marL="0" marR="0" marT="0" marB="0"/>
                </a:tc>
                <a:extLst>
                  <a:ext uri="{0D108BD9-81ED-4DB2-BD59-A6C34878D82A}">
                    <a16:rowId xmlns="" xmlns:a16="http://schemas.microsoft.com/office/drawing/2014/main" val="10003"/>
                  </a:ext>
                </a:extLst>
              </a:tr>
              <a:tr h="567808">
                <a:tc>
                  <a:txBody>
                    <a:bodyPr/>
                    <a:lstStyle/>
                    <a:p>
                      <a:pPr>
                        <a:lnSpc>
                          <a:spcPct val="100000"/>
                        </a:lnSpc>
                      </a:pPr>
                      <a:endParaRPr sz="2000" dirty="0">
                        <a:latin typeface="Times New Roman"/>
                        <a:cs typeface="Times New Roman"/>
                      </a:endParaRPr>
                    </a:p>
                  </a:txBody>
                  <a:tcPr marL="0" marR="0" marT="0" marB="0"/>
                </a:tc>
                <a:tc>
                  <a:txBody>
                    <a:bodyPr/>
                    <a:lstStyle/>
                    <a:p>
                      <a:pPr>
                        <a:lnSpc>
                          <a:spcPct val="100000"/>
                        </a:lnSpc>
                      </a:pPr>
                      <a:endParaRPr sz="2000" dirty="0">
                        <a:latin typeface="Times New Roman"/>
                        <a:cs typeface="Times New Roman"/>
                      </a:endParaRPr>
                    </a:p>
                  </a:txBody>
                  <a:tcPr marL="0" marR="0" marT="0" marB="0"/>
                </a:tc>
                <a:tc>
                  <a:txBody>
                    <a:bodyPr/>
                    <a:lstStyle/>
                    <a:p>
                      <a:pPr marL="500380">
                        <a:lnSpc>
                          <a:spcPts val="2045"/>
                        </a:lnSpc>
                      </a:pPr>
                      <a:r>
                        <a:rPr sz="1800" spc="-10" dirty="0">
                          <a:solidFill>
                            <a:srgbClr val="FF6600"/>
                          </a:solidFill>
                          <a:latin typeface="Times New Roman"/>
                          <a:cs typeface="Times New Roman"/>
                        </a:rPr>
                        <a:t>Thalavapalayam,</a:t>
                      </a:r>
                      <a:endParaRPr sz="1800" dirty="0">
                        <a:latin typeface="Times New Roman"/>
                        <a:cs typeface="Times New Roman"/>
                      </a:endParaRPr>
                    </a:p>
                    <a:p>
                      <a:pPr marL="506730">
                        <a:lnSpc>
                          <a:spcPts val="2330"/>
                        </a:lnSpc>
                      </a:pPr>
                      <a:r>
                        <a:rPr sz="1800" spc="-5" dirty="0">
                          <a:solidFill>
                            <a:srgbClr val="FF6600"/>
                          </a:solidFill>
                          <a:latin typeface="Times New Roman"/>
                          <a:cs typeface="Times New Roman"/>
                        </a:rPr>
                        <a:t>Karur(TN)-639113</a:t>
                      </a:r>
                      <a:r>
                        <a:rPr sz="2000" i="1" spc="-5" dirty="0">
                          <a:solidFill>
                            <a:srgbClr val="FF6600"/>
                          </a:solidFill>
                          <a:latin typeface="Times New Roman"/>
                          <a:cs typeface="Times New Roman"/>
                        </a:rPr>
                        <a:t>.</a:t>
                      </a:r>
                      <a:endParaRPr sz="2000" dirty="0">
                        <a:latin typeface="Times New Roman"/>
                        <a:cs typeface="Times New Roman"/>
                      </a:endParaRPr>
                    </a:p>
                  </a:txBody>
                  <a:tcPr marL="0" marR="0" marT="0" marB="0"/>
                </a:tc>
                <a:extLst>
                  <a:ext uri="{0D108BD9-81ED-4DB2-BD59-A6C34878D82A}">
                    <a16:rowId xmlns="" xmlns:a16="http://schemas.microsoft.com/office/drawing/2014/main" val="10004"/>
                  </a:ext>
                </a:extLst>
              </a:tr>
            </a:tbl>
          </a:graphicData>
        </a:graphic>
      </p:graphicFrame>
      <p:sp>
        <p:nvSpPr>
          <p:cNvPr id="12" name="object 12"/>
          <p:cNvSpPr txBox="1">
            <a:spLocks noGrp="1"/>
          </p:cNvSpPr>
          <p:nvPr>
            <p:ph type="title"/>
          </p:nvPr>
        </p:nvSpPr>
        <p:spPr>
          <a:xfrm>
            <a:off x="1994154" y="798702"/>
            <a:ext cx="5311140" cy="453390"/>
          </a:xfrm>
          <a:prstGeom prst="rect">
            <a:avLst/>
          </a:prstGeom>
        </p:spPr>
        <p:txBody>
          <a:bodyPr vert="horz" wrap="square" lIns="0" tIns="13335" rIns="0" bIns="0" rtlCol="0">
            <a:spAutoFit/>
          </a:bodyPr>
          <a:lstStyle/>
          <a:p>
            <a:pPr marL="12700">
              <a:lnSpc>
                <a:spcPct val="100000"/>
              </a:lnSpc>
              <a:spcBef>
                <a:spcPts val="105"/>
              </a:spcBef>
            </a:pPr>
            <a:r>
              <a:rPr spc="10" dirty="0">
                <a:solidFill>
                  <a:srgbClr val="252573"/>
                </a:solidFill>
              </a:rPr>
              <a:t>18</a:t>
            </a:r>
            <a:r>
              <a:rPr spc="-5" dirty="0">
                <a:solidFill>
                  <a:srgbClr val="252573"/>
                </a:solidFill>
              </a:rPr>
              <a:t>C</a:t>
            </a:r>
            <a:r>
              <a:rPr dirty="0">
                <a:solidFill>
                  <a:srgbClr val="252573"/>
                </a:solidFill>
              </a:rPr>
              <a:t>EP1</a:t>
            </a:r>
            <a:r>
              <a:rPr spc="15" dirty="0">
                <a:solidFill>
                  <a:srgbClr val="252573"/>
                </a:solidFill>
              </a:rPr>
              <a:t>0</a:t>
            </a:r>
            <a:r>
              <a:rPr lang="en-GB" spc="10" dirty="0">
                <a:solidFill>
                  <a:srgbClr val="252573"/>
                </a:solidFill>
              </a:rPr>
              <a:t>8</a:t>
            </a:r>
            <a:r>
              <a:rPr spc="5" dirty="0">
                <a:solidFill>
                  <a:srgbClr val="252573"/>
                </a:solidFill>
              </a:rPr>
              <a:t>L</a:t>
            </a:r>
            <a:r>
              <a:rPr spc="-245" dirty="0">
                <a:solidFill>
                  <a:srgbClr val="252573"/>
                </a:solidFill>
              </a:rPr>
              <a:t> </a:t>
            </a:r>
            <a:r>
              <a:rPr dirty="0">
                <a:solidFill>
                  <a:srgbClr val="252573"/>
                </a:solidFill>
              </a:rPr>
              <a:t>–</a:t>
            </a:r>
            <a:r>
              <a:rPr lang="en-GB" dirty="0">
                <a:solidFill>
                  <a:srgbClr val="252573"/>
                </a:solidFill>
              </a:rPr>
              <a:t> MAIN </a:t>
            </a:r>
            <a:r>
              <a:rPr spc="-15" dirty="0">
                <a:solidFill>
                  <a:srgbClr val="252573"/>
                </a:solidFill>
              </a:rPr>
              <a:t>P</a:t>
            </a:r>
            <a:r>
              <a:rPr spc="-10" dirty="0">
                <a:solidFill>
                  <a:srgbClr val="252573"/>
                </a:solidFill>
              </a:rPr>
              <a:t>R</a:t>
            </a:r>
            <a:r>
              <a:rPr spc="5" dirty="0">
                <a:solidFill>
                  <a:srgbClr val="252573"/>
                </a:solidFill>
              </a:rPr>
              <a:t>OJE</a:t>
            </a:r>
            <a:r>
              <a:rPr spc="-10" dirty="0">
                <a:solidFill>
                  <a:srgbClr val="252573"/>
                </a:solidFill>
              </a:rPr>
              <a:t>C</a:t>
            </a:r>
            <a:r>
              <a:rPr spc="5" dirty="0">
                <a:solidFill>
                  <a:srgbClr val="252573"/>
                </a:solidFill>
              </a:rPr>
              <a:t>T</a:t>
            </a:r>
          </a:p>
        </p:txBody>
      </p:sp>
      <p:sp>
        <p:nvSpPr>
          <p:cNvPr id="19" name="Date Placeholder 18"/>
          <p:cNvSpPr>
            <a:spLocks noGrp="1"/>
          </p:cNvSpPr>
          <p:nvPr>
            <p:ph type="dt" sz="half" idx="6"/>
          </p:nvPr>
        </p:nvSpPr>
        <p:spPr>
          <a:xfrm>
            <a:off x="993444" y="6526765"/>
            <a:ext cx="892175" cy="205184"/>
          </a:xfrm>
        </p:spPr>
        <p:txBody>
          <a:bodyPr/>
          <a:lstStyle/>
          <a:p>
            <a:pPr marL="12700">
              <a:lnSpc>
                <a:spcPts val="1639"/>
              </a:lnSpc>
            </a:pPr>
            <a:r>
              <a:rPr lang="en-US" spc="-25" smtClean="0"/>
              <a:t>1/4/2024 </a:t>
            </a:r>
            <a:endParaRPr lang="en-US" spc="-25" dirty="0"/>
          </a:p>
        </p:txBody>
      </p:sp>
      <p:sp>
        <p:nvSpPr>
          <p:cNvPr id="20" name="Footer Placeholder 19"/>
          <p:cNvSpPr>
            <a:spLocks noGrp="1"/>
          </p:cNvSpPr>
          <p:nvPr>
            <p:ph type="ftr" sz="quarter" idx="5"/>
          </p:nvPr>
        </p:nvSpPr>
        <p:spPr/>
        <p:txBody>
          <a:bodyPr/>
          <a:lstStyle/>
          <a:p>
            <a:pPr marL="12700">
              <a:lnSpc>
                <a:spcPts val="1639"/>
              </a:lnSpc>
            </a:pPr>
            <a:r>
              <a:rPr lang="en-IN" spc="-10"/>
              <a:t>18CEP108L – MAIN PROJECT</a:t>
            </a:r>
            <a:endParaRPr lang="en-IN" spc="-5" dirty="0"/>
          </a:p>
        </p:txBody>
      </p:sp>
      <p:sp>
        <p:nvSpPr>
          <p:cNvPr id="21" name="Slide Number Placeholder 20"/>
          <p:cNvSpPr>
            <a:spLocks noGrp="1"/>
          </p:cNvSpPr>
          <p:nvPr>
            <p:ph type="sldNum" sz="quarter" idx="7"/>
          </p:nvPr>
        </p:nvSpPr>
        <p:spPr/>
        <p:txBody>
          <a:bodyPr/>
          <a:lstStyle/>
          <a:p>
            <a:pPr marL="38100">
              <a:lnSpc>
                <a:spcPts val="1639"/>
              </a:lnSpc>
            </a:pPr>
            <a:fld id="{81D60167-4931-47E6-BA6A-407CBD079E47}" type="slidenum">
              <a:rPr lang="en-IN" spc="-5" smtClean="0"/>
              <a:t>1</a:t>
            </a:fld>
            <a:endParaRPr lang="en-IN" spc="-5"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9DED91BE-2FAB-4898-9CAB-2AEEB10D2E0A}"/>
              </a:ext>
            </a:extLst>
          </p:cNvPr>
          <p:cNvSpPr>
            <a:spLocks noGrp="1"/>
          </p:cNvSpPr>
          <p:nvPr>
            <p:ph type="body" idx="1"/>
          </p:nvPr>
        </p:nvSpPr>
        <p:spPr>
          <a:xfrm>
            <a:off x="228600" y="1219200"/>
            <a:ext cx="8763000" cy="4001095"/>
          </a:xfrm>
        </p:spPr>
        <p:txBody>
          <a:bodyPr/>
          <a:lstStyle/>
          <a:p>
            <a:r>
              <a:rPr lang="en-IN" b="1"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PREPARATION OF CEMENT </a:t>
            </a:r>
            <a:r>
              <a:rPr lang="en-IN" b="1"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MORTAR</a:t>
            </a:r>
            <a:endParaRPr lang="en-IN" b="1"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en-IN"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1800" dirty="0" smtClean="0">
                <a:latin typeface="Times New Roman" panose="02020603050405020304" pitchFamily="18" charset="0"/>
                <a:ea typeface="Calibri" panose="020F0502020204030204" pitchFamily="34" charset="0"/>
                <a:cs typeface="Times New Roman" panose="02020603050405020304" pitchFamily="18" charset="0"/>
              </a:rPr>
              <a:t>The </a:t>
            </a:r>
            <a:r>
              <a:rPr lang="en-IN" sz="1800" dirty="0">
                <a:latin typeface="Times New Roman" panose="02020603050405020304" pitchFamily="18" charset="0"/>
                <a:ea typeface="Calibri" panose="020F0502020204030204" pitchFamily="34" charset="0"/>
                <a:cs typeface="Times New Roman" panose="02020603050405020304" pitchFamily="18" charset="0"/>
              </a:rPr>
              <a:t>test specimens were casted in control mix proportions of 1:3 grade.</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buNone/>
            </a:pPr>
            <a:r>
              <a:rPr lang="en-GB" b="1"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CASTING</a:t>
            </a:r>
            <a:endParaRPr lang="en-IN"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endParaRPr>
          </a:p>
          <a:p>
            <a:pPr algn="just">
              <a:buNone/>
            </a:pP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a:latin typeface="Times New Roman" panose="02020603050405020304" pitchFamily="18" charset="0"/>
                <a:ea typeface="Calibri" panose="020F0502020204030204" pitchFamily="34" charset="0"/>
                <a:cs typeface="Times New Roman" panose="02020603050405020304" pitchFamily="18" charset="0"/>
              </a:rPr>
              <a:t>The cube mould was placed in position on an even surface. All the  interior faces  and sides  were coated  with  mud oil to prevent the sticking of mortar to the mould. mortar was poured into the mould using trowels. Hand compaction was done. The mortar was compacted in three layers</a:t>
            </a:r>
            <a:r>
              <a:rPr lang="en-IN" dirty="0" smtClean="0">
                <a:latin typeface="Times New Roman" panose="02020603050405020304" pitchFamily="18" charset="0"/>
                <a:ea typeface="Calibri" panose="020F0502020204030204" pitchFamily="34" charset="0"/>
                <a:cs typeface="Times New Roman" panose="02020603050405020304" pitchFamily="18" charset="0"/>
              </a:rPr>
              <a:t>.</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600"/>
              </a:spcAft>
              <a:buNone/>
              <a:tabLst>
                <a:tab pos="3978275" algn="l"/>
              </a:tabLst>
            </a:pPr>
            <a:r>
              <a:rPr lang="en-IN" b="1"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COMPACTION</a:t>
            </a:r>
          </a:p>
          <a:p>
            <a:pPr algn="just">
              <a:spcAft>
                <a:spcPts val="600"/>
              </a:spcAft>
              <a:buNone/>
              <a:tabLst>
                <a:tab pos="3978275" algn="l"/>
              </a:tabLst>
            </a:pPr>
            <a:r>
              <a:rPr lang="en-IN" sz="1800" dirty="0" smtClean="0">
                <a:latin typeface="Times New Roman" panose="02020603050405020304" pitchFamily="18" charset="0"/>
                <a:ea typeface="Calibri" panose="020F0502020204030204" pitchFamily="34" charset="0"/>
                <a:cs typeface="Times New Roman" panose="02020603050405020304" pitchFamily="18" charset="0"/>
              </a:rPr>
              <a:t>      Hand </a:t>
            </a:r>
            <a:r>
              <a:rPr lang="en-IN" sz="1800" dirty="0">
                <a:latin typeface="Times New Roman" panose="02020603050405020304" pitchFamily="18" charset="0"/>
                <a:ea typeface="Calibri" panose="020F0502020204030204" pitchFamily="34" charset="0"/>
                <a:cs typeface="Times New Roman" panose="02020603050405020304" pitchFamily="18" charset="0"/>
              </a:rPr>
              <a:t>operated compaction was done for all the cubes used in the test. The damping mild steel rods having point ends were used to poke the cement mortar and to make compaction complete</a:t>
            </a:r>
          </a:p>
          <a:p>
            <a:endParaRPr lang="en-IN" b="1" dirty="0"/>
          </a:p>
        </p:txBody>
      </p:sp>
      <p:sp>
        <p:nvSpPr>
          <p:cNvPr id="4" name="Footer Placeholder 3">
            <a:extLst>
              <a:ext uri="{FF2B5EF4-FFF2-40B4-BE49-F238E27FC236}">
                <a16:creationId xmlns="" xmlns:a16="http://schemas.microsoft.com/office/drawing/2014/main" id="{8FA839C7-090D-4B7B-830C-6F061BD82C60}"/>
              </a:ext>
            </a:extLst>
          </p:cNvPr>
          <p:cNvSpPr>
            <a:spLocks noGrp="1"/>
          </p:cNvSpPr>
          <p:nvPr>
            <p:ph type="ftr" sz="quarter" idx="5"/>
          </p:nvPr>
        </p:nvSpPr>
        <p:spPr/>
        <p:txBody>
          <a:bodyPr/>
          <a:lstStyle/>
          <a:p>
            <a:pPr marL="12700">
              <a:lnSpc>
                <a:spcPts val="1639"/>
              </a:lnSpc>
            </a:pPr>
            <a:r>
              <a:rPr lang="en-IN" spc="-10"/>
              <a:t>18CEP108L – MAIN PROJECT</a:t>
            </a:r>
            <a:endParaRPr lang="en-IN" spc="-5" dirty="0"/>
          </a:p>
        </p:txBody>
      </p:sp>
      <p:sp>
        <p:nvSpPr>
          <p:cNvPr id="5" name="Date Placeholder 4">
            <a:extLst>
              <a:ext uri="{FF2B5EF4-FFF2-40B4-BE49-F238E27FC236}">
                <a16:creationId xmlns="" xmlns:a16="http://schemas.microsoft.com/office/drawing/2014/main" id="{9E9DD9D6-1100-4D1C-81C8-68A2C58751D6}"/>
              </a:ext>
            </a:extLst>
          </p:cNvPr>
          <p:cNvSpPr>
            <a:spLocks noGrp="1"/>
          </p:cNvSpPr>
          <p:nvPr>
            <p:ph type="dt" sz="half" idx="6"/>
          </p:nvPr>
        </p:nvSpPr>
        <p:spPr>
          <a:xfrm>
            <a:off x="993444" y="6526765"/>
            <a:ext cx="892175" cy="205184"/>
          </a:xfrm>
        </p:spPr>
        <p:txBody>
          <a:bodyPr/>
          <a:lstStyle/>
          <a:p>
            <a:pPr marL="12700">
              <a:lnSpc>
                <a:spcPts val="1639"/>
              </a:lnSpc>
            </a:pPr>
            <a:r>
              <a:rPr lang="en-US" spc="-25" smtClean="0"/>
              <a:t>1/4/2024 </a:t>
            </a:r>
            <a:endParaRPr lang="en-US" spc="-25" dirty="0"/>
          </a:p>
        </p:txBody>
      </p:sp>
      <p:sp>
        <p:nvSpPr>
          <p:cNvPr id="6" name="Slide Number Placeholder 5">
            <a:extLst>
              <a:ext uri="{FF2B5EF4-FFF2-40B4-BE49-F238E27FC236}">
                <a16:creationId xmlns="" xmlns:a16="http://schemas.microsoft.com/office/drawing/2014/main" id="{E1C429D4-2368-437B-9864-9066CA8CF52D}"/>
              </a:ext>
            </a:extLst>
          </p:cNvPr>
          <p:cNvSpPr>
            <a:spLocks noGrp="1"/>
          </p:cNvSpPr>
          <p:nvPr>
            <p:ph type="sldNum" sz="quarter" idx="7"/>
          </p:nvPr>
        </p:nvSpPr>
        <p:spPr/>
        <p:txBody>
          <a:bodyPr/>
          <a:lstStyle/>
          <a:p>
            <a:pPr marL="38100">
              <a:lnSpc>
                <a:spcPts val="1639"/>
              </a:lnSpc>
            </a:pPr>
            <a:fld id="{81D60167-4931-47E6-BA6A-407CBD079E47}" type="slidenum">
              <a:rPr lang="en-IN" spc="-5" smtClean="0"/>
              <a:t>10</a:t>
            </a:fld>
            <a:endParaRPr lang="en-IN" spc="-5" dirty="0"/>
          </a:p>
        </p:txBody>
      </p:sp>
      <p:pic>
        <p:nvPicPr>
          <p:cNvPr id="9" name="Picture 8">
            <a:extLst>
              <a:ext uri="{FF2B5EF4-FFF2-40B4-BE49-F238E27FC236}">
                <a16:creationId xmlns="" xmlns:a16="http://schemas.microsoft.com/office/drawing/2014/main" id="{766B6090-5B9B-4738-9050-8E1C0E35922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4444" t="7006" r="26667" b="6685"/>
          <a:stretch/>
        </p:blipFill>
        <p:spPr>
          <a:xfrm>
            <a:off x="457200" y="4953000"/>
            <a:ext cx="2667000" cy="1447800"/>
          </a:xfrm>
          <a:prstGeom prst="rect">
            <a:avLst/>
          </a:prstGeom>
        </p:spPr>
      </p:pic>
      <p:pic>
        <p:nvPicPr>
          <p:cNvPr id="10" name="Picture 9">
            <a:extLst>
              <a:ext uri="{FF2B5EF4-FFF2-40B4-BE49-F238E27FC236}">
                <a16:creationId xmlns="" xmlns:a16="http://schemas.microsoft.com/office/drawing/2014/main" id="{358756E6-4219-436F-B9D5-8F8C5B80EC2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5433" b="33693"/>
          <a:stretch/>
        </p:blipFill>
        <p:spPr>
          <a:xfrm>
            <a:off x="3276600" y="4953000"/>
            <a:ext cx="2667000" cy="1447800"/>
          </a:xfrm>
          <a:prstGeom prst="rect">
            <a:avLst/>
          </a:prstGeom>
        </p:spPr>
      </p:pic>
      <p:pic>
        <p:nvPicPr>
          <p:cNvPr id="11" name="Picture 10">
            <a:extLst>
              <a:ext uri="{FF2B5EF4-FFF2-40B4-BE49-F238E27FC236}">
                <a16:creationId xmlns="" xmlns:a16="http://schemas.microsoft.com/office/drawing/2014/main" id="{00EB1F90-AA7C-4060-BDEC-7BCEE0BF01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0" y="4953000"/>
            <a:ext cx="2667000" cy="1447800"/>
          </a:xfrm>
          <a:prstGeom prst="rect">
            <a:avLst/>
          </a:prstGeom>
        </p:spPr>
      </p:pic>
    </p:spTree>
    <p:extLst>
      <p:ext uri="{BB962C8B-B14F-4D97-AF65-F5344CB8AC3E}">
        <p14:creationId xmlns:p14="http://schemas.microsoft.com/office/powerpoint/2010/main" val="34937792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609601"/>
            <a:ext cx="6781800" cy="457200"/>
          </a:xfrm>
        </p:spPr>
        <p:txBody>
          <a:bodyPr/>
          <a:lstStyle/>
          <a:p>
            <a:r>
              <a:rPr lang="en-GB" dirty="0" smtClean="0"/>
              <a:t>EXPERIMENTAL INVESTIGATION</a:t>
            </a:r>
            <a:endParaRPr lang="en-IN" dirty="0"/>
          </a:p>
        </p:txBody>
      </p:sp>
      <p:sp>
        <p:nvSpPr>
          <p:cNvPr id="3" name="Text Placeholder 2"/>
          <p:cNvSpPr>
            <a:spLocks noGrp="1"/>
          </p:cNvSpPr>
          <p:nvPr>
            <p:ph type="body" idx="1"/>
          </p:nvPr>
        </p:nvSpPr>
        <p:spPr>
          <a:xfrm>
            <a:off x="609600" y="1343990"/>
            <a:ext cx="7798739" cy="4308872"/>
          </a:xfrm>
        </p:spPr>
        <p:txBody>
          <a:bodyPr/>
          <a:lstStyle/>
          <a:p>
            <a:r>
              <a:rPr lang="en-GB" b="1" dirty="0" smtClean="0">
                <a:solidFill>
                  <a:schemeClr val="tx2"/>
                </a:solidFill>
              </a:rPr>
              <a:t>COMPRESSIVE STRENGTH</a:t>
            </a:r>
          </a:p>
          <a:p>
            <a:endParaRPr lang="en-GB" b="1" dirty="0" smtClean="0"/>
          </a:p>
          <a:p>
            <a:pPr algn="just">
              <a:lnSpc>
                <a:spcPct val="150000"/>
              </a:lnSpc>
            </a:pPr>
            <a:r>
              <a:rPr lang="en-GB" dirty="0" smtClean="0"/>
              <a:t>Standard cubes 70.6mm x 70.6mm x 70.6mm are casted as per IS 4031 (part 6)-2000. Cement and sand ratio is used in the ratio of 1:3. Six cubes were casted for control mix for 7 and 28 days strength and another six cubes were casted with 0.6 % aluminium powder for 7 and 28 days strength</a:t>
            </a:r>
            <a:r>
              <a:rPr lang="en-GB" dirty="0"/>
              <a:t>. T</a:t>
            </a:r>
            <a:r>
              <a:rPr lang="en-GB" dirty="0" smtClean="0"/>
              <a:t>he </a:t>
            </a:r>
            <a:r>
              <a:rPr lang="en-GB" dirty="0"/>
              <a:t>water </a:t>
            </a:r>
            <a:r>
              <a:rPr lang="en-GB" dirty="0" smtClean="0"/>
              <a:t>compressive </a:t>
            </a:r>
            <a:r>
              <a:rPr lang="en-GB" dirty="0"/>
              <a:t>s</a:t>
            </a:r>
            <a:r>
              <a:rPr lang="en-GB" dirty="0" smtClean="0"/>
              <a:t>trength of </a:t>
            </a:r>
            <a:r>
              <a:rPr lang="en-GB" dirty="0"/>
              <a:t>the specimen is calculated using the formula</a:t>
            </a:r>
          </a:p>
          <a:p>
            <a:pPr algn="just">
              <a:lnSpc>
                <a:spcPct val="150000"/>
              </a:lnSpc>
            </a:pPr>
            <a:endParaRPr lang="en-GB" dirty="0" smtClean="0"/>
          </a:p>
          <a:p>
            <a:pPr algn="ctr"/>
            <a:r>
              <a:rPr lang="en-US" dirty="0"/>
              <a:t>Compressive strength    =   Load (N)</a:t>
            </a:r>
            <a:endParaRPr lang="en-IN" dirty="0"/>
          </a:p>
          <a:p>
            <a:pPr algn="ctr"/>
            <a:r>
              <a:rPr lang="en-IN" dirty="0" smtClean="0"/>
              <a:t>                                          Area</a:t>
            </a:r>
            <a:r>
              <a:rPr lang="en-IN" dirty="0"/>
              <a:t>(𝑚𝑚</a:t>
            </a:r>
            <a:r>
              <a:rPr lang="en-IN" baseline="30000" dirty="0"/>
              <a:t>2</a:t>
            </a:r>
            <a:r>
              <a:rPr lang="en-IN" dirty="0"/>
              <a:t>)</a:t>
            </a:r>
            <a:endParaRPr lang="en-GB" dirty="0" smtClean="0"/>
          </a:p>
          <a:p>
            <a:r>
              <a:rPr lang="en-GB" b="1" dirty="0"/>
              <a:t>	</a:t>
            </a:r>
            <a:endParaRPr lang="en-IN" b="1" dirty="0"/>
          </a:p>
        </p:txBody>
      </p:sp>
      <p:sp>
        <p:nvSpPr>
          <p:cNvPr id="4" name="Footer Placeholder 3"/>
          <p:cNvSpPr>
            <a:spLocks noGrp="1"/>
          </p:cNvSpPr>
          <p:nvPr>
            <p:ph type="ftr" sz="quarter" idx="5"/>
          </p:nvPr>
        </p:nvSpPr>
        <p:spPr/>
        <p:txBody>
          <a:bodyPr/>
          <a:lstStyle/>
          <a:p>
            <a:pPr marL="12700">
              <a:lnSpc>
                <a:spcPts val="1639"/>
              </a:lnSpc>
            </a:pPr>
            <a:r>
              <a:rPr lang="en-IN" spc="-10" smtClean="0"/>
              <a:t>18CEP108L – MAIN PROJECT</a:t>
            </a:r>
            <a:endParaRPr lang="en-IN" spc="-5" dirty="0"/>
          </a:p>
        </p:txBody>
      </p:sp>
      <p:sp>
        <p:nvSpPr>
          <p:cNvPr id="5" name="Date Placeholder 4"/>
          <p:cNvSpPr>
            <a:spLocks noGrp="1"/>
          </p:cNvSpPr>
          <p:nvPr>
            <p:ph type="dt" sz="half" idx="6"/>
          </p:nvPr>
        </p:nvSpPr>
        <p:spPr/>
        <p:txBody>
          <a:bodyPr/>
          <a:lstStyle/>
          <a:p>
            <a:pPr marL="12700">
              <a:lnSpc>
                <a:spcPts val="1639"/>
              </a:lnSpc>
            </a:pPr>
            <a:r>
              <a:rPr lang="en-US" spc="-25" smtClean="0"/>
              <a:t>1/4/2024 </a:t>
            </a:r>
            <a:endParaRPr lang="en-US" spc="-25" dirty="0"/>
          </a:p>
        </p:txBody>
      </p:sp>
      <p:sp>
        <p:nvSpPr>
          <p:cNvPr id="6" name="Slide Number Placeholder 5"/>
          <p:cNvSpPr>
            <a:spLocks noGrp="1"/>
          </p:cNvSpPr>
          <p:nvPr>
            <p:ph type="sldNum" sz="quarter" idx="7"/>
          </p:nvPr>
        </p:nvSpPr>
        <p:spPr/>
        <p:txBody>
          <a:bodyPr/>
          <a:lstStyle/>
          <a:p>
            <a:pPr marL="38100">
              <a:lnSpc>
                <a:spcPts val="1639"/>
              </a:lnSpc>
            </a:pPr>
            <a:fld id="{81D60167-4931-47E6-BA6A-407CBD079E47}" type="slidenum">
              <a:rPr lang="en-IN" spc="-5" smtClean="0"/>
              <a:t>11</a:t>
            </a:fld>
            <a:endParaRPr lang="en-IN" spc="-5" dirty="0"/>
          </a:p>
        </p:txBody>
      </p:sp>
      <p:cxnSp>
        <p:nvCxnSpPr>
          <p:cNvPr id="8" name="Straight Connector 7"/>
          <p:cNvCxnSpPr/>
          <p:nvPr/>
        </p:nvCxnSpPr>
        <p:spPr>
          <a:xfrm>
            <a:off x="5105400" y="5029200"/>
            <a:ext cx="137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09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19200"/>
            <a:ext cx="8153400" cy="5539978"/>
          </a:xfrm>
        </p:spPr>
        <p:txBody>
          <a:bodyPr/>
          <a:lstStyle/>
          <a:p>
            <a:r>
              <a:rPr lang="en-GB" b="1" dirty="0" smtClean="0">
                <a:solidFill>
                  <a:schemeClr val="tx2"/>
                </a:solidFill>
              </a:rPr>
              <a:t>WATER ABSORPTION</a:t>
            </a:r>
          </a:p>
          <a:p>
            <a:endParaRPr lang="en-GB" b="1" dirty="0" smtClean="0"/>
          </a:p>
          <a:p>
            <a:pPr algn="just">
              <a:lnSpc>
                <a:spcPct val="150000"/>
              </a:lnSpc>
            </a:pPr>
            <a:r>
              <a:rPr lang="en-GB" dirty="0"/>
              <a:t>	T</a:t>
            </a:r>
            <a:r>
              <a:rPr lang="en-GB" dirty="0" smtClean="0"/>
              <a:t>he water absorption test was carried out in order to determine the increase in resistance towards water penetration in cement mortar. The standard cube </a:t>
            </a:r>
            <a:r>
              <a:rPr lang="en-GB" dirty="0" err="1" smtClean="0"/>
              <a:t>molds</a:t>
            </a:r>
            <a:r>
              <a:rPr lang="en-GB" dirty="0" smtClean="0"/>
              <a:t> of </a:t>
            </a:r>
            <a:r>
              <a:rPr lang="en-GB" dirty="0"/>
              <a:t>70.6mm x 70.6mm x </a:t>
            </a:r>
            <a:r>
              <a:rPr lang="en-GB" dirty="0" smtClean="0"/>
              <a:t>70.6mm size were casted at the age of 28 days. Totally 6 cubes were casted and tested for water absorption. The test was done as per procedure given in ASTM C 642-97. After curing for 28 days, the specimens were dried in an oven at a temperature of 105</a:t>
            </a:r>
            <a:r>
              <a:rPr lang="en-GB" baseline="30000" dirty="0" smtClean="0"/>
              <a:t>⸰</a:t>
            </a:r>
            <a:r>
              <a:rPr lang="en-GB" dirty="0" smtClean="0"/>
              <a:t>C for 48 hours and allowed to cool at room temperature</a:t>
            </a:r>
            <a:r>
              <a:rPr lang="en-GB" dirty="0"/>
              <a:t>. Thus the </a:t>
            </a:r>
            <a:r>
              <a:rPr lang="en-GB" dirty="0" smtClean="0"/>
              <a:t>water absorption on </a:t>
            </a:r>
            <a:r>
              <a:rPr lang="en-GB" dirty="0"/>
              <a:t>the specimen is calculated using the </a:t>
            </a:r>
            <a:r>
              <a:rPr lang="en-GB" dirty="0" smtClean="0"/>
              <a:t>formula</a:t>
            </a:r>
          </a:p>
          <a:p>
            <a:pPr algn="just">
              <a:lnSpc>
                <a:spcPct val="150000"/>
              </a:lnSpc>
            </a:pPr>
            <a:r>
              <a:rPr lang="en-GB" dirty="0"/>
              <a:t> </a:t>
            </a:r>
            <a:r>
              <a:rPr lang="en-GB" dirty="0" smtClean="0"/>
              <a:t>                                    Water absorption % </a:t>
            </a:r>
            <a:r>
              <a:rPr lang="en-GB" b="1" dirty="0" smtClean="0"/>
              <a:t>=</a:t>
            </a:r>
            <a:endParaRPr lang="en-IN" b="1" dirty="0">
              <a:solidFill>
                <a:schemeClr val="tx2"/>
              </a:solidFill>
            </a:endParaRPr>
          </a:p>
          <a:p>
            <a:pPr algn="just">
              <a:lnSpc>
                <a:spcPct val="150000"/>
              </a:lnSpc>
            </a:pPr>
            <a:endParaRPr lang="en-GB" dirty="0" smtClean="0"/>
          </a:p>
          <a:p>
            <a:pPr algn="just">
              <a:lnSpc>
                <a:spcPct val="150000"/>
              </a:lnSpc>
            </a:pPr>
            <a:endParaRPr lang="en-IN" baseline="30000" dirty="0"/>
          </a:p>
        </p:txBody>
      </p:sp>
      <p:sp>
        <p:nvSpPr>
          <p:cNvPr id="4" name="Footer Placeholder 3"/>
          <p:cNvSpPr>
            <a:spLocks noGrp="1"/>
          </p:cNvSpPr>
          <p:nvPr>
            <p:ph type="ftr" sz="quarter" idx="5"/>
          </p:nvPr>
        </p:nvSpPr>
        <p:spPr/>
        <p:txBody>
          <a:bodyPr/>
          <a:lstStyle/>
          <a:p>
            <a:pPr marL="12700">
              <a:lnSpc>
                <a:spcPts val="1639"/>
              </a:lnSpc>
            </a:pPr>
            <a:r>
              <a:rPr lang="en-IN" spc="-10" smtClean="0"/>
              <a:t>18CEP108L – MAIN PROJECT</a:t>
            </a:r>
            <a:endParaRPr lang="en-IN" spc="-5" dirty="0"/>
          </a:p>
        </p:txBody>
      </p:sp>
      <p:sp>
        <p:nvSpPr>
          <p:cNvPr id="5" name="Date Placeholder 4"/>
          <p:cNvSpPr>
            <a:spLocks noGrp="1"/>
          </p:cNvSpPr>
          <p:nvPr>
            <p:ph type="dt" sz="half" idx="6"/>
          </p:nvPr>
        </p:nvSpPr>
        <p:spPr/>
        <p:txBody>
          <a:bodyPr/>
          <a:lstStyle/>
          <a:p>
            <a:pPr marL="12700">
              <a:lnSpc>
                <a:spcPts val="1639"/>
              </a:lnSpc>
            </a:pPr>
            <a:r>
              <a:rPr lang="en-US" spc="-25" smtClean="0"/>
              <a:t>1/4/2024 </a:t>
            </a:r>
            <a:endParaRPr lang="en-US" spc="-25" dirty="0"/>
          </a:p>
        </p:txBody>
      </p:sp>
      <p:sp>
        <p:nvSpPr>
          <p:cNvPr id="6" name="Slide Number Placeholder 5"/>
          <p:cNvSpPr>
            <a:spLocks noGrp="1"/>
          </p:cNvSpPr>
          <p:nvPr>
            <p:ph type="sldNum" sz="quarter" idx="7"/>
          </p:nvPr>
        </p:nvSpPr>
        <p:spPr/>
        <p:txBody>
          <a:bodyPr/>
          <a:lstStyle/>
          <a:p>
            <a:pPr marL="38100">
              <a:lnSpc>
                <a:spcPts val="1639"/>
              </a:lnSpc>
            </a:pPr>
            <a:fld id="{81D60167-4931-47E6-BA6A-407CBD079E47}" type="slidenum">
              <a:rPr lang="en-IN" spc="-5" smtClean="0"/>
              <a:t>12</a:t>
            </a:fld>
            <a:endParaRPr lang="en-IN" spc="-5" dirty="0"/>
          </a:p>
        </p:txBody>
      </p:sp>
      <mc:AlternateContent xmlns:mc="http://schemas.openxmlformats.org/markup-compatibility/2006" xmlns:a14="http://schemas.microsoft.com/office/drawing/2010/main">
        <mc:Choice Requires="a14">
          <p:sp>
            <p:nvSpPr>
              <p:cNvPr id="2" name="TextBox 1"/>
              <p:cNvSpPr txBox="1"/>
              <p:nvPr/>
            </p:nvSpPr>
            <p:spPr>
              <a:xfrm>
                <a:off x="4787900" y="5346700"/>
                <a:ext cx="2423227" cy="8894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rPr>
                        <m:t>𝑤</m:t>
                      </m:r>
                      <m:r>
                        <a:rPr lang="en-GB" b="0" i="1" smtClean="0">
                          <a:latin typeface="Cambria Math"/>
                        </a:rPr>
                        <m:t>2−</m:t>
                      </m:r>
                      <m:f>
                        <m:fPr>
                          <m:ctrlPr>
                            <a:rPr lang="en-GB" b="0" i="1" smtClean="0">
                              <a:latin typeface="Cambria Math"/>
                            </a:rPr>
                          </m:ctrlPr>
                        </m:fPr>
                        <m:num>
                          <m:r>
                            <a:rPr lang="en-GB" b="0" i="1" smtClean="0">
                              <a:latin typeface="Cambria Math"/>
                            </a:rPr>
                            <m:t>𝑊</m:t>
                          </m:r>
                          <m:r>
                            <a:rPr lang="en-GB" b="0" i="1" smtClean="0">
                              <a:latin typeface="Cambria Math"/>
                            </a:rPr>
                            <m:t>1</m:t>
                          </m:r>
                        </m:num>
                        <m:den>
                          <m:r>
                            <a:rPr lang="en-GB" b="0" i="1" smtClean="0">
                              <a:latin typeface="Cambria Math"/>
                            </a:rPr>
                            <m:t>𝑊</m:t>
                          </m:r>
                          <m:r>
                            <a:rPr lang="en-GB" b="0" i="1" smtClean="0">
                              <a:latin typeface="Cambria Math"/>
                            </a:rPr>
                            <m:t>1</m:t>
                          </m:r>
                        </m:den>
                      </m:f>
                      <m:r>
                        <a:rPr lang="en-GB" b="0" i="1" smtClean="0">
                          <a:latin typeface="Cambria Math"/>
                        </a:rPr>
                        <m:t>∗100</m:t>
                      </m:r>
                    </m:oMath>
                  </m:oMathPara>
                </a14:m>
                <a:endParaRPr lang="en-GB" b="0" dirty="0" smtClean="0"/>
              </a:p>
              <a:p>
                <a:endParaRPr lang="en-IN" dirty="0"/>
              </a:p>
            </p:txBody>
          </p:sp>
        </mc:Choice>
        <mc:Fallback xmlns="">
          <p:sp>
            <p:nvSpPr>
              <p:cNvPr id="2" name="TextBox 1"/>
              <p:cNvSpPr txBox="1">
                <a:spLocks noRot="1" noChangeAspect="1" noMove="1" noResize="1" noEditPoints="1" noAdjustHandles="1" noChangeArrowheads="1" noChangeShapeType="1" noTextEdit="1"/>
              </p:cNvSpPr>
              <p:nvPr/>
            </p:nvSpPr>
            <p:spPr>
              <a:xfrm>
                <a:off x="4787900" y="5346700"/>
                <a:ext cx="2423227" cy="889411"/>
              </a:xfrm>
              <a:prstGeom prst="rect">
                <a:avLst/>
              </a:prstGeom>
              <a:blipFill rotWithShape="1">
                <a:blip r:embed="rId2"/>
                <a:stretch>
                  <a:fillRect l="-2010" b="-10274"/>
                </a:stretch>
              </a:blipFill>
            </p:spPr>
            <p:txBody>
              <a:bodyPr/>
              <a:lstStyle/>
              <a:p>
                <a:r>
                  <a:rPr lang="en-IN">
                    <a:noFill/>
                  </a:rPr>
                  <a:t> </a:t>
                </a:r>
              </a:p>
            </p:txBody>
          </p:sp>
        </mc:Fallback>
      </mc:AlternateContent>
    </p:spTree>
    <p:extLst>
      <p:ext uri="{BB962C8B-B14F-4D97-AF65-F5344CB8AC3E}">
        <p14:creationId xmlns:p14="http://schemas.microsoft.com/office/powerpoint/2010/main" val="908492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1143000"/>
            <a:ext cx="8534400" cy="5105400"/>
          </a:xfrm>
        </p:spPr>
        <p:txBody>
          <a:bodyPr/>
          <a:lstStyle/>
          <a:p>
            <a:r>
              <a:rPr lang="en-GB" b="1" dirty="0" smtClean="0">
                <a:solidFill>
                  <a:schemeClr val="tx2"/>
                </a:solidFill>
              </a:rPr>
              <a:t>ACID PENETRATION TEST</a:t>
            </a:r>
          </a:p>
          <a:p>
            <a:pPr algn="just">
              <a:lnSpc>
                <a:spcPct val="150000"/>
              </a:lnSpc>
            </a:pPr>
            <a:r>
              <a:rPr lang="en-GB" b="1" dirty="0">
                <a:solidFill>
                  <a:schemeClr val="tx2"/>
                </a:solidFill>
              </a:rPr>
              <a:t>	</a:t>
            </a:r>
            <a:r>
              <a:rPr lang="en-GB" dirty="0" smtClean="0"/>
              <a:t>The mixing and preparation procedures for acid penetration test were made in accordance with IS:4031 (Part 6) – 2000. </a:t>
            </a:r>
            <a:r>
              <a:rPr lang="en-GB" dirty="0"/>
              <a:t>T</a:t>
            </a:r>
            <a:r>
              <a:rPr lang="en-GB" dirty="0" smtClean="0"/>
              <a:t>otally three cubes for control mix and three cubes for 0.6% aluminium powder  were casted and tested for the test. By following the test procedure, acid attack experiment was carried out to analyse weight loss. At the age of 28 days, the specimens were dried in oven at 105</a:t>
            </a:r>
            <a:r>
              <a:rPr lang="en-GB" baseline="30000" dirty="0" smtClean="0"/>
              <a:t>⸰</a:t>
            </a:r>
            <a:r>
              <a:rPr lang="en-GB" dirty="0" smtClean="0"/>
              <a:t>C and the initial weights were measured as W</a:t>
            </a:r>
            <a:r>
              <a:rPr lang="en-GB" baseline="-25000" dirty="0" smtClean="0"/>
              <a:t>1</a:t>
            </a:r>
            <a:r>
              <a:rPr lang="en-GB" dirty="0" smtClean="0"/>
              <a:t>. Then the specimens were kept in the solution of water and hydrochloric acid for 28 days. The specimens were dried in oven at 105</a:t>
            </a:r>
            <a:r>
              <a:rPr lang="en-GB" baseline="30000" dirty="0" smtClean="0"/>
              <a:t>⸰</a:t>
            </a:r>
            <a:r>
              <a:rPr lang="en-GB" dirty="0" smtClean="0"/>
              <a:t>C. Then the loss in weight of the specimen were  measured as  W</a:t>
            </a:r>
            <a:r>
              <a:rPr lang="en-GB" baseline="-25000" dirty="0" smtClean="0"/>
              <a:t>2</a:t>
            </a:r>
            <a:r>
              <a:rPr lang="en-GB" dirty="0" smtClean="0"/>
              <a:t>. Thus the acid attack on the specimen is calculated using the formula </a:t>
            </a:r>
          </a:p>
          <a:p>
            <a:pPr algn="just">
              <a:lnSpc>
                <a:spcPct val="150000"/>
              </a:lnSpc>
            </a:pPr>
            <a:r>
              <a:rPr lang="en-GB" dirty="0"/>
              <a:t> </a:t>
            </a:r>
            <a:r>
              <a:rPr lang="en-GB" dirty="0" smtClean="0"/>
              <a:t>                                             Acid attack  % </a:t>
            </a:r>
            <a:r>
              <a:rPr lang="en-GB" b="1" dirty="0" smtClean="0"/>
              <a:t>= </a:t>
            </a:r>
            <a:endParaRPr lang="en-IN" b="1" dirty="0">
              <a:solidFill>
                <a:schemeClr val="tx2"/>
              </a:solidFill>
            </a:endParaRPr>
          </a:p>
        </p:txBody>
      </p:sp>
      <p:sp>
        <p:nvSpPr>
          <p:cNvPr id="4" name="Footer Placeholder 3"/>
          <p:cNvSpPr>
            <a:spLocks noGrp="1"/>
          </p:cNvSpPr>
          <p:nvPr>
            <p:ph type="ftr" sz="quarter" idx="5"/>
          </p:nvPr>
        </p:nvSpPr>
        <p:spPr/>
        <p:txBody>
          <a:bodyPr/>
          <a:lstStyle/>
          <a:p>
            <a:pPr marL="12700">
              <a:lnSpc>
                <a:spcPts val="1639"/>
              </a:lnSpc>
            </a:pPr>
            <a:r>
              <a:rPr lang="en-IN" spc="-10" smtClean="0"/>
              <a:t>18CEP108L – MAIN PROJECT</a:t>
            </a:r>
            <a:endParaRPr lang="en-IN" spc="-5" dirty="0"/>
          </a:p>
        </p:txBody>
      </p:sp>
      <p:sp>
        <p:nvSpPr>
          <p:cNvPr id="5" name="Date Placeholder 4"/>
          <p:cNvSpPr>
            <a:spLocks noGrp="1"/>
          </p:cNvSpPr>
          <p:nvPr>
            <p:ph type="dt" sz="half" idx="6"/>
          </p:nvPr>
        </p:nvSpPr>
        <p:spPr/>
        <p:txBody>
          <a:bodyPr/>
          <a:lstStyle/>
          <a:p>
            <a:pPr marL="12700">
              <a:lnSpc>
                <a:spcPts val="1639"/>
              </a:lnSpc>
            </a:pPr>
            <a:r>
              <a:rPr lang="en-US" spc="-25" smtClean="0"/>
              <a:t>1/4/2024 </a:t>
            </a:r>
            <a:endParaRPr lang="en-US" spc="-25" dirty="0"/>
          </a:p>
        </p:txBody>
      </p:sp>
      <p:sp>
        <p:nvSpPr>
          <p:cNvPr id="6" name="Slide Number Placeholder 5"/>
          <p:cNvSpPr>
            <a:spLocks noGrp="1"/>
          </p:cNvSpPr>
          <p:nvPr>
            <p:ph type="sldNum" sz="quarter" idx="7"/>
          </p:nvPr>
        </p:nvSpPr>
        <p:spPr/>
        <p:txBody>
          <a:bodyPr/>
          <a:lstStyle/>
          <a:p>
            <a:pPr marL="38100">
              <a:lnSpc>
                <a:spcPts val="1639"/>
              </a:lnSpc>
            </a:pPr>
            <a:fld id="{81D60167-4931-47E6-BA6A-407CBD079E47}" type="slidenum">
              <a:rPr lang="en-IN" spc="-5" smtClean="0"/>
              <a:t>13</a:t>
            </a:fld>
            <a:endParaRPr lang="en-IN" spc="-5" dirty="0"/>
          </a:p>
        </p:txBody>
      </p:sp>
      <mc:AlternateContent xmlns:mc="http://schemas.openxmlformats.org/markup-compatibility/2006" xmlns:a14="http://schemas.microsoft.com/office/drawing/2010/main">
        <mc:Choice Requires="a14">
          <p:sp>
            <p:nvSpPr>
              <p:cNvPr id="7" name="TextBox 6"/>
              <p:cNvSpPr txBox="1"/>
              <p:nvPr/>
            </p:nvSpPr>
            <p:spPr>
              <a:xfrm>
                <a:off x="4495800" y="5499100"/>
                <a:ext cx="2423227" cy="8894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rPr>
                        <m:t>𝑤</m:t>
                      </m:r>
                      <m:r>
                        <a:rPr lang="en-GB" b="0" i="1" smtClean="0">
                          <a:latin typeface="Cambria Math"/>
                        </a:rPr>
                        <m:t>2−</m:t>
                      </m:r>
                      <m:f>
                        <m:fPr>
                          <m:ctrlPr>
                            <a:rPr lang="en-GB" b="0" i="1" smtClean="0">
                              <a:latin typeface="Cambria Math"/>
                            </a:rPr>
                          </m:ctrlPr>
                        </m:fPr>
                        <m:num>
                          <m:r>
                            <a:rPr lang="en-GB" b="0" i="1" smtClean="0">
                              <a:latin typeface="Cambria Math"/>
                            </a:rPr>
                            <m:t>𝑊</m:t>
                          </m:r>
                          <m:r>
                            <a:rPr lang="en-GB" b="0" i="1" smtClean="0">
                              <a:latin typeface="Cambria Math"/>
                            </a:rPr>
                            <m:t>1</m:t>
                          </m:r>
                        </m:num>
                        <m:den>
                          <m:r>
                            <a:rPr lang="en-GB" b="0" i="1" smtClean="0">
                              <a:latin typeface="Cambria Math"/>
                            </a:rPr>
                            <m:t>𝑊</m:t>
                          </m:r>
                          <m:r>
                            <a:rPr lang="en-GB" b="0" i="1" smtClean="0">
                              <a:latin typeface="Cambria Math"/>
                            </a:rPr>
                            <m:t>1</m:t>
                          </m:r>
                        </m:den>
                      </m:f>
                      <m:r>
                        <a:rPr lang="en-GB" b="0" i="1" smtClean="0">
                          <a:latin typeface="Cambria Math"/>
                        </a:rPr>
                        <m:t>∗100</m:t>
                      </m:r>
                    </m:oMath>
                  </m:oMathPara>
                </a14:m>
                <a:endParaRPr lang="en-GB" b="0" dirty="0" smtClean="0"/>
              </a:p>
              <a:p>
                <a:endParaRPr lang="en-IN" dirty="0"/>
              </a:p>
            </p:txBody>
          </p:sp>
        </mc:Choice>
        <mc:Fallback xmlns="">
          <p:sp>
            <p:nvSpPr>
              <p:cNvPr id="7" name="TextBox 6"/>
              <p:cNvSpPr txBox="1">
                <a:spLocks noRot="1" noChangeAspect="1" noMove="1" noResize="1" noEditPoints="1" noAdjustHandles="1" noChangeArrowheads="1" noChangeShapeType="1" noTextEdit="1"/>
              </p:cNvSpPr>
              <p:nvPr/>
            </p:nvSpPr>
            <p:spPr>
              <a:xfrm>
                <a:off x="4495800" y="5499100"/>
                <a:ext cx="2423227" cy="889411"/>
              </a:xfrm>
              <a:prstGeom prst="rect">
                <a:avLst/>
              </a:prstGeom>
              <a:blipFill rotWithShape="1">
                <a:blip r:embed="rId2"/>
                <a:stretch>
                  <a:fillRect l="-2267" b="-10274"/>
                </a:stretch>
              </a:blipFill>
            </p:spPr>
            <p:txBody>
              <a:bodyPr/>
              <a:lstStyle/>
              <a:p>
                <a:r>
                  <a:rPr lang="en-IN">
                    <a:noFill/>
                  </a:rPr>
                  <a:t> </a:t>
                </a:r>
              </a:p>
            </p:txBody>
          </p:sp>
        </mc:Fallback>
      </mc:AlternateContent>
    </p:spTree>
    <p:extLst>
      <p:ext uri="{BB962C8B-B14F-4D97-AF65-F5344CB8AC3E}">
        <p14:creationId xmlns:p14="http://schemas.microsoft.com/office/powerpoint/2010/main" val="1236077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0033E8-B585-47D8-86F5-0B9FC12DE90A}"/>
              </a:ext>
            </a:extLst>
          </p:cNvPr>
          <p:cNvSpPr>
            <a:spLocks noGrp="1"/>
          </p:cNvSpPr>
          <p:nvPr>
            <p:ph type="title"/>
          </p:nvPr>
        </p:nvSpPr>
        <p:spPr>
          <a:xfrm>
            <a:off x="1661266" y="228600"/>
            <a:ext cx="6536435" cy="1292662"/>
          </a:xfrm>
        </p:spPr>
        <p:txBody>
          <a:bodyPr/>
          <a:lstStyle/>
          <a:p>
            <a:pPr algn="just"/>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RESULT</a:t>
            </a:r>
            <a:r>
              <a:rPr lang="en-US" sz="2800" b="1" dirty="0">
                <a:latin typeface="Times New Roman" pitchFamily="18" charset="0"/>
                <a:cs typeface="Times New Roman" pitchFamily="18" charset="0"/>
              </a:rPr>
              <a:t/>
            </a:r>
            <a:br>
              <a:rPr lang="en-US" sz="2800" b="1" dirty="0">
                <a:latin typeface="Times New Roman" pitchFamily="18" charset="0"/>
                <a:cs typeface="Times New Roman" pitchFamily="18" charset="0"/>
              </a:rPr>
            </a:br>
            <a:endParaRPr lang="en-IN" dirty="0"/>
          </a:p>
        </p:txBody>
      </p:sp>
      <p:sp>
        <p:nvSpPr>
          <p:cNvPr id="3" name="Text Placeholder 2">
            <a:extLst>
              <a:ext uri="{FF2B5EF4-FFF2-40B4-BE49-F238E27FC236}">
                <a16:creationId xmlns="" xmlns:a16="http://schemas.microsoft.com/office/drawing/2014/main" id="{003E9BBF-2080-4D2D-AD13-877D43EFB0E5}"/>
              </a:ext>
            </a:extLst>
          </p:cNvPr>
          <p:cNvSpPr>
            <a:spLocks noGrp="1"/>
          </p:cNvSpPr>
          <p:nvPr>
            <p:ph type="body" idx="1"/>
          </p:nvPr>
        </p:nvSpPr>
        <p:spPr>
          <a:xfrm>
            <a:off x="455440" y="1371600"/>
            <a:ext cx="6400800" cy="307777"/>
          </a:xfrm>
        </p:spPr>
        <p:txBody>
          <a:bodyPr/>
          <a:lstStyle/>
          <a:p>
            <a:r>
              <a:rPr lang="en-GB" b="1" dirty="0" smtClean="0">
                <a:solidFill>
                  <a:schemeClr val="tx2"/>
                </a:solidFill>
              </a:rPr>
              <a:t>COMPRESSIVE STRENGTH TEST</a:t>
            </a:r>
            <a:endParaRPr lang="en-IN" b="1" dirty="0">
              <a:solidFill>
                <a:schemeClr val="tx2"/>
              </a:solidFill>
            </a:endParaRPr>
          </a:p>
        </p:txBody>
      </p:sp>
      <p:sp>
        <p:nvSpPr>
          <p:cNvPr id="4" name="Footer Placeholder 3">
            <a:extLst>
              <a:ext uri="{FF2B5EF4-FFF2-40B4-BE49-F238E27FC236}">
                <a16:creationId xmlns="" xmlns:a16="http://schemas.microsoft.com/office/drawing/2014/main" id="{C800A936-0FB0-45B4-9080-DF29276F0CC5}"/>
              </a:ext>
            </a:extLst>
          </p:cNvPr>
          <p:cNvSpPr>
            <a:spLocks noGrp="1"/>
          </p:cNvSpPr>
          <p:nvPr>
            <p:ph type="ftr" sz="quarter" idx="5"/>
          </p:nvPr>
        </p:nvSpPr>
        <p:spPr/>
        <p:txBody>
          <a:bodyPr/>
          <a:lstStyle/>
          <a:p>
            <a:pPr marL="12700">
              <a:lnSpc>
                <a:spcPts val="1639"/>
              </a:lnSpc>
            </a:pPr>
            <a:r>
              <a:rPr lang="en-IN" spc="-10"/>
              <a:t>18CEP108L – MAIN PROJECT</a:t>
            </a:r>
            <a:endParaRPr lang="en-IN" spc="-5" dirty="0"/>
          </a:p>
        </p:txBody>
      </p:sp>
      <p:sp>
        <p:nvSpPr>
          <p:cNvPr id="5" name="Date Placeholder 4">
            <a:extLst>
              <a:ext uri="{FF2B5EF4-FFF2-40B4-BE49-F238E27FC236}">
                <a16:creationId xmlns="" xmlns:a16="http://schemas.microsoft.com/office/drawing/2014/main" id="{DCA41091-D834-4D2F-95AB-33DB30F39EAD}"/>
              </a:ext>
            </a:extLst>
          </p:cNvPr>
          <p:cNvSpPr>
            <a:spLocks noGrp="1"/>
          </p:cNvSpPr>
          <p:nvPr>
            <p:ph type="dt" sz="half" idx="6"/>
          </p:nvPr>
        </p:nvSpPr>
        <p:spPr>
          <a:xfrm>
            <a:off x="993444" y="6526765"/>
            <a:ext cx="892175" cy="205184"/>
          </a:xfrm>
        </p:spPr>
        <p:txBody>
          <a:bodyPr/>
          <a:lstStyle/>
          <a:p>
            <a:pPr marL="12700">
              <a:lnSpc>
                <a:spcPts val="1639"/>
              </a:lnSpc>
            </a:pPr>
            <a:r>
              <a:rPr lang="en-US" spc="-25" smtClean="0"/>
              <a:t>1/4/2024 </a:t>
            </a:r>
            <a:endParaRPr lang="en-US" spc="-25" dirty="0"/>
          </a:p>
        </p:txBody>
      </p:sp>
      <p:sp>
        <p:nvSpPr>
          <p:cNvPr id="6" name="Slide Number Placeholder 5">
            <a:extLst>
              <a:ext uri="{FF2B5EF4-FFF2-40B4-BE49-F238E27FC236}">
                <a16:creationId xmlns="" xmlns:a16="http://schemas.microsoft.com/office/drawing/2014/main" id="{93C09ABF-3118-451C-91EA-E6B2499A7797}"/>
              </a:ext>
            </a:extLst>
          </p:cNvPr>
          <p:cNvSpPr>
            <a:spLocks noGrp="1"/>
          </p:cNvSpPr>
          <p:nvPr>
            <p:ph type="sldNum" sz="quarter" idx="7"/>
          </p:nvPr>
        </p:nvSpPr>
        <p:spPr/>
        <p:txBody>
          <a:bodyPr/>
          <a:lstStyle/>
          <a:p>
            <a:pPr marL="38100">
              <a:lnSpc>
                <a:spcPts val="1639"/>
              </a:lnSpc>
            </a:pPr>
            <a:fld id="{81D60167-4931-47E6-BA6A-407CBD079E47}" type="slidenum">
              <a:rPr lang="en-IN" spc="-5" smtClean="0"/>
              <a:t>14</a:t>
            </a:fld>
            <a:endParaRPr lang="en-IN" spc="-5" dirty="0"/>
          </a:p>
        </p:txBody>
      </p:sp>
      <p:pic>
        <p:nvPicPr>
          <p:cNvPr id="16" name="Picture 15">
            <a:extLst>
              <a:ext uri="{FF2B5EF4-FFF2-40B4-BE49-F238E27FC236}">
                <a16:creationId xmlns="" xmlns:a16="http://schemas.microsoft.com/office/drawing/2014/main" id="{6EAA171B-2012-409A-A31B-AB3957FC75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0" y="3429000"/>
            <a:ext cx="2649478" cy="2667000"/>
          </a:xfrm>
          <a:prstGeom prst="rect">
            <a:avLst/>
          </a:prstGeom>
        </p:spPr>
      </p:pic>
      <p:graphicFrame>
        <p:nvGraphicFramePr>
          <p:cNvPr id="28" name="Table 7">
            <a:extLst>
              <a:ext uri="{FF2B5EF4-FFF2-40B4-BE49-F238E27FC236}">
                <a16:creationId xmlns="" xmlns:a16="http://schemas.microsoft.com/office/drawing/2014/main" id="{DADA4BB0-A4D7-4D55-BCBB-10A1917D00D6}"/>
              </a:ext>
            </a:extLst>
          </p:cNvPr>
          <p:cNvGraphicFramePr>
            <a:graphicFrameLocks noGrp="1"/>
          </p:cNvGraphicFramePr>
          <p:nvPr>
            <p:extLst>
              <p:ext uri="{D42A27DB-BD31-4B8C-83A1-F6EECF244321}">
                <p14:modId xmlns:p14="http://schemas.microsoft.com/office/powerpoint/2010/main" val="3650878269"/>
              </p:ext>
            </p:extLst>
          </p:nvPr>
        </p:nvGraphicFramePr>
        <p:xfrm>
          <a:off x="1371600" y="1828800"/>
          <a:ext cx="6143874" cy="1351280"/>
        </p:xfrm>
        <a:graphic>
          <a:graphicData uri="http://schemas.openxmlformats.org/drawingml/2006/table">
            <a:tbl>
              <a:tblPr firstRow="1" bandRow="1">
                <a:tableStyleId>{5C22544A-7EE6-4342-B048-85BDC9FD1C3A}</a:tableStyleId>
              </a:tblPr>
              <a:tblGrid>
                <a:gridCol w="762000">
                  <a:extLst>
                    <a:ext uri="{9D8B030D-6E8A-4147-A177-3AD203B41FA5}">
                      <a16:colId xmlns="" xmlns:a16="http://schemas.microsoft.com/office/drawing/2014/main" val="1731141915"/>
                    </a:ext>
                  </a:extLst>
                </a:gridCol>
                <a:gridCol w="2438400">
                  <a:extLst>
                    <a:ext uri="{9D8B030D-6E8A-4147-A177-3AD203B41FA5}">
                      <a16:colId xmlns="" xmlns:a16="http://schemas.microsoft.com/office/drawing/2014/main" val="2777178567"/>
                    </a:ext>
                  </a:extLst>
                </a:gridCol>
                <a:gridCol w="2943474">
                  <a:extLst>
                    <a:ext uri="{9D8B030D-6E8A-4147-A177-3AD203B41FA5}">
                      <a16:colId xmlns="" xmlns:a16="http://schemas.microsoft.com/office/drawing/2014/main" val="1114948831"/>
                    </a:ext>
                  </a:extLst>
                </a:gridCol>
              </a:tblGrid>
              <a:tr h="609600">
                <a:tc>
                  <a:txBody>
                    <a:bodyPr/>
                    <a:lstStyle/>
                    <a:p>
                      <a:r>
                        <a:rPr lang="en-IN" dirty="0"/>
                        <a:t>  </a:t>
                      </a:r>
                      <a:r>
                        <a:rPr lang="en-IN" dirty="0" smtClean="0"/>
                        <a:t>S.NO      </a:t>
                      </a:r>
                      <a:endParaRPr lang="en-IN" dirty="0"/>
                    </a:p>
                  </a:txBody>
                  <a:tcPr/>
                </a:tc>
                <a:tc>
                  <a:txBody>
                    <a:bodyPr/>
                    <a:lstStyle/>
                    <a:p>
                      <a:r>
                        <a:rPr lang="en-IN" dirty="0"/>
                        <a:t>  NO.OF </a:t>
                      </a:r>
                      <a:r>
                        <a:rPr lang="en-IN" dirty="0" smtClean="0"/>
                        <a:t>CURING  </a:t>
                      </a:r>
                      <a:r>
                        <a:rPr lang="en-IN" dirty="0"/>
                        <a:t>DAYS</a:t>
                      </a: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dirty="0"/>
                        <a:t>    COMPRESSIVE </a:t>
                      </a:r>
                      <a:r>
                        <a:rPr lang="en-IN" dirty="0" smtClean="0"/>
                        <a:t>STRENGTH</a:t>
                      </a:r>
                      <a:endParaRPr lang="en-IN" b="0" i="0" dirty="0">
                        <a:solidFill>
                          <a:schemeClr val="bg1"/>
                        </a:solidFill>
                        <a:effectLst/>
                        <a:latin typeface="Arial" panose="020B0604020202020204" pitchFamily="34" charset="0"/>
                      </a:endParaRPr>
                    </a:p>
                  </a:txBody>
                  <a:tcPr/>
                </a:tc>
                <a:extLst>
                  <a:ext uri="{0D108BD9-81ED-4DB2-BD59-A6C34878D82A}">
                    <a16:rowId xmlns="" xmlns:a16="http://schemas.microsoft.com/office/drawing/2014/main" val="163453246"/>
                  </a:ext>
                </a:extLst>
              </a:tr>
              <a:tr h="370840">
                <a:tc>
                  <a:txBody>
                    <a:bodyPr/>
                    <a:lstStyle/>
                    <a:p>
                      <a:pPr algn="ctr"/>
                      <a:r>
                        <a:rPr lang="en-IN" dirty="0"/>
                        <a:t> 1</a:t>
                      </a:r>
                    </a:p>
                  </a:txBody>
                  <a:tcPr/>
                </a:tc>
                <a:tc>
                  <a:txBody>
                    <a:bodyPr/>
                    <a:lstStyle/>
                    <a:p>
                      <a:pPr algn="ctr"/>
                      <a:r>
                        <a:rPr lang="en-IN" dirty="0"/>
                        <a:t>7</a:t>
                      </a:r>
                    </a:p>
                  </a:txBody>
                  <a:tcPr/>
                </a:tc>
                <a:tc>
                  <a:txBody>
                    <a:bodyPr/>
                    <a:lstStyle/>
                    <a:p>
                      <a:pPr algn="ctr"/>
                      <a:r>
                        <a:rPr lang="en-GB" dirty="0" smtClean="0"/>
                        <a:t>8.35</a:t>
                      </a:r>
                      <a:r>
                        <a:rPr lang="en-GB" baseline="0" dirty="0" smtClean="0"/>
                        <a:t> N/mm</a:t>
                      </a:r>
                      <a:r>
                        <a:rPr lang="en-GB" baseline="30000" dirty="0" smtClean="0"/>
                        <a:t>2</a:t>
                      </a:r>
                      <a:endParaRPr lang="en-IN" dirty="0"/>
                    </a:p>
                  </a:txBody>
                  <a:tcPr/>
                </a:tc>
                <a:extLst>
                  <a:ext uri="{0D108BD9-81ED-4DB2-BD59-A6C34878D82A}">
                    <a16:rowId xmlns="" xmlns:a16="http://schemas.microsoft.com/office/drawing/2014/main" val="2712550894"/>
                  </a:ext>
                </a:extLst>
              </a:tr>
              <a:tr h="370840">
                <a:tc>
                  <a:txBody>
                    <a:bodyPr/>
                    <a:lstStyle/>
                    <a:p>
                      <a:pPr algn="ctr"/>
                      <a:r>
                        <a:rPr lang="en-GB" dirty="0" smtClean="0"/>
                        <a:t>2</a:t>
                      </a:r>
                      <a:endParaRPr lang="en-IN" dirty="0"/>
                    </a:p>
                  </a:txBody>
                  <a:tcPr/>
                </a:tc>
                <a:tc>
                  <a:txBody>
                    <a:bodyPr/>
                    <a:lstStyle/>
                    <a:p>
                      <a:pPr algn="ctr"/>
                      <a:r>
                        <a:rPr lang="en-GB" dirty="0" smtClean="0"/>
                        <a:t>28</a:t>
                      </a:r>
                      <a:endParaRPr lang="en-IN" dirty="0"/>
                    </a:p>
                  </a:txBody>
                  <a:tcPr/>
                </a:tc>
                <a:tc>
                  <a:txBody>
                    <a:bodyPr/>
                    <a:lstStyle/>
                    <a:p>
                      <a:pPr algn="ctr"/>
                      <a:r>
                        <a:rPr lang="en-GB" dirty="0" smtClean="0"/>
                        <a:t>9.39 </a:t>
                      </a:r>
                      <a:r>
                        <a:rPr lang="en-GB" baseline="0" dirty="0" smtClean="0"/>
                        <a:t>N/mm</a:t>
                      </a:r>
                      <a:r>
                        <a:rPr lang="en-GB" baseline="30000" dirty="0" smtClean="0"/>
                        <a:t>2</a:t>
                      </a:r>
                      <a:endParaRPr lang="en-IN" dirty="0"/>
                    </a:p>
                  </a:txBody>
                  <a:tcPr/>
                </a:tc>
              </a:tr>
            </a:tbl>
          </a:graphicData>
        </a:graphic>
      </p:graphicFrame>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3429000"/>
            <a:ext cx="3810000" cy="2895600"/>
          </a:xfrm>
          <a:prstGeom prst="rect">
            <a:avLst/>
          </a:prstGeom>
        </p:spPr>
      </p:pic>
    </p:spTree>
    <p:extLst>
      <p:ext uri="{BB962C8B-B14F-4D97-AF65-F5344CB8AC3E}">
        <p14:creationId xmlns:p14="http://schemas.microsoft.com/office/powerpoint/2010/main" val="10275281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35660" y="1343990"/>
            <a:ext cx="7672679" cy="307777"/>
          </a:xfrm>
        </p:spPr>
        <p:txBody>
          <a:bodyPr/>
          <a:lstStyle/>
          <a:p>
            <a:r>
              <a:rPr lang="en-GB" b="1" dirty="0">
                <a:solidFill>
                  <a:schemeClr val="tx2"/>
                </a:solidFill>
              </a:rPr>
              <a:t>WATER ABSORPTION</a:t>
            </a:r>
            <a:endParaRPr lang="en-IN" b="1" dirty="0">
              <a:solidFill>
                <a:schemeClr val="tx2"/>
              </a:solidFill>
            </a:endParaRPr>
          </a:p>
        </p:txBody>
      </p:sp>
      <p:sp>
        <p:nvSpPr>
          <p:cNvPr id="4" name="Footer Placeholder 3"/>
          <p:cNvSpPr>
            <a:spLocks noGrp="1"/>
          </p:cNvSpPr>
          <p:nvPr>
            <p:ph type="ftr" sz="quarter" idx="5"/>
          </p:nvPr>
        </p:nvSpPr>
        <p:spPr/>
        <p:txBody>
          <a:bodyPr/>
          <a:lstStyle/>
          <a:p>
            <a:pPr marL="12700">
              <a:lnSpc>
                <a:spcPts val="1639"/>
              </a:lnSpc>
            </a:pPr>
            <a:r>
              <a:rPr lang="en-IN" spc="-10" smtClean="0"/>
              <a:t>18CEP108L – MAIN PROJECT</a:t>
            </a:r>
            <a:endParaRPr lang="en-IN" spc="-5" dirty="0"/>
          </a:p>
        </p:txBody>
      </p:sp>
      <p:sp>
        <p:nvSpPr>
          <p:cNvPr id="5" name="Date Placeholder 4"/>
          <p:cNvSpPr>
            <a:spLocks noGrp="1"/>
          </p:cNvSpPr>
          <p:nvPr>
            <p:ph type="dt" sz="half" idx="6"/>
          </p:nvPr>
        </p:nvSpPr>
        <p:spPr/>
        <p:txBody>
          <a:bodyPr/>
          <a:lstStyle/>
          <a:p>
            <a:pPr marL="12700">
              <a:lnSpc>
                <a:spcPts val="1639"/>
              </a:lnSpc>
            </a:pPr>
            <a:r>
              <a:rPr lang="en-US" spc="-25" smtClean="0"/>
              <a:t>1/4/2024 </a:t>
            </a:r>
            <a:endParaRPr lang="en-US" spc="-25" dirty="0"/>
          </a:p>
        </p:txBody>
      </p:sp>
      <p:sp>
        <p:nvSpPr>
          <p:cNvPr id="6" name="Slide Number Placeholder 5"/>
          <p:cNvSpPr>
            <a:spLocks noGrp="1"/>
          </p:cNvSpPr>
          <p:nvPr>
            <p:ph type="sldNum" sz="quarter" idx="7"/>
          </p:nvPr>
        </p:nvSpPr>
        <p:spPr/>
        <p:txBody>
          <a:bodyPr/>
          <a:lstStyle/>
          <a:p>
            <a:pPr marL="38100">
              <a:lnSpc>
                <a:spcPts val="1639"/>
              </a:lnSpc>
            </a:pPr>
            <a:fld id="{81D60167-4931-47E6-BA6A-407CBD079E47}" type="slidenum">
              <a:rPr lang="en-IN" spc="-5" smtClean="0"/>
              <a:t>15</a:t>
            </a:fld>
            <a:endParaRPr lang="en-IN" spc="-5" dirty="0"/>
          </a:p>
        </p:txBody>
      </p:sp>
      <p:graphicFrame>
        <p:nvGraphicFramePr>
          <p:cNvPr id="9" name="Table 7">
            <a:extLst>
              <a:ext uri="{FF2B5EF4-FFF2-40B4-BE49-F238E27FC236}">
                <a16:creationId xmlns="" xmlns:a16="http://schemas.microsoft.com/office/drawing/2014/main" id="{DADA4BB0-A4D7-4D55-BCBB-10A1917D00D6}"/>
              </a:ext>
            </a:extLst>
          </p:cNvPr>
          <p:cNvGraphicFramePr>
            <a:graphicFrameLocks noGrp="1"/>
          </p:cNvGraphicFramePr>
          <p:nvPr>
            <p:extLst>
              <p:ext uri="{D42A27DB-BD31-4B8C-83A1-F6EECF244321}">
                <p14:modId xmlns:p14="http://schemas.microsoft.com/office/powerpoint/2010/main" val="3698198030"/>
              </p:ext>
            </p:extLst>
          </p:nvPr>
        </p:nvGraphicFramePr>
        <p:xfrm>
          <a:off x="1371600" y="1828800"/>
          <a:ext cx="5715000" cy="1351280"/>
        </p:xfrm>
        <a:graphic>
          <a:graphicData uri="http://schemas.openxmlformats.org/drawingml/2006/table">
            <a:tbl>
              <a:tblPr firstRow="1" bandRow="1">
                <a:tableStyleId>{5C22544A-7EE6-4342-B048-85BDC9FD1C3A}</a:tableStyleId>
              </a:tblPr>
              <a:tblGrid>
                <a:gridCol w="2362200">
                  <a:extLst>
                    <a:ext uri="{9D8B030D-6E8A-4147-A177-3AD203B41FA5}">
                      <a16:colId xmlns="" xmlns:a16="http://schemas.microsoft.com/office/drawing/2014/main" val="2777178567"/>
                    </a:ext>
                  </a:extLst>
                </a:gridCol>
                <a:gridCol w="3352800">
                  <a:extLst>
                    <a:ext uri="{9D8B030D-6E8A-4147-A177-3AD203B41FA5}">
                      <a16:colId xmlns="" xmlns:a16="http://schemas.microsoft.com/office/drawing/2014/main" val="1114948831"/>
                    </a:ext>
                  </a:extLst>
                </a:gridCol>
              </a:tblGrid>
              <a:tr h="609600">
                <a:tc>
                  <a:txBody>
                    <a:bodyPr/>
                    <a:lstStyle/>
                    <a:p>
                      <a:pPr algn="ctr"/>
                      <a:r>
                        <a:rPr lang="en-GB" b="0" dirty="0" smtClean="0">
                          <a:latin typeface="Times New Roman" pitchFamily="18" charset="0"/>
                          <a:cs typeface="Times New Roman" pitchFamily="18" charset="0"/>
                        </a:rPr>
                        <a:t>MIX</a:t>
                      </a:r>
                      <a:endParaRPr lang="en-IN" b="0" dirty="0">
                        <a:latin typeface="Times New Roman" pitchFamily="18" charset="0"/>
                        <a:cs typeface="Times New Roman" pitchFamily="18"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GB" b="0" i="0" dirty="0" smtClean="0">
                          <a:solidFill>
                            <a:schemeClr val="bg1"/>
                          </a:solidFill>
                          <a:effectLst/>
                          <a:latin typeface="Times New Roman" pitchFamily="18" charset="0"/>
                          <a:cs typeface="Times New Roman" pitchFamily="18" charset="0"/>
                        </a:rPr>
                        <a:t>AVG</a:t>
                      </a:r>
                      <a:r>
                        <a:rPr lang="en-GB" b="0" i="0" baseline="0" dirty="0" smtClean="0">
                          <a:solidFill>
                            <a:schemeClr val="bg1"/>
                          </a:solidFill>
                          <a:effectLst/>
                          <a:latin typeface="Times New Roman" pitchFamily="18" charset="0"/>
                          <a:cs typeface="Times New Roman" pitchFamily="18" charset="0"/>
                        </a:rPr>
                        <a:t> WATER ABSORPTION</a:t>
                      </a:r>
                      <a:endParaRPr lang="en-IN" b="0" i="0" dirty="0">
                        <a:solidFill>
                          <a:schemeClr val="bg1"/>
                        </a:solidFill>
                        <a:effectLst/>
                        <a:latin typeface="Times New Roman" pitchFamily="18" charset="0"/>
                        <a:cs typeface="Times New Roman" pitchFamily="18" charset="0"/>
                      </a:endParaRPr>
                    </a:p>
                  </a:txBody>
                  <a:tcPr/>
                </a:tc>
                <a:extLst>
                  <a:ext uri="{0D108BD9-81ED-4DB2-BD59-A6C34878D82A}">
                    <a16:rowId xmlns="" xmlns:a16="http://schemas.microsoft.com/office/drawing/2014/main" val="163453246"/>
                  </a:ext>
                </a:extLst>
              </a:tr>
              <a:tr h="370840">
                <a:tc>
                  <a:txBody>
                    <a:bodyPr/>
                    <a:lstStyle/>
                    <a:p>
                      <a:pPr algn="ctr"/>
                      <a:r>
                        <a:rPr lang="en-GB" dirty="0" smtClean="0"/>
                        <a:t>CONTROL</a:t>
                      </a:r>
                      <a:r>
                        <a:rPr lang="en-GB" baseline="0" dirty="0" smtClean="0"/>
                        <a:t> MIX</a:t>
                      </a:r>
                      <a:endParaRPr lang="en-IN" dirty="0"/>
                    </a:p>
                  </a:txBody>
                  <a:tcPr/>
                </a:tc>
                <a:tc>
                  <a:txBody>
                    <a:bodyPr/>
                    <a:lstStyle/>
                    <a:p>
                      <a:pPr algn="ctr"/>
                      <a:r>
                        <a:rPr lang="en-GB" dirty="0" smtClean="0"/>
                        <a:t>7.03%</a:t>
                      </a:r>
                      <a:endParaRPr lang="en-IN" dirty="0"/>
                    </a:p>
                  </a:txBody>
                  <a:tcPr/>
                </a:tc>
                <a:extLst>
                  <a:ext uri="{0D108BD9-81ED-4DB2-BD59-A6C34878D82A}">
                    <a16:rowId xmlns="" xmlns:a16="http://schemas.microsoft.com/office/drawing/2014/main" val="2712550894"/>
                  </a:ext>
                </a:extLst>
              </a:tr>
              <a:tr h="370840">
                <a:tc>
                  <a:txBody>
                    <a:bodyPr/>
                    <a:lstStyle/>
                    <a:p>
                      <a:pPr algn="ctr"/>
                      <a:r>
                        <a:rPr lang="en-GB" dirty="0" smtClean="0"/>
                        <a:t>ALU</a:t>
                      </a:r>
                      <a:r>
                        <a:rPr lang="en-GB" baseline="0" dirty="0" smtClean="0"/>
                        <a:t>MINIUM POWDER</a:t>
                      </a:r>
                      <a:endParaRPr lang="en-IN" dirty="0"/>
                    </a:p>
                  </a:txBody>
                  <a:tcPr/>
                </a:tc>
                <a:tc>
                  <a:txBody>
                    <a:bodyPr/>
                    <a:lstStyle/>
                    <a:p>
                      <a:pPr algn="ctr"/>
                      <a:r>
                        <a:rPr lang="en-GB" dirty="0" smtClean="0"/>
                        <a:t>14.1%</a:t>
                      </a:r>
                      <a:endParaRPr lang="en-IN" dirty="0"/>
                    </a:p>
                  </a:txBody>
                  <a:tcPr/>
                </a:tc>
              </a:tr>
            </a:tbl>
          </a:graphicData>
        </a:graphic>
      </p:graphicFrame>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3505200"/>
            <a:ext cx="2735013" cy="2438400"/>
          </a:xfrm>
          <a:prstGeom prst="rect">
            <a:avLst/>
          </a:prstGeom>
        </p:spPr>
      </p:pic>
    </p:spTree>
    <p:extLst>
      <p:ext uri="{BB962C8B-B14F-4D97-AF65-F5344CB8AC3E}">
        <p14:creationId xmlns:p14="http://schemas.microsoft.com/office/powerpoint/2010/main" val="23729392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2986" y="646302"/>
            <a:ext cx="2416175" cy="430887"/>
          </a:xfrm>
        </p:spPr>
        <p:txBody>
          <a:bodyPr/>
          <a:lstStyle/>
          <a:p>
            <a:pPr algn="ctr"/>
            <a:r>
              <a:rPr lang="en-GB" dirty="0" smtClean="0"/>
              <a:t>CONCLUSION</a:t>
            </a:r>
            <a:endParaRPr lang="en-IN" dirty="0"/>
          </a:p>
        </p:txBody>
      </p:sp>
      <p:sp>
        <p:nvSpPr>
          <p:cNvPr id="3" name="Text Placeholder 2"/>
          <p:cNvSpPr>
            <a:spLocks noGrp="1"/>
          </p:cNvSpPr>
          <p:nvPr>
            <p:ph type="body" idx="1"/>
          </p:nvPr>
        </p:nvSpPr>
        <p:spPr>
          <a:xfrm>
            <a:off x="735660" y="1343990"/>
            <a:ext cx="7672679" cy="3693319"/>
          </a:xfrm>
        </p:spPr>
        <p:txBody>
          <a:bodyPr/>
          <a:lstStyle/>
          <a:p>
            <a:pPr marL="342900" lvl="0" indent="-342900" algn="just">
              <a:lnSpc>
                <a:spcPct val="150000"/>
              </a:lnSpc>
              <a:buFont typeface="Arial" pitchFamily="34" charset="0"/>
              <a:buChar char="•"/>
            </a:pPr>
            <a:r>
              <a:rPr lang="en-IN" dirty="0"/>
              <a:t>The effectiveness of aluminium powder was most pronounced with higher powder to sand ratio. 	</a:t>
            </a:r>
            <a:endParaRPr lang="en-IN" dirty="0" smtClean="0"/>
          </a:p>
          <a:p>
            <a:pPr marL="342900" lvl="0" indent="-342900" algn="just">
              <a:lnSpc>
                <a:spcPct val="150000"/>
              </a:lnSpc>
              <a:buFont typeface="Arial" pitchFamily="34" charset="0"/>
              <a:buChar char="•"/>
            </a:pPr>
            <a:r>
              <a:rPr lang="en-IN" dirty="0"/>
              <a:t>The 7 and 28 day densities with 0.6% aluminium powder was 19.8% and 17.8% lesser than the control mix respectively.</a:t>
            </a:r>
          </a:p>
          <a:p>
            <a:pPr marL="342900" indent="-342900" algn="just">
              <a:lnSpc>
                <a:spcPct val="150000"/>
              </a:lnSpc>
              <a:buFont typeface="Arial" pitchFamily="34" charset="0"/>
              <a:buChar char="•"/>
            </a:pPr>
            <a:r>
              <a:rPr lang="en-IN" dirty="0"/>
              <a:t>The 7 and 28 day compressive strength with addition of 0.6% aluminium powder was </a:t>
            </a:r>
            <a:r>
              <a:rPr lang="en-IN" dirty="0" smtClean="0"/>
              <a:t>8.35 and </a:t>
            </a:r>
            <a:r>
              <a:rPr lang="en-IN" dirty="0"/>
              <a:t>9.39 N/mm</a:t>
            </a:r>
            <a:r>
              <a:rPr lang="en-IN" baseline="30000" dirty="0"/>
              <a:t>𝟐</a:t>
            </a:r>
            <a:r>
              <a:rPr lang="en-IN" dirty="0" smtClean="0"/>
              <a:t>.</a:t>
            </a:r>
          </a:p>
          <a:p>
            <a:pPr marL="342900" indent="-342900" algn="just">
              <a:lnSpc>
                <a:spcPct val="150000"/>
              </a:lnSpc>
              <a:buFont typeface="Arial" pitchFamily="34" charset="0"/>
              <a:buChar char="•"/>
            </a:pPr>
            <a:r>
              <a:rPr lang="en-GB" dirty="0" smtClean="0"/>
              <a:t>The average water absorption for control mix and aluminium powder was 7.03% and 14.1% at the age of 28 days.</a:t>
            </a:r>
            <a:endParaRPr lang="en-IN" dirty="0"/>
          </a:p>
        </p:txBody>
      </p:sp>
      <p:sp>
        <p:nvSpPr>
          <p:cNvPr id="4" name="Footer Placeholder 3"/>
          <p:cNvSpPr>
            <a:spLocks noGrp="1"/>
          </p:cNvSpPr>
          <p:nvPr>
            <p:ph type="ftr" sz="quarter" idx="5"/>
          </p:nvPr>
        </p:nvSpPr>
        <p:spPr/>
        <p:txBody>
          <a:bodyPr/>
          <a:lstStyle/>
          <a:p>
            <a:pPr marL="12700">
              <a:lnSpc>
                <a:spcPts val="1639"/>
              </a:lnSpc>
            </a:pPr>
            <a:r>
              <a:rPr lang="en-IN" spc="-10" smtClean="0"/>
              <a:t>18CEP108L – MAIN PROJECT</a:t>
            </a:r>
            <a:endParaRPr lang="en-IN" spc="-5" dirty="0"/>
          </a:p>
        </p:txBody>
      </p:sp>
      <p:sp>
        <p:nvSpPr>
          <p:cNvPr id="5" name="Date Placeholder 4"/>
          <p:cNvSpPr>
            <a:spLocks noGrp="1"/>
          </p:cNvSpPr>
          <p:nvPr>
            <p:ph type="dt" sz="half" idx="6"/>
          </p:nvPr>
        </p:nvSpPr>
        <p:spPr/>
        <p:txBody>
          <a:bodyPr/>
          <a:lstStyle/>
          <a:p>
            <a:pPr marL="12700">
              <a:lnSpc>
                <a:spcPts val="1639"/>
              </a:lnSpc>
            </a:pPr>
            <a:r>
              <a:rPr lang="en-US" spc="-25" smtClean="0"/>
              <a:t>1/4/2024 </a:t>
            </a:r>
            <a:endParaRPr lang="en-US" spc="-25" dirty="0"/>
          </a:p>
        </p:txBody>
      </p:sp>
      <p:sp>
        <p:nvSpPr>
          <p:cNvPr id="6" name="Slide Number Placeholder 5"/>
          <p:cNvSpPr>
            <a:spLocks noGrp="1"/>
          </p:cNvSpPr>
          <p:nvPr>
            <p:ph type="sldNum" sz="quarter" idx="7"/>
          </p:nvPr>
        </p:nvSpPr>
        <p:spPr/>
        <p:txBody>
          <a:bodyPr/>
          <a:lstStyle/>
          <a:p>
            <a:pPr marL="38100">
              <a:lnSpc>
                <a:spcPts val="1639"/>
              </a:lnSpc>
            </a:pPr>
            <a:fld id="{81D60167-4931-47E6-BA6A-407CBD079E47}" type="slidenum">
              <a:rPr lang="en-IN" spc="-5" smtClean="0"/>
              <a:t>16</a:t>
            </a:fld>
            <a:endParaRPr lang="en-IN" spc="-5" dirty="0"/>
          </a:p>
        </p:txBody>
      </p:sp>
    </p:spTree>
    <p:extLst>
      <p:ext uri="{BB962C8B-B14F-4D97-AF65-F5344CB8AC3E}">
        <p14:creationId xmlns:p14="http://schemas.microsoft.com/office/powerpoint/2010/main" val="17376134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2986" y="646302"/>
            <a:ext cx="2416175" cy="430887"/>
          </a:xfrm>
        </p:spPr>
        <p:txBody>
          <a:bodyPr/>
          <a:lstStyle/>
          <a:p>
            <a:r>
              <a:rPr lang="en-GB" dirty="0" smtClean="0"/>
              <a:t>REFERENCES</a:t>
            </a:r>
            <a:endParaRPr lang="en-IN" dirty="0"/>
          </a:p>
        </p:txBody>
      </p:sp>
      <p:sp>
        <p:nvSpPr>
          <p:cNvPr id="3" name="Text Placeholder 2"/>
          <p:cNvSpPr>
            <a:spLocks noGrp="1"/>
          </p:cNvSpPr>
          <p:nvPr>
            <p:ph type="body" idx="1"/>
          </p:nvPr>
        </p:nvSpPr>
        <p:spPr>
          <a:xfrm>
            <a:off x="228600" y="1343991"/>
            <a:ext cx="8839200" cy="5970865"/>
          </a:xfrm>
        </p:spPr>
        <p:txBody>
          <a:bodyPr/>
          <a:lstStyle/>
          <a:p>
            <a:pPr marL="285750" lvl="0" indent="-285750" algn="just">
              <a:buFont typeface="Arial" pitchFamily="34" charset="0"/>
              <a:buChar char="•"/>
            </a:pPr>
            <a:r>
              <a:rPr lang="en-IN" sz="1600" dirty="0" err="1"/>
              <a:t>Hameed</a:t>
            </a:r>
            <a:r>
              <a:rPr lang="en-IN" sz="1600" dirty="0"/>
              <a:t>, A., </a:t>
            </a:r>
            <a:r>
              <a:rPr lang="en-IN" sz="1600" dirty="0" err="1"/>
              <a:t>Mangi</a:t>
            </a:r>
            <a:r>
              <a:rPr lang="en-IN" sz="1600" dirty="0"/>
              <a:t>, S. A., </a:t>
            </a:r>
            <a:r>
              <a:rPr lang="en-IN" sz="1600" dirty="0" err="1"/>
              <a:t>Hakro</a:t>
            </a:r>
            <a:r>
              <a:rPr lang="en-IN" sz="1600" dirty="0"/>
              <a:t>, M. R., Kumar, A., </a:t>
            </a:r>
            <a:r>
              <a:rPr lang="en-IN" sz="1600" dirty="0" err="1"/>
              <a:t>Husnain</a:t>
            </a:r>
            <a:r>
              <a:rPr lang="en-IN" sz="1600" dirty="0"/>
              <a:t>, S. M., &amp; Khan, A. (2023). Effect of Aluminium Waste Powder on the Strength Properties of Cement Mortar. Neutron, 23(01), 1-5.</a:t>
            </a:r>
          </a:p>
          <a:p>
            <a:pPr marL="285750" lvl="0" indent="-285750" algn="just">
              <a:buFont typeface="Arial" pitchFamily="34" charset="0"/>
              <a:buChar char="•"/>
            </a:pPr>
            <a:r>
              <a:rPr lang="en-IN" sz="1600" dirty="0" err="1"/>
              <a:t>Paikara</a:t>
            </a:r>
            <a:r>
              <a:rPr lang="en-IN" sz="1600" dirty="0"/>
              <a:t>, R. K., &amp; </a:t>
            </a:r>
            <a:r>
              <a:rPr lang="en-IN" sz="1600" dirty="0" err="1"/>
              <a:t>Gyawali</a:t>
            </a:r>
            <a:r>
              <a:rPr lang="en-IN" sz="1600" dirty="0"/>
              <a:t>, T. R. (2023). Influence of </a:t>
            </a:r>
            <a:r>
              <a:rPr lang="en-IN" sz="1600" dirty="0" err="1"/>
              <a:t>aluminum</a:t>
            </a:r>
            <a:r>
              <a:rPr lang="en-IN" sz="1600" dirty="0"/>
              <a:t> powder content and powder-to-sand ratio on the physical and mechanical properties of aerated lightweight mortar. Cleaner Materials, 10, 100213.</a:t>
            </a:r>
          </a:p>
          <a:p>
            <a:pPr marL="285750" lvl="0" indent="-285750" algn="just">
              <a:buFont typeface="Arial" pitchFamily="34" charset="0"/>
              <a:buChar char="•"/>
            </a:pPr>
            <a:r>
              <a:rPr lang="en-IN" sz="1600" dirty="0" err="1"/>
              <a:t>Shabbar</a:t>
            </a:r>
            <a:r>
              <a:rPr lang="en-IN" sz="1600" dirty="0"/>
              <a:t>, R., </a:t>
            </a:r>
            <a:r>
              <a:rPr lang="en-IN" sz="1600" dirty="0" err="1"/>
              <a:t>Nedwell</a:t>
            </a:r>
            <a:r>
              <a:rPr lang="en-IN" sz="1600" dirty="0"/>
              <a:t>, P., &amp; Wu, Z. (2018). Porosity and Water Absorption of Aerated Concrete with Varying Aluminium Powder Content. Int. J. Eng. </a:t>
            </a:r>
            <a:r>
              <a:rPr lang="en-IN" sz="1600" dirty="0" err="1"/>
              <a:t>Technol</a:t>
            </a:r>
            <a:r>
              <a:rPr lang="en-IN" sz="1600" dirty="0"/>
              <a:t>, 10(3), 234-238.</a:t>
            </a:r>
          </a:p>
          <a:p>
            <a:pPr marL="285750" lvl="0" indent="-285750" algn="just">
              <a:buFont typeface="Arial" pitchFamily="34" charset="0"/>
              <a:buChar char="•"/>
            </a:pPr>
            <a:r>
              <a:rPr lang="en-IN" sz="1600" dirty="0" err="1"/>
              <a:t>Shyam</a:t>
            </a:r>
            <a:r>
              <a:rPr lang="en-IN" sz="1600" dirty="0"/>
              <a:t> </a:t>
            </a:r>
            <a:r>
              <a:rPr lang="en-IN" sz="1600" dirty="0" err="1"/>
              <a:t>Sundar</a:t>
            </a:r>
            <a:r>
              <a:rPr lang="en-IN" sz="1600" dirty="0"/>
              <a:t> M, </a:t>
            </a:r>
            <a:r>
              <a:rPr lang="en-IN" sz="1600" dirty="0" err="1"/>
              <a:t>Sai</a:t>
            </a:r>
            <a:r>
              <a:rPr lang="en-IN" sz="1600" dirty="0"/>
              <a:t> </a:t>
            </a:r>
            <a:r>
              <a:rPr lang="en-IN" sz="1600" dirty="0" err="1"/>
              <a:t>Abhinav</a:t>
            </a:r>
            <a:r>
              <a:rPr lang="en-IN" sz="1600" dirty="0"/>
              <a:t> K,  Dr </a:t>
            </a:r>
            <a:r>
              <a:rPr lang="en-IN" sz="1600" dirty="0" err="1"/>
              <a:t>J.Guru</a:t>
            </a:r>
            <a:r>
              <a:rPr lang="en-IN" sz="1600" dirty="0"/>
              <a:t> </a:t>
            </a:r>
            <a:r>
              <a:rPr lang="en-IN" sz="1600" dirty="0" err="1"/>
              <a:t>Jawahar</a:t>
            </a:r>
            <a:r>
              <a:rPr lang="en-IN" sz="1600" dirty="0"/>
              <a:t>.,&amp; </a:t>
            </a:r>
            <a:r>
              <a:rPr lang="en-IN" sz="1600" dirty="0" err="1"/>
              <a:t>A.Anil</a:t>
            </a:r>
            <a:r>
              <a:rPr lang="en-IN" sz="1600" dirty="0"/>
              <a:t>(2021). An experimental study on fly ash based concrete with aluminium as partial replacement of cement. International Journal for Scientific Research &amp; Development (IJSRD).</a:t>
            </a:r>
          </a:p>
          <a:p>
            <a:pPr marL="285750" lvl="0" indent="-285750" algn="just">
              <a:buFont typeface="Arial" pitchFamily="34" charset="0"/>
              <a:buChar char="•"/>
            </a:pPr>
            <a:r>
              <a:rPr lang="en-IN" sz="1600" dirty="0" err="1"/>
              <a:t>Vijayalakshmi</a:t>
            </a:r>
            <a:r>
              <a:rPr lang="en-IN" sz="1600" dirty="0"/>
              <a:t>, R., &amp; </a:t>
            </a:r>
            <a:r>
              <a:rPr lang="en-IN" sz="1600" dirty="0" err="1"/>
              <a:t>Rajeswari</a:t>
            </a:r>
            <a:r>
              <a:rPr lang="en-IN" sz="1600" dirty="0"/>
              <a:t>, R. (2018). Characteristic study on behaviour of lightweight concrete using aluminium dross and aluminium powder. International Research Journal of Engineering and Technology (IRJET), 5(1</a:t>
            </a:r>
            <a:r>
              <a:rPr lang="en-IN" sz="1600" dirty="0" smtClean="0"/>
              <a:t>).</a:t>
            </a:r>
          </a:p>
          <a:p>
            <a:pPr marL="285750" lvl="0" indent="-285750" algn="just">
              <a:buFont typeface="Arial" pitchFamily="34" charset="0"/>
              <a:buChar char="•"/>
            </a:pPr>
            <a:r>
              <a:rPr lang="en-IN" sz="1600" dirty="0" err="1"/>
              <a:t>Tebbal</a:t>
            </a:r>
            <a:r>
              <a:rPr lang="en-IN" sz="1600" dirty="0"/>
              <a:t>, N., &amp; </a:t>
            </a:r>
            <a:r>
              <a:rPr lang="en-IN" sz="1600" dirty="0" err="1"/>
              <a:t>Rahmouni</a:t>
            </a:r>
            <a:r>
              <a:rPr lang="en-IN" sz="1600" dirty="0"/>
              <a:t>, Z. E. A. (2019). </a:t>
            </a:r>
            <a:r>
              <a:rPr lang="en-IN" sz="1600" dirty="0" err="1"/>
              <a:t>Valorization</a:t>
            </a:r>
            <a:r>
              <a:rPr lang="en-IN" sz="1600" dirty="0"/>
              <a:t> of </a:t>
            </a:r>
            <a:r>
              <a:rPr lang="en-IN" sz="1600" dirty="0" err="1"/>
              <a:t>aluminum</a:t>
            </a:r>
            <a:r>
              <a:rPr lang="en-IN" sz="1600" dirty="0"/>
              <a:t> waste on the Mechanical Performance of mortar subjected to cycles of freeze-thaw. </a:t>
            </a:r>
            <a:r>
              <a:rPr lang="en-IN" sz="1600" dirty="0" err="1"/>
              <a:t>Procedia</a:t>
            </a:r>
            <a:r>
              <a:rPr lang="en-IN" sz="1600" dirty="0"/>
              <a:t> Computer Science, 158, 1114-1121.</a:t>
            </a:r>
          </a:p>
          <a:p>
            <a:pPr marL="285750" lvl="0" indent="-285750" algn="just">
              <a:buFont typeface="Arial" pitchFamily="34" charset="0"/>
              <a:buChar char="•"/>
            </a:pPr>
            <a:r>
              <a:rPr lang="en-IN" sz="1600" dirty="0" err="1"/>
              <a:t>Noori</a:t>
            </a:r>
            <a:r>
              <a:rPr lang="en-IN" sz="1600" dirty="0"/>
              <a:t>, A. N., </a:t>
            </a:r>
            <a:r>
              <a:rPr lang="en-IN" sz="1600" dirty="0" err="1"/>
              <a:t>Aliewi</a:t>
            </a:r>
            <a:r>
              <a:rPr lang="en-IN" sz="1600" dirty="0"/>
              <a:t>, J. M., Salman, H. K., &amp; </a:t>
            </a:r>
            <a:r>
              <a:rPr lang="en-IN" sz="1600" dirty="0" err="1"/>
              <a:t>Numan</a:t>
            </a:r>
            <a:r>
              <a:rPr lang="en-IN" sz="1600" dirty="0"/>
              <a:t>, H. A. (2021). Investigation of lightweight structural materials produced using </a:t>
            </a:r>
            <a:r>
              <a:rPr lang="en-IN" sz="1600" dirty="0" err="1"/>
              <a:t>aluminum</a:t>
            </a:r>
            <a:r>
              <a:rPr lang="en-IN" sz="1600" dirty="0"/>
              <a:t> scraps with cement mortar. Journal of Applied Engineering Science, 19(1), 252-257.</a:t>
            </a:r>
          </a:p>
          <a:p>
            <a:pPr marL="285750" lvl="0" indent="-285750" algn="just">
              <a:buFont typeface="Arial" pitchFamily="34" charset="0"/>
              <a:buChar char="•"/>
            </a:pPr>
            <a:r>
              <a:rPr lang="en-IN" sz="1600" dirty="0" err="1"/>
              <a:t>Aadi</a:t>
            </a:r>
            <a:r>
              <a:rPr lang="en-IN" sz="1600" dirty="0"/>
              <a:t>, A. S., Ali, T. K. M., Ali, R. A. A., &amp; Salman, M. M. (2021). The mechanical properties of green mortar contained </a:t>
            </a:r>
            <a:r>
              <a:rPr lang="en-IN" sz="1600" dirty="0" err="1"/>
              <a:t>aluminum</a:t>
            </a:r>
            <a:r>
              <a:rPr lang="en-IN" sz="1600" dirty="0"/>
              <a:t> wastes as substitution of sand. Materials Today: Proceedings, 42, 3002-3009.</a:t>
            </a:r>
          </a:p>
          <a:p>
            <a:pPr marL="285750" lvl="0" indent="-285750" algn="just">
              <a:buFont typeface="Arial" pitchFamily="34" charset="0"/>
              <a:buChar char="•"/>
            </a:pPr>
            <a:endParaRPr lang="en-IN" sz="1600" dirty="0"/>
          </a:p>
          <a:p>
            <a:pPr marL="342900" indent="-342900" algn="just">
              <a:buFont typeface="Arial" pitchFamily="34" charset="0"/>
              <a:buChar char="•"/>
            </a:pPr>
            <a:endParaRPr lang="en-IN" dirty="0"/>
          </a:p>
        </p:txBody>
      </p:sp>
      <p:sp>
        <p:nvSpPr>
          <p:cNvPr id="4" name="Footer Placeholder 3"/>
          <p:cNvSpPr>
            <a:spLocks noGrp="1"/>
          </p:cNvSpPr>
          <p:nvPr>
            <p:ph type="ftr" sz="quarter" idx="5"/>
          </p:nvPr>
        </p:nvSpPr>
        <p:spPr/>
        <p:txBody>
          <a:bodyPr/>
          <a:lstStyle/>
          <a:p>
            <a:pPr marL="12700">
              <a:lnSpc>
                <a:spcPts val="1639"/>
              </a:lnSpc>
            </a:pPr>
            <a:r>
              <a:rPr lang="en-IN" spc="-10" smtClean="0"/>
              <a:t>18CEP108L – MAIN PROJECT</a:t>
            </a:r>
            <a:endParaRPr lang="en-IN" spc="-5" dirty="0"/>
          </a:p>
        </p:txBody>
      </p:sp>
      <p:sp>
        <p:nvSpPr>
          <p:cNvPr id="5" name="Date Placeholder 4"/>
          <p:cNvSpPr>
            <a:spLocks noGrp="1"/>
          </p:cNvSpPr>
          <p:nvPr>
            <p:ph type="dt" sz="half" idx="6"/>
          </p:nvPr>
        </p:nvSpPr>
        <p:spPr/>
        <p:txBody>
          <a:bodyPr/>
          <a:lstStyle/>
          <a:p>
            <a:pPr marL="12700">
              <a:lnSpc>
                <a:spcPts val="1639"/>
              </a:lnSpc>
            </a:pPr>
            <a:r>
              <a:rPr lang="en-US" spc="-25" smtClean="0"/>
              <a:t>1/4/2024 </a:t>
            </a:r>
            <a:endParaRPr lang="en-US" spc="-25" dirty="0"/>
          </a:p>
        </p:txBody>
      </p:sp>
      <p:sp>
        <p:nvSpPr>
          <p:cNvPr id="6" name="Slide Number Placeholder 5"/>
          <p:cNvSpPr>
            <a:spLocks noGrp="1"/>
          </p:cNvSpPr>
          <p:nvPr>
            <p:ph type="sldNum" sz="quarter" idx="7"/>
          </p:nvPr>
        </p:nvSpPr>
        <p:spPr/>
        <p:txBody>
          <a:bodyPr/>
          <a:lstStyle/>
          <a:p>
            <a:pPr marL="38100">
              <a:lnSpc>
                <a:spcPts val="1639"/>
              </a:lnSpc>
            </a:pPr>
            <a:fld id="{81D60167-4931-47E6-BA6A-407CBD079E47}" type="slidenum">
              <a:rPr lang="en-IN" spc="-5" smtClean="0"/>
              <a:t>17</a:t>
            </a:fld>
            <a:endParaRPr lang="en-IN" spc="-5" dirty="0"/>
          </a:p>
        </p:txBody>
      </p:sp>
    </p:spTree>
    <p:extLst>
      <p:ext uri="{BB962C8B-B14F-4D97-AF65-F5344CB8AC3E}">
        <p14:creationId xmlns:p14="http://schemas.microsoft.com/office/powerpoint/2010/main" val="15789088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 y="1171456"/>
            <a:ext cx="8763000" cy="5724644"/>
          </a:xfrm>
        </p:spPr>
        <p:txBody>
          <a:bodyPr/>
          <a:lstStyle/>
          <a:p>
            <a:pPr marL="285750" lvl="0" indent="-285750" algn="just">
              <a:buFont typeface="Arial" pitchFamily="34" charset="0"/>
              <a:buChar char="•"/>
            </a:pPr>
            <a:r>
              <a:rPr lang="en-IN" sz="1600" dirty="0" err="1" smtClean="0"/>
              <a:t>Parmar</a:t>
            </a:r>
            <a:r>
              <a:rPr lang="en-IN" sz="1600" dirty="0"/>
              <a:t>, A., Joshi, C., Head, A. P., Patel, U., </a:t>
            </a:r>
            <a:r>
              <a:rPr lang="en-IN" sz="1600" dirty="0" err="1"/>
              <a:t>Vaghasiya</a:t>
            </a:r>
            <a:r>
              <a:rPr lang="en-IN" sz="1600" dirty="0"/>
              <a:t>, A., </a:t>
            </a:r>
            <a:r>
              <a:rPr lang="en-IN" sz="1600" dirty="0" err="1"/>
              <a:t>Parmar</a:t>
            </a:r>
            <a:r>
              <a:rPr lang="en-IN" sz="1600" dirty="0"/>
              <a:t>, A., &amp; Joshi, A. (2015). Light weight concrete using EPS beads and aluminium powder. In Proceeding of 3rd Afro-Asian international conference on science, engineering and technology (pp. 785-788).</a:t>
            </a:r>
          </a:p>
          <a:p>
            <a:pPr marL="285750" lvl="0" indent="-285750" algn="just">
              <a:buFont typeface="Arial" pitchFamily="34" charset="0"/>
              <a:buChar char="•"/>
            </a:pPr>
            <a:r>
              <a:rPr lang="en-IN" sz="1600" dirty="0" err="1"/>
              <a:t>Shabbar</a:t>
            </a:r>
            <a:r>
              <a:rPr lang="en-IN" sz="1600" dirty="0"/>
              <a:t>, R., </a:t>
            </a:r>
            <a:r>
              <a:rPr lang="en-IN" sz="1600" dirty="0" err="1"/>
              <a:t>Nedwell</a:t>
            </a:r>
            <a:r>
              <a:rPr lang="en-IN" sz="1600" dirty="0"/>
              <a:t>, P., &amp; Wu, Z. (2017). Mechanical properties of lightweight aerated concrete with different aluminium powder content. In MATEC Web of Conferences (Vol. 120, p. 02010). EDP Sciences.</a:t>
            </a:r>
          </a:p>
          <a:p>
            <a:pPr marL="285750" lvl="0" indent="-285750" algn="just">
              <a:buFont typeface="Arial" pitchFamily="34" charset="0"/>
              <a:buChar char="•"/>
            </a:pPr>
            <a:r>
              <a:rPr lang="en-IN" sz="1600" dirty="0" err="1"/>
              <a:t>Gruszczyński</a:t>
            </a:r>
            <a:r>
              <a:rPr lang="en-IN" sz="1600" dirty="0"/>
              <a:t>, M., &amp; </a:t>
            </a:r>
            <a:r>
              <a:rPr lang="en-IN" sz="1600" dirty="0" err="1"/>
              <a:t>Lenart</a:t>
            </a:r>
            <a:r>
              <a:rPr lang="en-IN" sz="1600" dirty="0"/>
              <a:t>, M. (2020). Durability of mortars modified with the addition of amorphous </a:t>
            </a:r>
            <a:r>
              <a:rPr lang="en-IN" sz="1600" dirty="0" err="1"/>
              <a:t>aluminum</a:t>
            </a:r>
            <a:r>
              <a:rPr lang="en-IN" sz="1600" dirty="0"/>
              <a:t> silicate and silica fume. Theoretical and Applied Fracture Mechanics, 107, 102526.</a:t>
            </a:r>
          </a:p>
          <a:p>
            <a:pPr marL="285750" lvl="0" indent="-285750" algn="just">
              <a:buFont typeface="Arial" pitchFamily="34" charset="0"/>
              <a:buChar char="•"/>
            </a:pPr>
            <a:r>
              <a:rPr lang="en-IN" sz="1600" dirty="0"/>
              <a:t>Kumar, E. M., &amp; Ramamurthy, K. (2015). Effect of fineness and dosage of aluminium powder on the properties of moist-cured aerated concrete. Construction and Building Materials, 95, 486-496.</a:t>
            </a:r>
          </a:p>
          <a:p>
            <a:pPr marL="285750" lvl="0" indent="-285750" algn="just">
              <a:buFont typeface="Arial" pitchFamily="34" charset="0"/>
              <a:buChar char="•"/>
            </a:pPr>
            <a:r>
              <a:rPr lang="en-IN" sz="1600" dirty="0" err="1"/>
              <a:t>Chetry</a:t>
            </a:r>
            <a:r>
              <a:rPr lang="en-IN" sz="1600" dirty="0"/>
              <a:t>, P., &amp; </a:t>
            </a:r>
            <a:r>
              <a:rPr lang="en-IN" sz="1600" dirty="0" err="1"/>
              <a:t>Goyal</a:t>
            </a:r>
            <a:r>
              <a:rPr lang="en-IN" sz="1600" dirty="0"/>
              <a:t>, E. R. Influence of Marble and Aluminium Waste Powder on the Performance of Concrete.</a:t>
            </a:r>
          </a:p>
          <a:p>
            <a:pPr marL="285750" lvl="0" indent="-285750" algn="just">
              <a:buFont typeface="Arial" pitchFamily="34" charset="0"/>
              <a:buChar char="•"/>
            </a:pPr>
            <a:r>
              <a:rPr lang="en-IN" sz="1600" dirty="0"/>
              <a:t>Reddy, K. C., &amp; Kumar, S. D. Effect of Fly ash and </a:t>
            </a:r>
            <a:r>
              <a:rPr lang="en-IN" sz="1600" dirty="0" err="1"/>
              <a:t>Aluminum</a:t>
            </a:r>
            <a:r>
              <a:rPr lang="en-IN" sz="1600" dirty="0"/>
              <a:t> Powder on Concrete.</a:t>
            </a:r>
          </a:p>
          <a:p>
            <a:pPr marL="285750" lvl="0" indent="-285750" algn="just">
              <a:buFont typeface="Arial" pitchFamily="34" charset="0"/>
              <a:buChar char="•"/>
            </a:pPr>
            <a:r>
              <a:rPr lang="en-IN" sz="1600" dirty="0" err="1"/>
              <a:t>Hemanth</a:t>
            </a:r>
            <a:r>
              <a:rPr lang="en-IN" sz="1600" dirty="0"/>
              <a:t>, J. (2006). Compressive strength and microstructural properties of lightweight high-strength cement mortar reinforced with </a:t>
            </a:r>
            <a:r>
              <a:rPr lang="en-IN" sz="1600" dirty="0" err="1"/>
              <a:t>eloxal</a:t>
            </a:r>
            <a:r>
              <a:rPr lang="en-IN" sz="1600" dirty="0"/>
              <a:t>. Materials &amp; design, 27(8), 657-664.</a:t>
            </a:r>
          </a:p>
          <a:p>
            <a:pPr marL="285750" lvl="0" indent="-285750" algn="just">
              <a:buFont typeface="Arial" pitchFamily="34" charset="0"/>
              <a:buChar char="•"/>
            </a:pPr>
            <a:r>
              <a:rPr lang="en-IN" sz="1600" dirty="0" err="1"/>
              <a:t>Suryavanshi</a:t>
            </a:r>
            <a:r>
              <a:rPr lang="en-IN" sz="1600" dirty="0"/>
              <a:t>, A. K., &amp; </a:t>
            </a:r>
            <a:r>
              <a:rPr lang="en-IN" sz="1600" dirty="0" err="1"/>
              <a:t>Swamy</a:t>
            </a:r>
            <a:r>
              <a:rPr lang="en-IN" sz="1600" dirty="0"/>
              <a:t>, R. N. (2002). Development of lightweight mixes using ceramic microspheres as fillers. Cement and Concrete Research, 32(11), 1783-1789.</a:t>
            </a:r>
          </a:p>
          <a:p>
            <a:pPr marL="285750" lvl="0" indent="-285750" algn="just">
              <a:buFont typeface="Arial" pitchFamily="34" charset="0"/>
              <a:buChar char="•"/>
            </a:pPr>
            <a:r>
              <a:rPr lang="en-IN" sz="1600" dirty="0" err="1"/>
              <a:t>Hamad</a:t>
            </a:r>
            <a:r>
              <a:rPr lang="en-IN" sz="1600" dirty="0"/>
              <a:t>, A. J. (2014). Materials, production, properties and application of aerated lightweight concrete. International journal of materials science and engineering, 2(2), 152-157.</a:t>
            </a:r>
          </a:p>
          <a:p>
            <a:pPr marL="285750" lvl="0" indent="-285750" algn="just">
              <a:buFont typeface="Arial" pitchFamily="34" charset="0"/>
              <a:buChar char="•"/>
            </a:pPr>
            <a:r>
              <a:rPr lang="en-IN" sz="1600" dirty="0" err="1"/>
              <a:t>Gunasekaran</a:t>
            </a:r>
            <a:r>
              <a:rPr lang="en-IN" sz="1600" dirty="0"/>
              <a:t>, M. M., </a:t>
            </a:r>
            <a:r>
              <a:rPr lang="en-IN" sz="1600" dirty="0" err="1"/>
              <a:t>Saranya</a:t>
            </a:r>
            <a:r>
              <a:rPr lang="en-IN" sz="1600" dirty="0"/>
              <a:t>, G., </a:t>
            </a:r>
            <a:r>
              <a:rPr lang="en-IN" sz="1600" dirty="0" err="1"/>
              <a:t>Elamaran</a:t>
            </a:r>
            <a:r>
              <a:rPr lang="en-IN" sz="1600" dirty="0"/>
              <a:t>, L., </a:t>
            </a:r>
            <a:r>
              <a:rPr lang="en-IN" sz="1600" dirty="0" err="1"/>
              <a:t>Sakthivel</a:t>
            </a:r>
            <a:r>
              <a:rPr lang="en-IN" sz="1600" dirty="0"/>
              <a:t>, P., &amp; Suresh, P. (2016). Development of light weight concrete by using autoclaved aerated concrete. International Journal for Innovative Research in Science &amp; Technology, 2(11), 518-522.</a:t>
            </a:r>
          </a:p>
          <a:p>
            <a:endParaRPr lang="en-IN" dirty="0"/>
          </a:p>
        </p:txBody>
      </p:sp>
      <p:sp>
        <p:nvSpPr>
          <p:cNvPr id="4" name="Footer Placeholder 3"/>
          <p:cNvSpPr>
            <a:spLocks noGrp="1"/>
          </p:cNvSpPr>
          <p:nvPr>
            <p:ph type="ftr" sz="quarter" idx="5"/>
          </p:nvPr>
        </p:nvSpPr>
        <p:spPr/>
        <p:txBody>
          <a:bodyPr/>
          <a:lstStyle/>
          <a:p>
            <a:pPr marL="12700">
              <a:lnSpc>
                <a:spcPts val="1639"/>
              </a:lnSpc>
            </a:pPr>
            <a:r>
              <a:rPr lang="en-IN" spc="-10" smtClean="0"/>
              <a:t>18CEP108L – MAIN PROJECT</a:t>
            </a:r>
            <a:endParaRPr lang="en-IN" spc="-5" dirty="0"/>
          </a:p>
        </p:txBody>
      </p:sp>
      <p:sp>
        <p:nvSpPr>
          <p:cNvPr id="5" name="Date Placeholder 4"/>
          <p:cNvSpPr>
            <a:spLocks noGrp="1"/>
          </p:cNvSpPr>
          <p:nvPr>
            <p:ph type="dt" sz="half" idx="6"/>
          </p:nvPr>
        </p:nvSpPr>
        <p:spPr/>
        <p:txBody>
          <a:bodyPr/>
          <a:lstStyle/>
          <a:p>
            <a:pPr marL="12700">
              <a:lnSpc>
                <a:spcPts val="1639"/>
              </a:lnSpc>
            </a:pPr>
            <a:r>
              <a:rPr lang="en-US" spc="-25" smtClean="0"/>
              <a:t>1/4/2024 </a:t>
            </a:r>
            <a:endParaRPr lang="en-US" spc="-25" dirty="0"/>
          </a:p>
        </p:txBody>
      </p:sp>
      <p:sp>
        <p:nvSpPr>
          <p:cNvPr id="6" name="Slide Number Placeholder 5"/>
          <p:cNvSpPr>
            <a:spLocks noGrp="1"/>
          </p:cNvSpPr>
          <p:nvPr>
            <p:ph type="sldNum" sz="quarter" idx="7"/>
          </p:nvPr>
        </p:nvSpPr>
        <p:spPr/>
        <p:txBody>
          <a:bodyPr/>
          <a:lstStyle/>
          <a:p>
            <a:pPr marL="38100">
              <a:lnSpc>
                <a:spcPts val="1639"/>
              </a:lnSpc>
            </a:pPr>
            <a:fld id="{81D60167-4931-47E6-BA6A-407CBD079E47}" type="slidenum">
              <a:rPr lang="en-IN" spc="-5" smtClean="0"/>
              <a:t>18</a:t>
            </a:fld>
            <a:endParaRPr lang="en-IN" spc="-5" dirty="0"/>
          </a:p>
        </p:txBody>
      </p:sp>
    </p:spTree>
    <p:extLst>
      <p:ext uri="{BB962C8B-B14F-4D97-AF65-F5344CB8AC3E}">
        <p14:creationId xmlns:p14="http://schemas.microsoft.com/office/powerpoint/2010/main" val="37716745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17678CFD-C53A-4440-8F3F-6C6039481CE1}"/>
              </a:ext>
            </a:extLst>
          </p:cNvPr>
          <p:cNvSpPr>
            <a:spLocks noGrp="1"/>
          </p:cNvSpPr>
          <p:nvPr>
            <p:ph type="body" idx="1"/>
          </p:nvPr>
        </p:nvSpPr>
        <p:spPr>
          <a:xfrm>
            <a:off x="735660" y="1343990"/>
            <a:ext cx="7672679" cy="4904410"/>
          </a:xfrm>
        </p:spPr>
        <p:txBody>
          <a:bodyPr/>
          <a:lstStyle/>
          <a:p>
            <a:endParaRPr lang="en-IN" dirty="0"/>
          </a:p>
        </p:txBody>
      </p:sp>
      <p:sp>
        <p:nvSpPr>
          <p:cNvPr id="4" name="Footer Placeholder 3">
            <a:extLst>
              <a:ext uri="{FF2B5EF4-FFF2-40B4-BE49-F238E27FC236}">
                <a16:creationId xmlns="" xmlns:a16="http://schemas.microsoft.com/office/drawing/2014/main" id="{43EE259B-88D5-46BB-9F2E-DAC4F9A1EB6B}"/>
              </a:ext>
            </a:extLst>
          </p:cNvPr>
          <p:cNvSpPr>
            <a:spLocks noGrp="1"/>
          </p:cNvSpPr>
          <p:nvPr>
            <p:ph type="ftr" sz="quarter" idx="5"/>
          </p:nvPr>
        </p:nvSpPr>
        <p:spPr/>
        <p:txBody>
          <a:bodyPr/>
          <a:lstStyle/>
          <a:p>
            <a:pPr marL="12700">
              <a:lnSpc>
                <a:spcPts val="1639"/>
              </a:lnSpc>
            </a:pPr>
            <a:r>
              <a:rPr lang="en-IN" spc="-10"/>
              <a:t>18CEP108L – MAIN PROJECT</a:t>
            </a:r>
            <a:endParaRPr lang="en-IN" spc="-5" dirty="0"/>
          </a:p>
        </p:txBody>
      </p:sp>
      <p:sp>
        <p:nvSpPr>
          <p:cNvPr id="5" name="Date Placeholder 4">
            <a:extLst>
              <a:ext uri="{FF2B5EF4-FFF2-40B4-BE49-F238E27FC236}">
                <a16:creationId xmlns="" xmlns:a16="http://schemas.microsoft.com/office/drawing/2014/main" id="{E0073AA4-5F8A-4381-B107-0FAD58523E2B}"/>
              </a:ext>
            </a:extLst>
          </p:cNvPr>
          <p:cNvSpPr>
            <a:spLocks noGrp="1"/>
          </p:cNvSpPr>
          <p:nvPr>
            <p:ph type="dt" sz="half" idx="6"/>
          </p:nvPr>
        </p:nvSpPr>
        <p:spPr>
          <a:xfrm>
            <a:off x="993444" y="6526765"/>
            <a:ext cx="892175" cy="205184"/>
          </a:xfrm>
        </p:spPr>
        <p:txBody>
          <a:bodyPr/>
          <a:lstStyle/>
          <a:p>
            <a:pPr marL="12700">
              <a:lnSpc>
                <a:spcPts val="1639"/>
              </a:lnSpc>
            </a:pPr>
            <a:r>
              <a:rPr lang="en-US" spc="-25" smtClean="0"/>
              <a:t>1/4/2024 </a:t>
            </a:r>
            <a:endParaRPr lang="en-US" spc="-25" dirty="0"/>
          </a:p>
        </p:txBody>
      </p:sp>
      <p:sp>
        <p:nvSpPr>
          <p:cNvPr id="6" name="Slide Number Placeholder 5">
            <a:extLst>
              <a:ext uri="{FF2B5EF4-FFF2-40B4-BE49-F238E27FC236}">
                <a16:creationId xmlns="" xmlns:a16="http://schemas.microsoft.com/office/drawing/2014/main" id="{18432C66-1BC1-4743-B356-30E9DEF03A0B}"/>
              </a:ext>
            </a:extLst>
          </p:cNvPr>
          <p:cNvSpPr>
            <a:spLocks noGrp="1"/>
          </p:cNvSpPr>
          <p:nvPr>
            <p:ph type="sldNum" sz="quarter" idx="7"/>
          </p:nvPr>
        </p:nvSpPr>
        <p:spPr/>
        <p:txBody>
          <a:bodyPr/>
          <a:lstStyle/>
          <a:p>
            <a:pPr marL="38100">
              <a:lnSpc>
                <a:spcPts val="1639"/>
              </a:lnSpc>
            </a:pPr>
            <a:fld id="{81D60167-4931-47E6-BA6A-407CBD079E47}" type="slidenum">
              <a:rPr lang="en-IN" spc="-5" smtClean="0"/>
              <a:t>19</a:t>
            </a:fld>
            <a:endParaRPr lang="en-IN" spc="-5" dirty="0"/>
          </a:p>
        </p:txBody>
      </p:sp>
      <p:pic>
        <p:nvPicPr>
          <p:cNvPr id="8" name="Picture 7">
            <a:extLst>
              <a:ext uri="{FF2B5EF4-FFF2-40B4-BE49-F238E27FC236}">
                <a16:creationId xmlns="" xmlns:a16="http://schemas.microsoft.com/office/drawing/2014/main" id="{29025E27-3B3B-49A0-B640-842C8B91BA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99" y="107715"/>
            <a:ext cx="8915399" cy="6293085"/>
          </a:xfrm>
          <a:prstGeom prst="rect">
            <a:avLst/>
          </a:prstGeom>
        </p:spPr>
      </p:pic>
    </p:spTree>
    <p:extLst>
      <p:ext uri="{BB962C8B-B14F-4D97-AF65-F5344CB8AC3E}">
        <p14:creationId xmlns:p14="http://schemas.microsoft.com/office/powerpoint/2010/main" val="2583458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46302"/>
            <a:ext cx="6172200" cy="430887"/>
          </a:xfrm>
        </p:spPr>
        <p:txBody>
          <a:bodyPr/>
          <a:lstStyle/>
          <a:p>
            <a:pPr algn="ctr"/>
            <a:r>
              <a:rPr lang="en-GB" dirty="0" smtClean="0"/>
              <a:t>NEED FOR STUDY</a:t>
            </a:r>
            <a:endParaRPr lang="en-IN" dirty="0"/>
          </a:p>
        </p:txBody>
      </p:sp>
      <p:sp>
        <p:nvSpPr>
          <p:cNvPr id="3" name="Text Placeholder 2"/>
          <p:cNvSpPr>
            <a:spLocks noGrp="1"/>
          </p:cNvSpPr>
          <p:nvPr>
            <p:ph type="body" idx="1"/>
          </p:nvPr>
        </p:nvSpPr>
        <p:spPr>
          <a:xfrm>
            <a:off x="735660" y="1343990"/>
            <a:ext cx="7672679" cy="1846659"/>
          </a:xfrm>
        </p:spPr>
        <p:txBody>
          <a:bodyPr/>
          <a:lstStyle/>
          <a:p>
            <a:pPr algn="just">
              <a:lnSpc>
                <a:spcPct val="150000"/>
              </a:lnSpc>
            </a:pPr>
            <a:r>
              <a:rPr lang="en-GB" kern="1200" dirty="0" smtClean="0">
                <a:latin typeface="Times New Roman" pitchFamily="18" charset="0"/>
                <a:cs typeface="Times New Roman" pitchFamily="18" charset="0"/>
              </a:rPr>
              <a:t>	The </a:t>
            </a:r>
            <a:r>
              <a:rPr lang="en-GB" kern="1200" dirty="0">
                <a:latin typeface="Times New Roman" pitchFamily="18" charset="0"/>
                <a:cs typeface="Times New Roman" pitchFamily="18" charset="0"/>
              </a:rPr>
              <a:t>study addresses a need in </a:t>
            </a:r>
            <a:r>
              <a:rPr lang="en-GB" dirty="0"/>
              <a:t>the environmental impact of traditional construction </a:t>
            </a:r>
            <a:r>
              <a:rPr lang="en-GB" dirty="0" smtClean="0"/>
              <a:t>materials and </a:t>
            </a:r>
            <a:r>
              <a:rPr lang="en-GB" kern="1200" dirty="0" smtClean="0">
                <a:latin typeface="Times New Roman" pitchFamily="18" charset="0"/>
                <a:cs typeface="Times New Roman" pitchFamily="18" charset="0"/>
              </a:rPr>
              <a:t>construction </a:t>
            </a:r>
            <a:r>
              <a:rPr lang="en-GB" kern="1200" dirty="0">
                <a:latin typeface="Times New Roman" pitchFamily="18" charset="0"/>
                <a:cs typeface="Times New Roman" pitchFamily="18" charset="0"/>
              </a:rPr>
              <a:t>for lightweight, sustainable materials and contributing into the potential of aluminium powder repurposing for enhancing mortar properties</a:t>
            </a:r>
            <a:r>
              <a:rPr lang="en-GB" dirty="0"/>
              <a:t>.</a:t>
            </a:r>
            <a:endParaRPr lang="en-IN" dirty="0"/>
          </a:p>
        </p:txBody>
      </p:sp>
      <p:sp>
        <p:nvSpPr>
          <p:cNvPr id="4" name="Footer Placeholder 3"/>
          <p:cNvSpPr>
            <a:spLocks noGrp="1"/>
          </p:cNvSpPr>
          <p:nvPr>
            <p:ph type="ftr" sz="quarter" idx="5"/>
          </p:nvPr>
        </p:nvSpPr>
        <p:spPr/>
        <p:txBody>
          <a:bodyPr/>
          <a:lstStyle/>
          <a:p>
            <a:pPr marL="12700">
              <a:lnSpc>
                <a:spcPts val="1639"/>
              </a:lnSpc>
            </a:pPr>
            <a:r>
              <a:rPr lang="en-IN" spc="-10" smtClean="0"/>
              <a:t>18CEP108L – MAIN PROJECT</a:t>
            </a:r>
            <a:endParaRPr lang="en-IN" spc="-5" dirty="0"/>
          </a:p>
        </p:txBody>
      </p:sp>
      <p:sp>
        <p:nvSpPr>
          <p:cNvPr id="5" name="Date Placeholder 4"/>
          <p:cNvSpPr>
            <a:spLocks noGrp="1"/>
          </p:cNvSpPr>
          <p:nvPr>
            <p:ph type="dt" sz="half" idx="6"/>
          </p:nvPr>
        </p:nvSpPr>
        <p:spPr/>
        <p:txBody>
          <a:bodyPr/>
          <a:lstStyle/>
          <a:p>
            <a:pPr marL="12700">
              <a:lnSpc>
                <a:spcPts val="1639"/>
              </a:lnSpc>
            </a:pPr>
            <a:r>
              <a:rPr lang="en-US" spc="-25" smtClean="0"/>
              <a:t>1/4/2024 </a:t>
            </a:r>
            <a:endParaRPr lang="en-US" spc="-25" dirty="0"/>
          </a:p>
        </p:txBody>
      </p:sp>
      <p:sp>
        <p:nvSpPr>
          <p:cNvPr id="6" name="Slide Number Placeholder 5"/>
          <p:cNvSpPr>
            <a:spLocks noGrp="1"/>
          </p:cNvSpPr>
          <p:nvPr>
            <p:ph type="sldNum" sz="quarter" idx="7"/>
          </p:nvPr>
        </p:nvSpPr>
        <p:spPr/>
        <p:txBody>
          <a:bodyPr/>
          <a:lstStyle/>
          <a:p>
            <a:pPr marL="38100">
              <a:lnSpc>
                <a:spcPts val="1639"/>
              </a:lnSpc>
            </a:pPr>
            <a:fld id="{81D60167-4931-47E6-BA6A-407CBD079E47}" type="slidenum">
              <a:rPr lang="en-IN" spc="-5" smtClean="0"/>
              <a:t>2</a:t>
            </a:fld>
            <a:endParaRPr lang="en-IN" spc="-5" dirty="0"/>
          </a:p>
        </p:txBody>
      </p:sp>
    </p:spTree>
    <p:extLst>
      <p:ext uri="{BB962C8B-B14F-4D97-AF65-F5344CB8AC3E}">
        <p14:creationId xmlns:p14="http://schemas.microsoft.com/office/powerpoint/2010/main" val="2128266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04005" y="646302"/>
            <a:ext cx="2876550" cy="453390"/>
          </a:xfrm>
          <a:prstGeom prst="rect">
            <a:avLst/>
          </a:prstGeom>
        </p:spPr>
        <p:txBody>
          <a:bodyPr vert="horz" wrap="square" lIns="0" tIns="13335" rIns="0" bIns="0" rtlCol="0">
            <a:spAutoFit/>
          </a:bodyPr>
          <a:lstStyle/>
          <a:p>
            <a:pPr marL="12700">
              <a:lnSpc>
                <a:spcPct val="100000"/>
              </a:lnSpc>
              <a:spcBef>
                <a:spcPts val="105"/>
              </a:spcBef>
            </a:pPr>
            <a:r>
              <a:rPr lang="en-GB" dirty="0"/>
              <a:t>OBJECTIVES</a:t>
            </a:r>
            <a:endParaRPr dirty="0"/>
          </a:p>
        </p:txBody>
      </p:sp>
      <p:sp>
        <p:nvSpPr>
          <p:cNvPr id="3" name="TextBox 2"/>
          <p:cNvSpPr txBox="1"/>
          <p:nvPr/>
        </p:nvSpPr>
        <p:spPr>
          <a:xfrm>
            <a:off x="609600" y="1371600"/>
            <a:ext cx="7772400" cy="1975990"/>
          </a:xfrm>
          <a:prstGeom prst="rect">
            <a:avLst/>
          </a:prstGeom>
          <a:noFill/>
        </p:spPr>
        <p:txBody>
          <a:bodyPr wrap="square" rtlCol="0">
            <a:spAutoFit/>
          </a:bodyPr>
          <a:lstStyle/>
          <a:p>
            <a:pPr algn="just">
              <a:lnSpc>
                <a:spcPct val="150000"/>
              </a:lnSpc>
            </a:pPr>
            <a:r>
              <a:rPr lang="en-GB" sz="2400" dirty="0">
                <a:latin typeface="Times New Roman" pitchFamily="18" charset="0"/>
                <a:cs typeface="Times New Roman" pitchFamily="18" charset="0"/>
              </a:rPr>
              <a:t>	</a:t>
            </a:r>
            <a:r>
              <a:rPr lang="en-GB" sz="2000" dirty="0">
                <a:latin typeface="Times New Roman" pitchFamily="18" charset="0"/>
                <a:cs typeface="Times New Roman" pitchFamily="18" charset="0"/>
              </a:rPr>
              <a:t>The objective of this study is to analyse the strength performance of cement mortar containing aluminium powder. The significance of the use of aluminium powder in mortar is to reduce the weight of the building and to address the environment issues and enhanced fire resistance.</a:t>
            </a:r>
            <a:endParaRPr lang="en-IN" sz="2000" dirty="0">
              <a:latin typeface="Times New Roman" pitchFamily="18" charset="0"/>
              <a:cs typeface="Times New Roman" pitchFamily="18" charset="0"/>
            </a:endParaRPr>
          </a:p>
        </p:txBody>
      </p:sp>
      <p:sp>
        <p:nvSpPr>
          <p:cNvPr id="10" name="Date Placeholder 9"/>
          <p:cNvSpPr>
            <a:spLocks noGrp="1"/>
          </p:cNvSpPr>
          <p:nvPr>
            <p:ph type="dt" sz="half" idx="6"/>
          </p:nvPr>
        </p:nvSpPr>
        <p:spPr>
          <a:xfrm>
            <a:off x="993444" y="6526765"/>
            <a:ext cx="892175" cy="205184"/>
          </a:xfrm>
        </p:spPr>
        <p:txBody>
          <a:bodyPr/>
          <a:lstStyle/>
          <a:p>
            <a:pPr marL="12700">
              <a:lnSpc>
                <a:spcPts val="1639"/>
              </a:lnSpc>
            </a:pPr>
            <a:r>
              <a:rPr lang="en-US" spc="-25" smtClean="0"/>
              <a:t>1/4/2024 </a:t>
            </a:r>
            <a:endParaRPr lang="en-US" spc="-25" dirty="0"/>
          </a:p>
        </p:txBody>
      </p:sp>
      <p:sp>
        <p:nvSpPr>
          <p:cNvPr id="11" name="Footer Placeholder 10"/>
          <p:cNvSpPr>
            <a:spLocks noGrp="1"/>
          </p:cNvSpPr>
          <p:nvPr>
            <p:ph type="ftr" sz="quarter" idx="5"/>
          </p:nvPr>
        </p:nvSpPr>
        <p:spPr/>
        <p:txBody>
          <a:bodyPr/>
          <a:lstStyle/>
          <a:p>
            <a:pPr marL="12700">
              <a:lnSpc>
                <a:spcPts val="1639"/>
              </a:lnSpc>
            </a:pPr>
            <a:r>
              <a:rPr lang="en-IN" spc="-10"/>
              <a:t>18CEP108L – MAIN PROJECT</a:t>
            </a:r>
            <a:endParaRPr lang="en-IN" spc="-5" dirty="0"/>
          </a:p>
        </p:txBody>
      </p:sp>
      <p:sp>
        <p:nvSpPr>
          <p:cNvPr id="12" name="Slide Number Placeholder 11"/>
          <p:cNvSpPr>
            <a:spLocks noGrp="1"/>
          </p:cNvSpPr>
          <p:nvPr>
            <p:ph type="sldNum" sz="quarter" idx="7"/>
          </p:nvPr>
        </p:nvSpPr>
        <p:spPr/>
        <p:txBody>
          <a:bodyPr/>
          <a:lstStyle/>
          <a:p>
            <a:pPr marL="38100">
              <a:lnSpc>
                <a:spcPts val="1639"/>
              </a:lnSpc>
            </a:pPr>
            <a:fld id="{81D60167-4931-47E6-BA6A-407CBD079E47}" type="slidenum">
              <a:rPr lang="en-IN" spc="-5" smtClean="0"/>
              <a:t>3</a:t>
            </a:fld>
            <a:endParaRPr lang="en-IN" spc="-5"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46302"/>
            <a:ext cx="7391400" cy="430887"/>
          </a:xfrm>
        </p:spPr>
        <p:txBody>
          <a:bodyPr/>
          <a:lstStyle/>
          <a:p>
            <a:pPr algn="ctr"/>
            <a:r>
              <a:rPr lang="en-GB"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3087577" y="1295400"/>
            <a:ext cx="2439763" cy="276999"/>
          </a:xfrm>
          <a:prstGeom prst="rect">
            <a:avLst/>
          </a:prstGeom>
          <a:noFill/>
        </p:spPr>
        <p:txBody>
          <a:bodyPr wrap="square" rtlCol="0">
            <a:spAutoFit/>
          </a:bodyPr>
          <a:lstStyle/>
          <a:p>
            <a:pPr algn="ctr"/>
            <a:r>
              <a:rPr lang="en-GB" sz="1200" dirty="0">
                <a:latin typeface="Times New Roman" panose="02020603050405020304" pitchFamily="18" charset="0"/>
                <a:cs typeface="Times New Roman" panose="02020603050405020304" pitchFamily="18" charset="0"/>
              </a:rPr>
              <a:t>     TOPIC SELECTION</a:t>
            </a:r>
            <a:endParaRPr lang="en-IN" sz="1200"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3075573" y="1760200"/>
            <a:ext cx="2438400" cy="276999"/>
          </a:xfrm>
          <a:prstGeom prst="rect">
            <a:avLst/>
          </a:prstGeom>
          <a:noFill/>
        </p:spPr>
        <p:txBody>
          <a:bodyPr wrap="square" rtlCol="0">
            <a:spAutoFit/>
          </a:bodyPr>
          <a:lstStyle/>
          <a:p>
            <a:pPr algn="ctr"/>
            <a:r>
              <a:rPr lang="en-GB" sz="1200" dirty="0">
                <a:latin typeface="Times New Roman" panose="02020603050405020304" pitchFamily="18" charset="0"/>
                <a:cs typeface="Times New Roman" panose="02020603050405020304" pitchFamily="18" charset="0"/>
              </a:rPr>
              <a:t>   LITERATURE REVIEW</a:t>
            </a:r>
            <a:endParaRPr lang="en-IN" sz="1200" dirty="0">
              <a:latin typeface="Times New Roman" panose="02020603050405020304" pitchFamily="18" charset="0"/>
              <a:cs typeface="Times New Roman" panose="02020603050405020304" pitchFamily="18" charset="0"/>
            </a:endParaRPr>
          </a:p>
        </p:txBody>
      </p:sp>
      <p:sp>
        <p:nvSpPr>
          <p:cNvPr id="34" name="TextBox 33"/>
          <p:cNvSpPr txBox="1"/>
          <p:nvPr/>
        </p:nvSpPr>
        <p:spPr>
          <a:xfrm>
            <a:off x="3107990" y="2251944"/>
            <a:ext cx="2438400" cy="276999"/>
          </a:xfrm>
          <a:prstGeom prst="rect">
            <a:avLst/>
          </a:prstGeom>
          <a:noFill/>
        </p:spPr>
        <p:txBody>
          <a:bodyPr wrap="square" rtlCol="0">
            <a:spAutoFit/>
          </a:bodyPr>
          <a:lstStyle/>
          <a:p>
            <a:pPr algn="ctr"/>
            <a:r>
              <a:rPr lang="en-GB" sz="1200" dirty="0">
                <a:latin typeface="Times New Roman" panose="02020603050405020304" pitchFamily="18" charset="0"/>
                <a:cs typeface="Times New Roman" panose="02020603050405020304" pitchFamily="18" charset="0"/>
              </a:rPr>
              <a:t> MATERIAL COLLECTION</a:t>
            </a:r>
            <a:endParaRPr lang="en-IN" sz="1200" dirty="0">
              <a:latin typeface="Times New Roman" panose="02020603050405020304" pitchFamily="18" charset="0"/>
              <a:cs typeface="Times New Roman" panose="02020603050405020304" pitchFamily="18" charset="0"/>
            </a:endParaRPr>
          </a:p>
        </p:txBody>
      </p:sp>
      <p:sp>
        <p:nvSpPr>
          <p:cNvPr id="35" name="TextBox 34"/>
          <p:cNvSpPr txBox="1"/>
          <p:nvPr/>
        </p:nvSpPr>
        <p:spPr>
          <a:xfrm>
            <a:off x="3103401" y="2685395"/>
            <a:ext cx="2438400" cy="276999"/>
          </a:xfrm>
          <a:prstGeom prst="rect">
            <a:avLst/>
          </a:prstGeom>
          <a:noFill/>
        </p:spPr>
        <p:txBody>
          <a:bodyPr wrap="square" rtlCol="0">
            <a:spAutoFit/>
          </a:bodyPr>
          <a:lstStyle/>
          <a:p>
            <a:pPr algn="ctr"/>
            <a:r>
              <a:rPr lang="en-GB" sz="1200" dirty="0">
                <a:latin typeface="Times New Roman" panose="02020603050405020304" pitchFamily="18" charset="0"/>
                <a:cs typeface="Times New Roman" panose="02020603050405020304" pitchFamily="18" charset="0"/>
              </a:rPr>
              <a:t>    MATERIAL TESTING</a:t>
            </a:r>
            <a:endParaRPr lang="en-IN" sz="1200"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3109873" y="3118173"/>
            <a:ext cx="2452727" cy="276999"/>
          </a:xfrm>
          <a:prstGeom prst="rect">
            <a:avLst/>
          </a:prstGeom>
          <a:noFill/>
        </p:spPr>
        <p:txBody>
          <a:bodyPr wrap="square" rtlCol="0">
            <a:spAutoFit/>
          </a:bodyPr>
          <a:lstStyle/>
          <a:p>
            <a:pPr algn="ctr"/>
            <a:r>
              <a:rPr lang="en-GB" sz="1200" dirty="0">
                <a:latin typeface="Times New Roman" panose="02020603050405020304" pitchFamily="18" charset="0"/>
                <a:cs typeface="Times New Roman" panose="02020603050405020304" pitchFamily="18" charset="0"/>
              </a:rPr>
              <a:t> ARRIVING TRIAL MIXES</a:t>
            </a:r>
            <a:endParaRPr lang="en-IN" sz="1200"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3109873" y="3981997"/>
            <a:ext cx="2427166" cy="276999"/>
          </a:xfrm>
          <a:prstGeom prst="rect">
            <a:avLst/>
          </a:prstGeom>
          <a:noFill/>
        </p:spPr>
        <p:txBody>
          <a:bodyPr wrap="square" rtlCol="0">
            <a:spAutoFit/>
          </a:bodyPr>
          <a:lstStyle/>
          <a:p>
            <a:pPr algn="ctr"/>
            <a:r>
              <a:rPr lang="en-GB" sz="1200" dirty="0">
                <a:latin typeface="Times New Roman" panose="02020603050405020304" pitchFamily="18" charset="0"/>
                <a:cs typeface="Times New Roman" panose="02020603050405020304" pitchFamily="18" charset="0"/>
              </a:rPr>
              <a:t>TESTING OF SPECIMENS</a:t>
            </a:r>
            <a:endParaRPr lang="en-IN" sz="12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109873" y="3570603"/>
            <a:ext cx="2433291" cy="276999"/>
          </a:xfrm>
          <a:prstGeom prst="rect">
            <a:avLst/>
          </a:prstGeom>
          <a:noFill/>
        </p:spPr>
        <p:txBody>
          <a:bodyPr wrap="square" rtlCol="0">
            <a:spAutoFit/>
          </a:bodyPr>
          <a:lstStyle/>
          <a:p>
            <a:pPr algn="ctr"/>
            <a:r>
              <a:rPr lang="en-GB" sz="1200" dirty="0">
                <a:latin typeface="Times New Roman" panose="02020603050405020304" pitchFamily="18" charset="0"/>
                <a:cs typeface="Times New Roman" panose="02020603050405020304" pitchFamily="18" charset="0"/>
              </a:rPr>
              <a:t>CASTING OF SPECIMENS</a:t>
            </a:r>
            <a:endParaRPr lang="en-IN" sz="1200" dirty="0">
              <a:latin typeface="Times New Roman" panose="02020603050405020304" pitchFamily="18" charset="0"/>
              <a:cs typeface="Times New Roman" panose="02020603050405020304" pitchFamily="18" charset="0"/>
            </a:endParaRPr>
          </a:p>
        </p:txBody>
      </p:sp>
      <p:cxnSp>
        <p:nvCxnSpPr>
          <p:cNvPr id="5" name="Straight Arrow Connector 4"/>
          <p:cNvCxnSpPr/>
          <p:nvPr/>
        </p:nvCxnSpPr>
        <p:spPr>
          <a:xfrm flipH="1">
            <a:off x="4345781" y="1548983"/>
            <a:ext cx="1" cy="2089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endCxn id="34" idx="0"/>
          </p:cNvCxnSpPr>
          <p:nvPr/>
        </p:nvCxnSpPr>
        <p:spPr>
          <a:xfrm flipH="1">
            <a:off x="4327190" y="2013552"/>
            <a:ext cx="5390" cy="2383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4334532" y="3389301"/>
            <a:ext cx="0" cy="1836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cxnSpLocks/>
            <a:stCxn id="35" idx="2"/>
          </p:cNvCxnSpPr>
          <p:nvPr/>
        </p:nvCxnSpPr>
        <p:spPr>
          <a:xfrm flipH="1">
            <a:off x="4320558" y="2962394"/>
            <a:ext cx="2043" cy="1950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4327190" y="2515771"/>
            <a:ext cx="0" cy="1836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4327190" y="3826293"/>
            <a:ext cx="0" cy="1836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058567" y="1972856"/>
            <a:ext cx="11426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058567" y="1756540"/>
            <a:ext cx="0" cy="216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066187" y="1768574"/>
            <a:ext cx="11296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058567" y="1731633"/>
            <a:ext cx="1432560" cy="276999"/>
          </a:xfrm>
          <a:prstGeom prst="rect">
            <a:avLst/>
          </a:prstGeom>
          <a:noFill/>
        </p:spPr>
        <p:txBody>
          <a:bodyPr wrap="square" rtlCol="0">
            <a:spAutoFit/>
          </a:bodyPr>
          <a:lstStyle/>
          <a:p>
            <a:r>
              <a:rPr lang="en-GB" sz="1200" dirty="0">
                <a:latin typeface="Times New Roman" panose="02020603050405020304" pitchFamily="18" charset="0"/>
                <a:ea typeface="Calibri" panose="020F0502020204030204" pitchFamily="34" charset="0"/>
                <a:cs typeface="Times New Roman" panose="02020603050405020304" pitchFamily="18" charset="0"/>
              </a:rPr>
              <a:t>CEMENT</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4" name="TextBox 53"/>
          <p:cNvSpPr txBox="1"/>
          <p:nvPr/>
        </p:nvSpPr>
        <p:spPr>
          <a:xfrm>
            <a:off x="6053143" y="2008632"/>
            <a:ext cx="1432560" cy="276999"/>
          </a:xfrm>
          <a:prstGeom prst="rect">
            <a:avLst/>
          </a:prstGeom>
          <a:noFill/>
        </p:spPr>
        <p:txBody>
          <a:bodyPr wrap="square" rtlCol="0">
            <a:spAutoFit/>
          </a:bodyPr>
          <a:lstStyle/>
          <a:p>
            <a:r>
              <a:rPr lang="en-GB" sz="1200" dirty="0">
                <a:latin typeface="Times New Roman" panose="02020603050405020304" pitchFamily="18" charset="0"/>
                <a:ea typeface="Calibri" panose="020F0502020204030204" pitchFamily="34" charset="0"/>
                <a:cs typeface="Times New Roman" panose="02020603050405020304" pitchFamily="18" charset="0"/>
              </a:rPr>
              <a:t>M-SAND</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8" name="TextBox 57"/>
          <p:cNvSpPr txBox="1"/>
          <p:nvPr/>
        </p:nvSpPr>
        <p:spPr>
          <a:xfrm>
            <a:off x="6019800" y="2249638"/>
            <a:ext cx="2186534" cy="276999"/>
          </a:xfrm>
          <a:prstGeom prst="rect">
            <a:avLst/>
          </a:prstGeom>
          <a:noFill/>
        </p:spPr>
        <p:txBody>
          <a:bodyPr wrap="square" rtlCol="0">
            <a:spAutoFit/>
          </a:bodyPr>
          <a:lstStyle/>
          <a:p>
            <a:r>
              <a:rPr lang="en-GB" sz="1200" dirty="0">
                <a:latin typeface="Times New Roman" panose="02020603050405020304" pitchFamily="18" charset="0"/>
                <a:ea typeface="Calibri" panose="020F0502020204030204" pitchFamily="34" charset="0"/>
                <a:cs typeface="Times New Roman" panose="02020603050405020304" pitchFamily="18" charset="0"/>
              </a:rPr>
              <a:t>ALIMINIUM</a:t>
            </a:r>
            <a:r>
              <a:rPr lang="en-GB" sz="1200" dirty="0">
                <a:latin typeface="Times New Roman" panose="02020603050405020304" pitchFamily="18" charset="0"/>
                <a:cs typeface="Times New Roman" pitchFamily="18" charset="0"/>
              </a:rPr>
              <a:t> POWDER</a:t>
            </a:r>
            <a:endParaRPr lang="en-IN" sz="1200" dirty="0">
              <a:latin typeface="Times New Roman" panose="02020603050405020304" pitchFamily="18" charset="0"/>
              <a:cs typeface="Times New Roman" panose="02020603050405020304" pitchFamily="18" charset="0"/>
            </a:endParaRPr>
          </a:p>
        </p:txBody>
      </p:sp>
      <p:sp>
        <p:nvSpPr>
          <p:cNvPr id="60" name="TextBox 59"/>
          <p:cNvSpPr txBox="1"/>
          <p:nvPr/>
        </p:nvSpPr>
        <p:spPr>
          <a:xfrm>
            <a:off x="6098220" y="2759984"/>
            <a:ext cx="561372"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LIME</a:t>
            </a:r>
            <a:endParaRPr lang="en-IN" sz="1200" dirty="0">
              <a:latin typeface="Times New Roman" panose="02020603050405020304" pitchFamily="18" charset="0"/>
              <a:cs typeface="Times New Roman" panose="02020603050405020304" pitchFamily="18" charset="0"/>
            </a:endParaRPr>
          </a:p>
        </p:txBody>
      </p:sp>
      <p:cxnSp>
        <p:nvCxnSpPr>
          <p:cNvPr id="85" name="Straight Connector 84"/>
          <p:cNvCxnSpPr/>
          <p:nvPr/>
        </p:nvCxnSpPr>
        <p:spPr>
          <a:xfrm>
            <a:off x="7195853" y="1768574"/>
            <a:ext cx="7699" cy="2042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Date Placeholder 104"/>
          <p:cNvSpPr>
            <a:spLocks noGrp="1"/>
          </p:cNvSpPr>
          <p:nvPr>
            <p:ph type="dt" sz="half" idx="6"/>
          </p:nvPr>
        </p:nvSpPr>
        <p:spPr>
          <a:xfrm>
            <a:off x="993444" y="6526765"/>
            <a:ext cx="892175" cy="189924"/>
          </a:xfrm>
        </p:spPr>
        <p:txBody>
          <a:bodyPr/>
          <a:lstStyle/>
          <a:p>
            <a:pPr marL="12700">
              <a:lnSpc>
                <a:spcPts val="1639"/>
              </a:lnSpc>
            </a:pPr>
            <a:r>
              <a:rPr lang="en-US" sz="1200" spc="-25" smtClean="0">
                <a:latin typeface="Times New Roman" panose="02020603050405020304" pitchFamily="18" charset="0"/>
                <a:cs typeface="Times New Roman" panose="02020603050405020304" pitchFamily="18" charset="0"/>
              </a:rPr>
              <a:t>1/4/2024 </a:t>
            </a:r>
            <a:endParaRPr lang="en-US" sz="1200" spc="-25" dirty="0">
              <a:latin typeface="Times New Roman" panose="02020603050405020304" pitchFamily="18" charset="0"/>
              <a:cs typeface="Times New Roman" panose="02020603050405020304" pitchFamily="18" charset="0"/>
            </a:endParaRPr>
          </a:p>
        </p:txBody>
      </p:sp>
      <p:sp>
        <p:nvSpPr>
          <p:cNvPr id="106" name="Footer Placeholder 105"/>
          <p:cNvSpPr>
            <a:spLocks noGrp="1"/>
          </p:cNvSpPr>
          <p:nvPr>
            <p:ph type="ftr" sz="quarter" idx="5"/>
          </p:nvPr>
        </p:nvSpPr>
        <p:spPr>
          <a:xfrm>
            <a:off x="3436365" y="6526765"/>
            <a:ext cx="2733040" cy="189924"/>
          </a:xfrm>
        </p:spPr>
        <p:txBody>
          <a:bodyPr/>
          <a:lstStyle/>
          <a:p>
            <a:pPr marL="12700">
              <a:lnSpc>
                <a:spcPts val="1639"/>
              </a:lnSpc>
            </a:pPr>
            <a:r>
              <a:rPr lang="en-IN" sz="1200" spc="-10">
                <a:latin typeface="Times New Roman" panose="02020603050405020304" pitchFamily="18" charset="0"/>
                <a:cs typeface="Times New Roman" panose="02020603050405020304" pitchFamily="18" charset="0"/>
              </a:rPr>
              <a:t>18CEP108L – MAIN PROJECT</a:t>
            </a:r>
            <a:endParaRPr lang="en-IN" sz="1200" spc="-5" dirty="0">
              <a:latin typeface="Times New Roman" panose="02020603050405020304" pitchFamily="18" charset="0"/>
              <a:cs typeface="Times New Roman" panose="02020603050405020304" pitchFamily="18" charset="0"/>
            </a:endParaRPr>
          </a:p>
        </p:txBody>
      </p:sp>
      <p:sp>
        <p:nvSpPr>
          <p:cNvPr id="107" name="Slide Number Placeholder 106"/>
          <p:cNvSpPr>
            <a:spLocks noGrp="1"/>
          </p:cNvSpPr>
          <p:nvPr>
            <p:ph type="sldNum" sz="quarter" idx="7"/>
          </p:nvPr>
        </p:nvSpPr>
        <p:spPr>
          <a:xfrm>
            <a:off x="8365235" y="6526765"/>
            <a:ext cx="272415" cy="189924"/>
          </a:xfrm>
        </p:spPr>
        <p:txBody>
          <a:bodyPr/>
          <a:lstStyle/>
          <a:p>
            <a:pPr marL="38100">
              <a:lnSpc>
                <a:spcPts val="1639"/>
              </a:lnSpc>
            </a:pPr>
            <a:fld id="{81D60167-4931-47E6-BA6A-407CBD079E47}" type="slidenum">
              <a:rPr lang="en-IN" sz="1200" spc="-5" smtClean="0">
                <a:latin typeface="Times New Roman" panose="02020603050405020304" pitchFamily="18" charset="0"/>
                <a:cs typeface="Times New Roman" panose="02020603050405020304" pitchFamily="18" charset="0"/>
              </a:rPr>
              <a:t>4</a:t>
            </a:fld>
            <a:endParaRPr lang="en-IN" sz="1200" spc="-5" dirty="0">
              <a:latin typeface="Times New Roman" panose="02020603050405020304" pitchFamily="18" charset="0"/>
              <a:cs typeface="Times New Roman" panose="02020603050405020304" pitchFamily="18" charset="0"/>
            </a:endParaRPr>
          </a:p>
        </p:txBody>
      </p:sp>
      <p:sp>
        <p:nvSpPr>
          <p:cNvPr id="95" name="TextBox 94">
            <a:extLst>
              <a:ext uri="{FF2B5EF4-FFF2-40B4-BE49-F238E27FC236}">
                <a16:creationId xmlns="" xmlns:a16="http://schemas.microsoft.com/office/drawing/2014/main" id="{2A45C216-533C-42D7-812A-BCA301BB0801}"/>
              </a:ext>
            </a:extLst>
          </p:cNvPr>
          <p:cNvSpPr txBox="1"/>
          <p:nvPr/>
        </p:nvSpPr>
        <p:spPr>
          <a:xfrm>
            <a:off x="6078543" y="2488016"/>
            <a:ext cx="789896" cy="276999"/>
          </a:xfrm>
          <a:prstGeom prst="rect">
            <a:avLst/>
          </a:prstGeom>
          <a:noFill/>
        </p:spPr>
        <p:txBody>
          <a:bodyPr wrap="none" rtlCol="0">
            <a:spAutoFit/>
          </a:bodyPr>
          <a:lstStyle/>
          <a:p>
            <a:r>
              <a:rPr lang="en-GB" sz="1200" dirty="0">
                <a:latin typeface="Times New Roman" panose="02020603050405020304" pitchFamily="18" charset="0"/>
                <a:ea typeface="Verdana" panose="020B0604030504040204" pitchFamily="34" charset="0"/>
                <a:cs typeface="Times New Roman" panose="02020603050405020304" pitchFamily="18" charset="0"/>
              </a:rPr>
              <a:t>FLY ASH</a:t>
            </a:r>
            <a:endParaRPr lang="en-IN" sz="1200"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123" name="TextBox 122">
            <a:extLst>
              <a:ext uri="{FF2B5EF4-FFF2-40B4-BE49-F238E27FC236}">
                <a16:creationId xmlns="" xmlns:a16="http://schemas.microsoft.com/office/drawing/2014/main" id="{6B4F7BB1-9F95-4FAD-85B4-84DE6D00B68B}"/>
              </a:ext>
            </a:extLst>
          </p:cNvPr>
          <p:cNvSpPr txBox="1"/>
          <p:nvPr/>
        </p:nvSpPr>
        <p:spPr>
          <a:xfrm>
            <a:off x="6091937" y="3018928"/>
            <a:ext cx="822661"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GYPSUM</a:t>
            </a:r>
            <a:endParaRPr lang="en-IN" sz="1200" dirty="0">
              <a:latin typeface="Times New Roman" panose="02020603050405020304" pitchFamily="18" charset="0"/>
              <a:cs typeface="Times New Roman" panose="02020603050405020304" pitchFamily="18" charset="0"/>
            </a:endParaRPr>
          </a:p>
        </p:txBody>
      </p:sp>
      <p:sp>
        <p:nvSpPr>
          <p:cNvPr id="188" name="Rectangle 187">
            <a:extLst>
              <a:ext uri="{FF2B5EF4-FFF2-40B4-BE49-F238E27FC236}">
                <a16:creationId xmlns="" xmlns:a16="http://schemas.microsoft.com/office/drawing/2014/main" id="{9E03A705-532B-41B4-8544-E1754F657F4F}"/>
              </a:ext>
            </a:extLst>
          </p:cNvPr>
          <p:cNvSpPr/>
          <p:nvPr/>
        </p:nvSpPr>
        <p:spPr>
          <a:xfrm>
            <a:off x="1353943" y="4598077"/>
            <a:ext cx="2151257" cy="27872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IN" sz="1200" dirty="0">
                <a:latin typeface="Times New Roman" panose="02020603050405020304" pitchFamily="18" charset="0"/>
                <a:cs typeface="Times New Roman" panose="02020603050405020304" pitchFamily="18" charset="0"/>
              </a:rPr>
              <a:t>COMPRESSIVE STRENGTH</a:t>
            </a:r>
          </a:p>
        </p:txBody>
      </p:sp>
      <p:sp>
        <p:nvSpPr>
          <p:cNvPr id="97" name="Rectangle 96">
            <a:extLst>
              <a:ext uri="{FF2B5EF4-FFF2-40B4-BE49-F238E27FC236}">
                <a16:creationId xmlns="" xmlns:a16="http://schemas.microsoft.com/office/drawing/2014/main" id="{6D51CCF7-D7CB-43BB-9EFE-2626208E2080}"/>
              </a:ext>
            </a:extLst>
          </p:cNvPr>
          <p:cNvSpPr/>
          <p:nvPr/>
        </p:nvSpPr>
        <p:spPr>
          <a:xfrm>
            <a:off x="3591147" y="4599729"/>
            <a:ext cx="1726804" cy="27707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IN" sz="1200" dirty="0">
                <a:latin typeface="Times New Roman" panose="02020603050405020304" pitchFamily="18" charset="0"/>
                <a:cs typeface="Times New Roman" panose="02020603050405020304" pitchFamily="18" charset="0"/>
              </a:rPr>
              <a:t> WATER ABSORPTION</a:t>
            </a:r>
          </a:p>
        </p:txBody>
      </p:sp>
      <p:sp>
        <p:nvSpPr>
          <p:cNvPr id="45" name="Rectangle 44">
            <a:extLst>
              <a:ext uri="{FF2B5EF4-FFF2-40B4-BE49-F238E27FC236}">
                <a16:creationId xmlns="" xmlns:a16="http://schemas.microsoft.com/office/drawing/2014/main" id="{F18AD7FD-6ABA-438B-B706-E81A018C1806}"/>
              </a:ext>
            </a:extLst>
          </p:cNvPr>
          <p:cNvSpPr/>
          <p:nvPr/>
        </p:nvSpPr>
        <p:spPr>
          <a:xfrm>
            <a:off x="5419291" y="4599728"/>
            <a:ext cx="1919230" cy="27707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IN" sz="1200" dirty="0">
                <a:latin typeface="Times New Roman" panose="02020603050405020304" pitchFamily="18" charset="0"/>
                <a:cs typeface="Times New Roman" panose="02020603050405020304" pitchFamily="18" charset="0"/>
              </a:rPr>
              <a:t>ACID PENETRATION</a:t>
            </a:r>
            <a:endParaRPr lang="en-IN" sz="1200" dirty="0"/>
          </a:p>
        </p:txBody>
      </p:sp>
      <p:cxnSp>
        <p:nvCxnSpPr>
          <p:cNvPr id="120" name="Straight Connector 119"/>
          <p:cNvCxnSpPr/>
          <p:nvPr/>
        </p:nvCxnSpPr>
        <p:spPr>
          <a:xfrm flipV="1">
            <a:off x="3097276" y="1298329"/>
            <a:ext cx="2430064" cy="10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3097115" y="1298329"/>
            <a:ext cx="0" cy="24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3087577" y="1548983"/>
            <a:ext cx="24336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5515401" y="1298329"/>
            <a:ext cx="4821" cy="2506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V="1">
            <a:off x="3097276" y="1757978"/>
            <a:ext cx="2430064" cy="10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3097115" y="1757978"/>
            <a:ext cx="0" cy="24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3087577" y="2008632"/>
            <a:ext cx="24336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H="1">
            <a:off x="5515401" y="1757978"/>
            <a:ext cx="4821" cy="2506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3112789" y="2265117"/>
            <a:ext cx="2430064" cy="10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3118753" y="2265117"/>
            <a:ext cx="0" cy="24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3109215" y="2515771"/>
            <a:ext cx="24336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a:off x="5537039" y="2265117"/>
            <a:ext cx="4821" cy="2506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V="1">
            <a:off x="3113100" y="2695626"/>
            <a:ext cx="2430064" cy="10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3112939" y="2695626"/>
            <a:ext cx="0" cy="24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3103401" y="2946280"/>
            <a:ext cx="24336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H="1">
            <a:off x="5531225" y="2695626"/>
            <a:ext cx="4821" cy="2506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3112107" y="3138647"/>
            <a:ext cx="2430064" cy="10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3111946" y="3138647"/>
            <a:ext cx="0" cy="24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3102408" y="3389301"/>
            <a:ext cx="24336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a:off x="5530232" y="3138647"/>
            <a:ext cx="4821" cy="2506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3112563" y="3574975"/>
            <a:ext cx="2430064" cy="10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3112402" y="3574975"/>
            <a:ext cx="0" cy="24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3102864" y="3825629"/>
            <a:ext cx="24336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H="1">
            <a:off x="5530688" y="3574975"/>
            <a:ext cx="4821" cy="2506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V="1">
            <a:off x="3118753" y="3999331"/>
            <a:ext cx="2430064" cy="10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3118592" y="3999331"/>
            <a:ext cx="0" cy="24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3109054" y="4249985"/>
            <a:ext cx="24336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H="1">
            <a:off x="5536878" y="3999331"/>
            <a:ext cx="4821" cy="2506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6055966" y="2239537"/>
            <a:ext cx="11426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6055966" y="2023221"/>
            <a:ext cx="0" cy="216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6063586" y="2035255"/>
            <a:ext cx="11296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7193252" y="2035255"/>
            <a:ext cx="7699" cy="2042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6058567" y="2728657"/>
            <a:ext cx="11426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6058567" y="2512341"/>
            <a:ext cx="0" cy="216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6066187" y="2524375"/>
            <a:ext cx="11296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7195853" y="2524375"/>
            <a:ext cx="7699" cy="2042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6057117" y="2973554"/>
            <a:ext cx="11426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6064737" y="2769272"/>
            <a:ext cx="11296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7194403" y="2769272"/>
            <a:ext cx="7699" cy="2042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6064737" y="2769272"/>
            <a:ext cx="0" cy="216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6053143" y="2474697"/>
            <a:ext cx="16263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7664258" y="2261468"/>
            <a:ext cx="7699" cy="2042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6053143" y="2270415"/>
            <a:ext cx="694" cy="2042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6049400" y="2270415"/>
            <a:ext cx="16148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6034080" y="3250354"/>
            <a:ext cx="11780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7204419" y="3040055"/>
            <a:ext cx="7699" cy="2042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6047679" y="3040055"/>
            <a:ext cx="694" cy="2042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V="1">
            <a:off x="6055993" y="3036983"/>
            <a:ext cx="1150370" cy="3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34" idx="3"/>
          </p:cNvCxnSpPr>
          <p:nvPr/>
        </p:nvCxnSpPr>
        <p:spPr>
          <a:xfrm flipV="1">
            <a:off x="5546390" y="2388138"/>
            <a:ext cx="525803" cy="23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745192" y="1862163"/>
            <a:ext cx="0" cy="12764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47" idx="1"/>
          </p:cNvCxnSpPr>
          <p:nvPr/>
        </p:nvCxnSpPr>
        <p:spPr>
          <a:xfrm>
            <a:off x="5745192" y="1862163"/>
            <a:ext cx="313375" cy="79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a:off x="5751362" y="2143146"/>
            <a:ext cx="313375" cy="79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a:off x="5738175" y="2612615"/>
            <a:ext cx="313375" cy="79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a:off x="5765168" y="2867428"/>
            <a:ext cx="313375" cy="79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a:off x="5729600" y="3157428"/>
            <a:ext cx="313375" cy="79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stCxn id="39" idx="2"/>
          </p:cNvCxnSpPr>
          <p:nvPr/>
        </p:nvCxnSpPr>
        <p:spPr>
          <a:xfrm>
            <a:off x="4323456" y="4258996"/>
            <a:ext cx="10329" cy="33908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286000" y="4393015"/>
            <a:ext cx="40929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6378906" y="4393015"/>
            <a:ext cx="0" cy="2094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a:off x="2295190" y="4393015"/>
            <a:ext cx="0" cy="1836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2286000" y="5047765"/>
            <a:ext cx="4092906" cy="72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p:nvPr/>
        </p:nvCxnSpPr>
        <p:spPr>
          <a:xfrm>
            <a:off x="2286000" y="4881449"/>
            <a:ext cx="0" cy="1836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a:off x="6378906" y="4864131"/>
            <a:ext cx="0" cy="1836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p:nvPr/>
        </p:nvCxnSpPr>
        <p:spPr>
          <a:xfrm>
            <a:off x="4329885" y="4876800"/>
            <a:ext cx="10329" cy="33908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V="1">
            <a:off x="3105188" y="5205285"/>
            <a:ext cx="2430064" cy="10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3111377" y="5205285"/>
            <a:ext cx="0" cy="24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3101839" y="5455939"/>
            <a:ext cx="24336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5529663" y="5205285"/>
            <a:ext cx="4821" cy="2506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872371" y="5187951"/>
            <a:ext cx="2924222" cy="276999"/>
          </a:xfrm>
          <a:prstGeom prst="rect">
            <a:avLst/>
          </a:prstGeom>
          <a:noFill/>
        </p:spPr>
        <p:txBody>
          <a:bodyPr wrap="square" rtlCol="0">
            <a:spAutoFit/>
          </a:bodyPr>
          <a:lstStyle/>
          <a:p>
            <a:pPr algn="ctr"/>
            <a:r>
              <a:rPr lang="en-GB" sz="1200" dirty="0">
                <a:latin typeface="Times New Roman" panose="02020603050405020304" pitchFamily="18" charset="0"/>
                <a:cs typeface="Times New Roman" panose="02020603050405020304" pitchFamily="18" charset="0"/>
              </a:rPr>
              <a:t>RESULTS AND DISCUSSION</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66969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646302"/>
            <a:ext cx="7162800" cy="430887"/>
          </a:xfrm>
        </p:spPr>
        <p:txBody>
          <a:bodyPr/>
          <a:lstStyle/>
          <a:p>
            <a:pPr algn="ctr"/>
            <a:r>
              <a:rPr lang="en-GB" dirty="0" smtClean="0"/>
              <a:t>SCOPE FOR STUDY</a:t>
            </a:r>
            <a:endParaRPr lang="en-IN" dirty="0"/>
          </a:p>
        </p:txBody>
      </p:sp>
      <p:sp>
        <p:nvSpPr>
          <p:cNvPr id="3" name="Text Placeholder 2"/>
          <p:cNvSpPr>
            <a:spLocks noGrp="1"/>
          </p:cNvSpPr>
          <p:nvPr>
            <p:ph type="body" idx="1"/>
          </p:nvPr>
        </p:nvSpPr>
        <p:spPr>
          <a:xfrm>
            <a:off x="735660" y="1343990"/>
            <a:ext cx="7672679" cy="1329659"/>
          </a:xfrm>
        </p:spPr>
        <p:txBody>
          <a:bodyPr/>
          <a:lstStyle/>
          <a:p>
            <a:pPr algn="just">
              <a:lnSpc>
                <a:spcPct val="150000"/>
              </a:lnSpc>
            </a:pPr>
            <a:r>
              <a:rPr lang="en-GB" dirty="0" smtClean="0"/>
              <a:t>	The scope for the study is to identify the optimum mix with varying aluminium powder content to produce lightweight mortar by achieving highest compressive strength to be used in construction.</a:t>
            </a:r>
            <a:endParaRPr lang="en-IN" dirty="0"/>
          </a:p>
        </p:txBody>
      </p:sp>
      <p:sp>
        <p:nvSpPr>
          <p:cNvPr id="4" name="Footer Placeholder 3"/>
          <p:cNvSpPr>
            <a:spLocks noGrp="1"/>
          </p:cNvSpPr>
          <p:nvPr>
            <p:ph type="ftr" sz="quarter" idx="5"/>
          </p:nvPr>
        </p:nvSpPr>
        <p:spPr/>
        <p:txBody>
          <a:bodyPr/>
          <a:lstStyle/>
          <a:p>
            <a:pPr marL="12700">
              <a:lnSpc>
                <a:spcPts val="1639"/>
              </a:lnSpc>
            </a:pPr>
            <a:r>
              <a:rPr lang="en-IN" spc="-10" smtClean="0"/>
              <a:t>18CEP108L – MAIN PROJECT</a:t>
            </a:r>
            <a:endParaRPr lang="en-IN" spc="-5" dirty="0"/>
          </a:p>
        </p:txBody>
      </p:sp>
      <p:sp>
        <p:nvSpPr>
          <p:cNvPr id="5" name="Date Placeholder 4"/>
          <p:cNvSpPr>
            <a:spLocks noGrp="1"/>
          </p:cNvSpPr>
          <p:nvPr>
            <p:ph type="dt" sz="half" idx="6"/>
          </p:nvPr>
        </p:nvSpPr>
        <p:spPr/>
        <p:txBody>
          <a:bodyPr/>
          <a:lstStyle/>
          <a:p>
            <a:pPr marL="12700">
              <a:lnSpc>
                <a:spcPts val="1639"/>
              </a:lnSpc>
            </a:pPr>
            <a:r>
              <a:rPr lang="en-US" spc="-25" smtClean="0"/>
              <a:t>1/4/2024 </a:t>
            </a:r>
            <a:endParaRPr lang="en-US" spc="-25" dirty="0"/>
          </a:p>
        </p:txBody>
      </p:sp>
      <p:sp>
        <p:nvSpPr>
          <p:cNvPr id="6" name="Slide Number Placeholder 5"/>
          <p:cNvSpPr>
            <a:spLocks noGrp="1"/>
          </p:cNvSpPr>
          <p:nvPr>
            <p:ph type="sldNum" sz="quarter" idx="7"/>
          </p:nvPr>
        </p:nvSpPr>
        <p:spPr/>
        <p:txBody>
          <a:bodyPr/>
          <a:lstStyle/>
          <a:p>
            <a:pPr marL="38100">
              <a:lnSpc>
                <a:spcPts val="1639"/>
              </a:lnSpc>
            </a:pPr>
            <a:fld id="{81D60167-4931-47E6-BA6A-407CBD079E47}" type="slidenum">
              <a:rPr lang="en-IN" spc="-5" smtClean="0"/>
              <a:t>5</a:t>
            </a:fld>
            <a:endParaRPr lang="en-IN" spc="-5" dirty="0"/>
          </a:p>
        </p:txBody>
      </p:sp>
    </p:spTree>
    <p:extLst>
      <p:ext uri="{BB962C8B-B14F-4D97-AF65-F5344CB8AC3E}">
        <p14:creationId xmlns:p14="http://schemas.microsoft.com/office/powerpoint/2010/main" val="21322901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47800" y="609601"/>
            <a:ext cx="6834479" cy="430887"/>
          </a:xfrm>
        </p:spPr>
        <p:txBody>
          <a:bodyPr/>
          <a:lstStyle/>
          <a:p>
            <a:pPr algn="ctr"/>
            <a:r>
              <a:rPr lang="en-GB" sz="2800" b="1" dirty="0">
                <a:solidFill>
                  <a:srgbClr val="333399"/>
                </a:solidFill>
                <a:ea typeface="+mj-ea"/>
              </a:rPr>
              <a:t>LITERATURE REVIEW</a:t>
            </a:r>
            <a:endParaRPr lang="en-IN" sz="2800" b="1" dirty="0">
              <a:solidFill>
                <a:srgbClr val="333399"/>
              </a:solidFill>
              <a:ea typeface="+mj-ea"/>
            </a:endParaRPr>
          </a:p>
        </p:txBody>
      </p:sp>
      <p:sp>
        <p:nvSpPr>
          <p:cNvPr id="4" name="Footer Placeholder 3"/>
          <p:cNvSpPr>
            <a:spLocks noGrp="1"/>
          </p:cNvSpPr>
          <p:nvPr>
            <p:ph type="ftr" sz="quarter" idx="5"/>
          </p:nvPr>
        </p:nvSpPr>
        <p:spPr/>
        <p:txBody>
          <a:bodyPr/>
          <a:lstStyle/>
          <a:p>
            <a:pPr marL="12700">
              <a:lnSpc>
                <a:spcPts val="1639"/>
              </a:lnSpc>
            </a:pPr>
            <a:r>
              <a:rPr lang="en-IN" spc="-10" smtClean="0"/>
              <a:t>18CEP108L – MAIN PROJECT</a:t>
            </a:r>
            <a:endParaRPr lang="en-IN" spc="-5" dirty="0"/>
          </a:p>
        </p:txBody>
      </p:sp>
      <p:sp>
        <p:nvSpPr>
          <p:cNvPr id="5" name="Date Placeholder 4"/>
          <p:cNvSpPr>
            <a:spLocks noGrp="1"/>
          </p:cNvSpPr>
          <p:nvPr>
            <p:ph type="dt" sz="half" idx="6"/>
          </p:nvPr>
        </p:nvSpPr>
        <p:spPr/>
        <p:txBody>
          <a:bodyPr/>
          <a:lstStyle/>
          <a:p>
            <a:pPr marL="12700">
              <a:lnSpc>
                <a:spcPts val="1639"/>
              </a:lnSpc>
            </a:pPr>
            <a:r>
              <a:rPr lang="en-US" spc="-25" smtClean="0"/>
              <a:t>1/4/2024 </a:t>
            </a:r>
            <a:endParaRPr lang="en-US" spc="-25" dirty="0"/>
          </a:p>
        </p:txBody>
      </p:sp>
      <p:sp>
        <p:nvSpPr>
          <p:cNvPr id="6" name="Slide Number Placeholder 5"/>
          <p:cNvSpPr>
            <a:spLocks noGrp="1"/>
          </p:cNvSpPr>
          <p:nvPr>
            <p:ph type="sldNum" sz="quarter" idx="7"/>
          </p:nvPr>
        </p:nvSpPr>
        <p:spPr/>
        <p:txBody>
          <a:bodyPr/>
          <a:lstStyle/>
          <a:p>
            <a:pPr marL="38100">
              <a:lnSpc>
                <a:spcPts val="1639"/>
              </a:lnSpc>
            </a:pPr>
            <a:fld id="{81D60167-4931-47E6-BA6A-407CBD079E47}" type="slidenum">
              <a:rPr lang="en-IN" spc="-5" smtClean="0"/>
              <a:t>6</a:t>
            </a:fld>
            <a:endParaRPr lang="en-IN" spc="-5" dirty="0"/>
          </a:p>
        </p:txBody>
      </p:sp>
      <p:graphicFrame>
        <p:nvGraphicFramePr>
          <p:cNvPr id="8" name="Table 7"/>
          <p:cNvGraphicFramePr>
            <a:graphicFrameLocks noGrp="1"/>
          </p:cNvGraphicFramePr>
          <p:nvPr>
            <p:extLst>
              <p:ext uri="{D42A27DB-BD31-4B8C-83A1-F6EECF244321}">
                <p14:modId xmlns:p14="http://schemas.microsoft.com/office/powerpoint/2010/main" val="1609232509"/>
              </p:ext>
            </p:extLst>
          </p:nvPr>
        </p:nvGraphicFramePr>
        <p:xfrm>
          <a:off x="37070" y="1066800"/>
          <a:ext cx="9106930" cy="5381412"/>
        </p:xfrm>
        <a:graphic>
          <a:graphicData uri="http://schemas.openxmlformats.org/drawingml/2006/table">
            <a:tbl>
              <a:tblPr firstRow="1" bandRow="1">
                <a:tableStyleId>{5C22544A-7EE6-4342-B048-85BDC9FD1C3A}</a:tableStyleId>
              </a:tblPr>
              <a:tblGrid>
                <a:gridCol w="392540"/>
                <a:gridCol w="4160925"/>
                <a:gridCol w="4553465"/>
              </a:tblGrid>
              <a:tr h="291788">
                <a:tc>
                  <a:txBody>
                    <a:bodyPr/>
                    <a:lstStyle/>
                    <a:p>
                      <a:r>
                        <a:rPr lang="en-GB" sz="1050" dirty="0" smtClean="0">
                          <a:latin typeface="Times New Roman" pitchFamily="18" charset="0"/>
                          <a:cs typeface="Times New Roman" pitchFamily="18" charset="0"/>
                        </a:rPr>
                        <a:t>SN</a:t>
                      </a:r>
                      <a:endParaRPr lang="en-IN" sz="1050" dirty="0">
                        <a:latin typeface="Times New Roman" pitchFamily="18" charset="0"/>
                        <a:cs typeface="Times New Roman" pitchFamily="18" charset="0"/>
                      </a:endParaRPr>
                    </a:p>
                  </a:txBody>
                  <a:tcPr/>
                </a:tc>
                <a:tc>
                  <a:txBody>
                    <a:bodyPr/>
                    <a:lstStyle/>
                    <a:p>
                      <a:pPr algn="ctr"/>
                      <a:r>
                        <a:rPr lang="en-GB" sz="1400" dirty="0" smtClean="0">
                          <a:latin typeface="Times New Roman" pitchFamily="18" charset="0"/>
                          <a:cs typeface="Times New Roman" pitchFamily="18" charset="0"/>
                        </a:rPr>
                        <a:t>SOURCE</a:t>
                      </a:r>
                      <a:endParaRPr lang="en-IN" sz="1400" dirty="0">
                        <a:latin typeface="Times New Roman" pitchFamily="18" charset="0"/>
                        <a:cs typeface="Times New Roman" pitchFamily="18" charset="0"/>
                      </a:endParaRPr>
                    </a:p>
                  </a:txBody>
                  <a:tcPr/>
                </a:tc>
                <a:tc>
                  <a:txBody>
                    <a:bodyPr/>
                    <a:lstStyle/>
                    <a:p>
                      <a:pPr algn="ctr"/>
                      <a:r>
                        <a:rPr lang="en-GB" sz="1400" dirty="0" smtClean="0">
                          <a:latin typeface="Times New Roman" pitchFamily="18" charset="0"/>
                          <a:cs typeface="Times New Roman" pitchFamily="18" charset="0"/>
                        </a:rPr>
                        <a:t>RESULT</a:t>
                      </a:r>
                      <a:endParaRPr lang="en-IN" sz="1400" dirty="0">
                        <a:latin typeface="Times New Roman" pitchFamily="18" charset="0"/>
                        <a:cs typeface="Times New Roman" pitchFamily="18" charset="0"/>
                      </a:endParaRPr>
                    </a:p>
                  </a:txBody>
                  <a:tcPr/>
                </a:tc>
              </a:tr>
              <a:tr h="1167153">
                <a:tc>
                  <a:txBody>
                    <a:bodyPr/>
                    <a:lstStyle/>
                    <a:p>
                      <a:r>
                        <a:rPr lang="en-GB" sz="1600" dirty="0" smtClean="0"/>
                        <a:t>1</a:t>
                      </a:r>
                      <a:endParaRPr lang="en-IN" dirty="0"/>
                    </a:p>
                  </a:txBody>
                  <a:tcPr/>
                </a:tc>
                <a:tc>
                  <a:txBody>
                    <a:bodyPr/>
                    <a:lstStyle/>
                    <a:p>
                      <a:r>
                        <a:rPr lang="pl-PL" sz="1400" b="0" dirty="0" smtClean="0">
                          <a:latin typeface="Times New Roman" pitchFamily="18" charset="0"/>
                          <a:cs typeface="Times New Roman" pitchFamily="18" charset="0"/>
                        </a:rPr>
                        <a:t>Ramesh Kumar Paikara a, Tek Raj Gyawali</a:t>
                      </a:r>
                      <a:r>
                        <a:rPr lang="en-GB" sz="1400" b="0" dirty="0" smtClean="0">
                          <a:latin typeface="Times New Roman" pitchFamily="18" charset="0"/>
                          <a:cs typeface="Times New Roman" pitchFamily="18" charset="0"/>
                        </a:rPr>
                        <a:t>(2023)</a:t>
                      </a:r>
                    </a:p>
                    <a:p>
                      <a:r>
                        <a:rPr lang="en-GB" sz="1400" b="1" dirty="0" smtClean="0">
                          <a:latin typeface="Times New Roman" pitchFamily="18" charset="0"/>
                          <a:cs typeface="Times New Roman" pitchFamily="18" charset="0"/>
                        </a:rPr>
                        <a:t>Influence of </a:t>
                      </a:r>
                      <a:r>
                        <a:rPr lang="en-GB" sz="1400" b="1" dirty="0" err="1" smtClean="0">
                          <a:latin typeface="Times New Roman" pitchFamily="18" charset="0"/>
                          <a:cs typeface="Times New Roman" pitchFamily="18" charset="0"/>
                        </a:rPr>
                        <a:t>aluminum</a:t>
                      </a:r>
                      <a:r>
                        <a:rPr lang="en-GB" sz="1400" b="1" dirty="0" smtClean="0">
                          <a:latin typeface="Times New Roman" pitchFamily="18" charset="0"/>
                          <a:cs typeface="Times New Roman" pitchFamily="18" charset="0"/>
                        </a:rPr>
                        <a:t> powder content and powder-to-sand ratio on the</a:t>
                      </a:r>
                      <a:r>
                        <a:rPr lang="en-GB" sz="1400" b="1" baseline="0" dirty="0" smtClean="0">
                          <a:latin typeface="Times New Roman" pitchFamily="18" charset="0"/>
                          <a:cs typeface="Times New Roman" pitchFamily="18" charset="0"/>
                        </a:rPr>
                        <a:t> </a:t>
                      </a:r>
                      <a:r>
                        <a:rPr lang="en-GB" sz="1400" b="1" dirty="0" smtClean="0">
                          <a:latin typeface="Times New Roman" pitchFamily="18" charset="0"/>
                          <a:cs typeface="Times New Roman" pitchFamily="18" charset="0"/>
                        </a:rPr>
                        <a:t>physical and mechanical properties of aerated lightweight mortar</a:t>
                      </a:r>
                    </a:p>
                  </a:txBody>
                  <a:tcPr/>
                </a:tc>
                <a:tc>
                  <a:txBody>
                    <a:bodyPr/>
                    <a:lstStyle/>
                    <a:p>
                      <a:pPr marL="0" marR="0" indent="0" algn="just" defTabSz="91440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The 28-day densities of M3 were 961 kg/m</a:t>
                      </a:r>
                      <a:r>
                        <a:rPr lang="en-GB" sz="1400" baseline="30000" dirty="0" smtClean="0">
                          <a:latin typeface="Times New Roman" pitchFamily="18" charset="0"/>
                          <a:cs typeface="Times New Roman" pitchFamily="18" charset="0"/>
                        </a:rPr>
                        <a:t>3</a:t>
                      </a:r>
                      <a:r>
                        <a:rPr lang="en-GB" sz="1400" dirty="0" smtClean="0">
                          <a:latin typeface="Times New Roman" pitchFamily="18" charset="0"/>
                          <a:cs typeface="Times New Roman" pitchFamily="18" charset="0"/>
                        </a:rPr>
                        <a:t>and 944 kg/m</a:t>
                      </a:r>
                      <a:r>
                        <a:rPr lang="en-GB" sz="1400" baseline="30000" dirty="0" smtClean="0">
                          <a:latin typeface="Times New Roman" pitchFamily="18" charset="0"/>
                          <a:cs typeface="Times New Roman" pitchFamily="18" charset="0"/>
                        </a:rPr>
                        <a:t>3</a:t>
                      </a:r>
                      <a:r>
                        <a:rPr lang="en-GB" sz="1400" dirty="0" smtClean="0">
                          <a:latin typeface="Times New Roman" pitchFamily="18" charset="0"/>
                          <a:cs typeface="Times New Roman" pitchFamily="18" charset="0"/>
                        </a:rPr>
                        <a:t>, both</a:t>
                      </a:r>
                      <a:r>
                        <a:rPr lang="en-GB" sz="1400" baseline="0" dirty="0" smtClean="0">
                          <a:latin typeface="Times New Roman" pitchFamily="18" charset="0"/>
                          <a:cs typeface="Times New Roman" pitchFamily="18" charset="0"/>
                        </a:rPr>
                        <a:t> </a:t>
                      </a:r>
                      <a:r>
                        <a:rPr lang="en-GB" sz="1400" dirty="0" smtClean="0">
                          <a:latin typeface="Times New Roman" pitchFamily="18" charset="0"/>
                          <a:cs typeface="Times New Roman" pitchFamily="18" charset="0"/>
                        </a:rPr>
                        <a:t>below 1000 kg/m</a:t>
                      </a:r>
                      <a:r>
                        <a:rPr lang="en-GB" sz="1400" baseline="30000" dirty="0" smtClean="0">
                          <a:latin typeface="Times New Roman" pitchFamily="18" charset="0"/>
                          <a:cs typeface="Times New Roman" pitchFamily="18" charset="0"/>
                        </a:rPr>
                        <a:t>3</a:t>
                      </a:r>
                      <a:r>
                        <a:rPr lang="en-GB" sz="1400" dirty="0" smtClean="0">
                          <a:latin typeface="Times New Roman" pitchFamily="18" charset="0"/>
                          <a:cs typeface="Times New Roman" pitchFamily="18" charset="0"/>
                        </a:rPr>
                        <a:t>, with only 0.6 % and 0.9 % aluminium powder</a:t>
                      </a:r>
                      <a:r>
                        <a:rPr lang="en-GB" sz="1400" baseline="0" dirty="0" smtClean="0">
                          <a:latin typeface="Times New Roman" pitchFamily="18" charset="0"/>
                          <a:cs typeface="Times New Roman" pitchFamily="18" charset="0"/>
                        </a:rPr>
                        <a:t> </a:t>
                      </a:r>
                      <a:r>
                        <a:rPr lang="en-GB" sz="1400" dirty="0" smtClean="0">
                          <a:latin typeface="Times New Roman" pitchFamily="18" charset="0"/>
                          <a:cs typeface="Times New Roman" pitchFamily="18" charset="0"/>
                        </a:rPr>
                        <a:t>contents, respectively</a:t>
                      </a:r>
                      <a:r>
                        <a:rPr lang="en-GB" sz="1400" baseline="0" dirty="0" smtClean="0">
                          <a:latin typeface="Times New Roman" pitchFamily="18" charset="0"/>
                          <a:cs typeface="Times New Roman" pitchFamily="18" charset="0"/>
                        </a:rPr>
                        <a:t> and compressive strengths are 7.63MPa and 6.80MPa</a:t>
                      </a:r>
                      <a:endParaRPr lang="en-IN" sz="1400" dirty="0" smtClean="0">
                        <a:latin typeface="Times New Roman" pitchFamily="18" charset="0"/>
                        <a:cs typeface="Times New Roman" pitchFamily="18" charset="0"/>
                      </a:endParaRPr>
                    </a:p>
                    <a:p>
                      <a:endParaRPr lang="en-IN" dirty="0"/>
                    </a:p>
                  </a:txBody>
                  <a:tcPr/>
                </a:tc>
              </a:tr>
              <a:tr h="1313047">
                <a:tc>
                  <a:txBody>
                    <a:bodyPr/>
                    <a:lstStyle/>
                    <a:p>
                      <a:r>
                        <a:rPr lang="en-GB" sz="1600" dirty="0" smtClean="0"/>
                        <a:t>2</a:t>
                      </a:r>
                      <a:endParaRPr lang="en-IN" sz="1600" dirty="0"/>
                    </a:p>
                  </a:txBody>
                  <a:tcPr/>
                </a:tc>
                <a:tc>
                  <a:txBody>
                    <a:bodyPr/>
                    <a:lstStyle/>
                    <a:p>
                      <a:r>
                        <a:rPr lang="en-IN" sz="1400" b="0" dirty="0" err="1" smtClean="0">
                          <a:solidFill>
                            <a:schemeClr val="dk1"/>
                          </a:solidFill>
                          <a:latin typeface="Times New Roman" pitchFamily="18" charset="0"/>
                          <a:ea typeface="+mn-ea"/>
                          <a:cs typeface="Times New Roman" pitchFamily="18" charset="0"/>
                        </a:rPr>
                        <a:t>Ayad</a:t>
                      </a:r>
                      <a:r>
                        <a:rPr lang="en-IN" sz="1400" b="0" dirty="0" smtClean="0">
                          <a:solidFill>
                            <a:schemeClr val="dk1"/>
                          </a:solidFill>
                          <a:latin typeface="Times New Roman" pitchFamily="18" charset="0"/>
                          <a:ea typeface="+mn-ea"/>
                          <a:cs typeface="Times New Roman" pitchFamily="18" charset="0"/>
                        </a:rPr>
                        <a:t> S. </a:t>
                      </a:r>
                      <a:r>
                        <a:rPr lang="en-IN" sz="1400" b="0" dirty="0" err="1" smtClean="0">
                          <a:solidFill>
                            <a:schemeClr val="dk1"/>
                          </a:solidFill>
                          <a:latin typeface="Times New Roman" pitchFamily="18" charset="0"/>
                          <a:ea typeface="+mn-ea"/>
                          <a:cs typeface="Times New Roman" pitchFamily="18" charset="0"/>
                        </a:rPr>
                        <a:t>Aadi</a:t>
                      </a:r>
                      <a:r>
                        <a:rPr lang="en-IN" sz="1400" b="0" dirty="0" smtClean="0">
                          <a:solidFill>
                            <a:schemeClr val="dk1"/>
                          </a:solidFill>
                          <a:latin typeface="Times New Roman" pitchFamily="18" charset="0"/>
                          <a:ea typeface="+mn-ea"/>
                          <a:cs typeface="Times New Roman" pitchFamily="18" charset="0"/>
                        </a:rPr>
                        <a:t>, </a:t>
                      </a:r>
                      <a:r>
                        <a:rPr lang="en-IN" sz="1400" b="0" dirty="0" err="1" smtClean="0">
                          <a:solidFill>
                            <a:schemeClr val="dk1"/>
                          </a:solidFill>
                          <a:latin typeface="Times New Roman" pitchFamily="18" charset="0"/>
                          <a:ea typeface="+mn-ea"/>
                          <a:cs typeface="Times New Roman" pitchFamily="18" charset="0"/>
                        </a:rPr>
                        <a:t>Taghreed</a:t>
                      </a:r>
                      <a:r>
                        <a:rPr lang="en-IN" sz="1400" b="0" dirty="0" smtClean="0">
                          <a:solidFill>
                            <a:schemeClr val="dk1"/>
                          </a:solidFill>
                          <a:latin typeface="Times New Roman" pitchFamily="18" charset="0"/>
                          <a:ea typeface="+mn-ea"/>
                          <a:cs typeface="Times New Roman" pitchFamily="18" charset="0"/>
                        </a:rPr>
                        <a:t> </a:t>
                      </a:r>
                      <a:r>
                        <a:rPr lang="en-IN" sz="1400" b="0" dirty="0" err="1" smtClean="0">
                          <a:solidFill>
                            <a:schemeClr val="dk1"/>
                          </a:solidFill>
                          <a:latin typeface="Times New Roman" pitchFamily="18" charset="0"/>
                          <a:ea typeface="+mn-ea"/>
                          <a:cs typeface="Times New Roman" pitchFamily="18" charset="0"/>
                        </a:rPr>
                        <a:t>Khaleefa</a:t>
                      </a:r>
                      <a:r>
                        <a:rPr lang="en-IN" sz="1400" b="0" dirty="0" smtClean="0">
                          <a:solidFill>
                            <a:schemeClr val="dk1"/>
                          </a:solidFill>
                          <a:latin typeface="Times New Roman" pitchFamily="18" charset="0"/>
                          <a:ea typeface="+mn-ea"/>
                          <a:cs typeface="Times New Roman" pitchFamily="18" charset="0"/>
                        </a:rPr>
                        <a:t> Mohammed </a:t>
                      </a:r>
                      <a:r>
                        <a:rPr lang="en-IN" sz="1400" b="0" dirty="0" err="1" smtClean="0">
                          <a:solidFill>
                            <a:schemeClr val="dk1"/>
                          </a:solidFill>
                          <a:latin typeface="Times New Roman" pitchFamily="18" charset="0"/>
                          <a:ea typeface="+mn-ea"/>
                          <a:cs typeface="Times New Roman" pitchFamily="18" charset="0"/>
                        </a:rPr>
                        <a:t>Ali,Rafal</a:t>
                      </a:r>
                      <a:r>
                        <a:rPr lang="en-IN" sz="1400" b="0" dirty="0" smtClean="0">
                          <a:solidFill>
                            <a:schemeClr val="dk1"/>
                          </a:solidFill>
                          <a:latin typeface="Times New Roman" pitchFamily="18" charset="0"/>
                          <a:ea typeface="+mn-ea"/>
                          <a:cs typeface="Times New Roman" pitchFamily="18" charset="0"/>
                        </a:rPr>
                        <a:t> Ahmed Abbas Ali ,Mohammed </a:t>
                      </a:r>
                      <a:r>
                        <a:rPr lang="en-IN" sz="1400" b="0" dirty="0" err="1" smtClean="0">
                          <a:solidFill>
                            <a:schemeClr val="dk1"/>
                          </a:solidFill>
                          <a:latin typeface="Times New Roman" pitchFamily="18" charset="0"/>
                          <a:ea typeface="+mn-ea"/>
                          <a:cs typeface="Times New Roman" pitchFamily="18" charset="0"/>
                        </a:rPr>
                        <a:t>Mosleh</a:t>
                      </a:r>
                      <a:r>
                        <a:rPr lang="en-IN" sz="1400" b="0" dirty="0" smtClean="0">
                          <a:solidFill>
                            <a:schemeClr val="dk1"/>
                          </a:solidFill>
                          <a:latin typeface="Times New Roman" pitchFamily="18" charset="0"/>
                          <a:ea typeface="+mn-ea"/>
                          <a:cs typeface="Times New Roman" pitchFamily="18" charset="0"/>
                        </a:rPr>
                        <a:t> Salman(2021). </a:t>
                      </a:r>
                    </a:p>
                    <a:p>
                      <a:r>
                        <a:rPr lang="en-GB" sz="1400" b="1" dirty="0" smtClean="0">
                          <a:solidFill>
                            <a:schemeClr val="dk1"/>
                          </a:solidFill>
                          <a:latin typeface="Times New Roman" pitchFamily="18" charset="0"/>
                          <a:ea typeface="+mn-ea"/>
                          <a:cs typeface="Times New Roman" pitchFamily="18" charset="0"/>
                        </a:rPr>
                        <a:t>The mechanical properties of green mortar contained </a:t>
                      </a:r>
                      <a:r>
                        <a:rPr lang="en-GB" sz="1400" b="1" dirty="0" err="1" smtClean="0">
                          <a:solidFill>
                            <a:schemeClr val="dk1"/>
                          </a:solidFill>
                          <a:latin typeface="Times New Roman" pitchFamily="18" charset="0"/>
                          <a:ea typeface="+mn-ea"/>
                          <a:cs typeface="Times New Roman" pitchFamily="18" charset="0"/>
                        </a:rPr>
                        <a:t>aluminum</a:t>
                      </a:r>
                      <a:r>
                        <a:rPr lang="en-GB" sz="1400" b="1" dirty="0" smtClean="0">
                          <a:solidFill>
                            <a:schemeClr val="dk1"/>
                          </a:solidFill>
                          <a:latin typeface="Times New Roman" pitchFamily="18" charset="0"/>
                          <a:ea typeface="+mn-ea"/>
                          <a:cs typeface="Times New Roman" pitchFamily="18" charset="0"/>
                        </a:rPr>
                        <a:t> wastes</a:t>
                      </a:r>
                    </a:p>
                    <a:p>
                      <a:r>
                        <a:rPr lang="en-GB" sz="1400" b="1" dirty="0" smtClean="0">
                          <a:solidFill>
                            <a:schemeClr val="dk1"/>
                          </a:solidFill>
                          <a:latin typeface="Times New Roman" pitchFamily="18" charset="0"/>
                          <a:ea typeface="+mn-ea"/>
                          <a:cs typeface="Times New Roman" pitchFamily="18" charset="0"/>
                        </a:rPr>
                        <a:t>as substitution of sand</a:t>
                      </a:r>
                    </a:p>
                  </a:txBody>
                  <a:tcPr/>
                </a:tc>
                <a:tc>
                  <a:txBody>
                    <a:bodyPr/>
                    <a:lstStyle/>
                    <a:p>
                      <a:pPr algn="just"/>
                      <a:r>
                        <a:rPr lang="en-GB" sz="1400" dirty="0" smtClean="0">
                          <a:solidFill>
                            <a:schemeClr val="dk1"/>
                          </a:solidFill>
                          <a:latin typeface="Times New Roman" pitchFamily="18" charset="0"/>
                          <a:ea typeface="+mn-ea"/>
                          <a:cs typeface="Times New Roman" pitchFamily="18" charset="0"/>
                        </a:rPr>
                        <a:t>The usage 5% of AW in cement mortar for structural application, and equal or greater than 15% of AW to produce.</a:t>
                      </a:r>
                      <a:r>
                        <a:rPr lang="en-GB" sz="1400" baseline="0" dirty="0" smtClean="0">
                          <a:solidFill>
                            <a:schemeClr val="dk1"/>
                          </a:solidFill>
                          <a:latin typeface="Times New Roman" pitchFamily="18" charset="0"/>
                          <a:ea typeface="+mn-ea"/>
                          <a:cs typeface="Times New Roman" pitchFamily="18" charset="0"/>
                        </a:rPr>
                        <a:t> </a:t>
                      </a:r>
                      <a:r>
                        <a:rPr lang="en-GB" sz="1400" dirty="0" smtClean="0">
                          <a:solidFill>
                            <a:schemeClr val="dk1"/>
                          </a:solidFill>
                          <a:latin typeface="Times New Roman" pitchFamily="18" charset="0"/>
                          <a:ea typeface="+mn-ea"/>
                          <a:cs typeface="Times New Roman" pitchFamily="18" charset="0"/>
                        </a:rPr>
                        <a:t>Lightweight cement mortar for non– structural application</a:t>
                      </a:r>
                      <a:endParaRPr lang="en-IN" sz="1400" dirty="0">
                        <a:solidFill>
                          <a:schemeClr val="dk1"/>
                        </a:solidFill>
                        <a:latin typeface="Times New Roman" pitchFamily="18" charset="0"/>
                        <a:ea typeface="+mn-ea"/>
                        <a:cs typeface="Times New Roman" pitchFamily="18" charset="0"/>
                      </a:endParaRPr>
                    </a:p>
                  </a:txBody>
                  <a:tcPr/>
                </a:tc>
              </a:tr>
              <a:tr h="1167153">
                <a:tc>
                  <a:txBody>
                    <a:bodyPr/>
                    <a:lstStyle/>
                    <a:p>
                      <a:r>
                        <a:rPr lang="en-GB" sz="1600" dirty="0" smtClean="0"/>
                        <a:t>3</a:t>
                      </a:r>
                      <a:endParaRPr lang="en-IN" dirty="0"/>
                    </a:p>
                  </a:txBody>
                  <a:tcPr/>
                </a:tc>
                <a:tc>
                  <a:txBody>
                    <a:bodyPr/>
                    <a:lstStyle/>
                    <a:p>
                      <a:pPr marL="0"/>
                      <a:r>
                        <a:rPr lang="en-IN" sz="1400" b="0" dirty="0" smtClean="0">
                          <a:solidFill>
                            <a:schemeClr val="dk1"/>
                          </a:solidFill>
                          <a:latin typeface="Times New Roman" pitchFamily="18" charset="0"/>
                          <a:ea typeface="+mn-ea"/>
                          <a:cs typeface="Times New Roman" pitchFamily="18" charset="0"/>
                        </a:rPr>
                        <a:t>E. </a:t>
                      </a:r>
                      <a:r>
                        <a:rPr lang="en-IN" sz="1400" b="0" dirty="0" err="1" smtClean="0">
                          <a:solidFill>
                            <a:schemeClr val="dk1"/>
                          </a:solidFill>
                          <a:latin typeface="Times New Roman" pitchFamily="18" charset="0"/>
                          <a:ea typeface="+mn-ea"/>
                          <a:cs typeface="Times New Roman" pitchFamily="18" charset="0"/>
                        </a:rPr>
                        <a:t>Muthu</a:t>
                      </a:r>
                      <a:r>
                        <a:rPr lang="en-IN" sz="1400" b="0" dirty="0" smtClean="0">
                          <a:solidFill>
                            <a:schemeClr val="dk1"/>
                          </a:solidFill>
                          <a:latin typeface="Times New Roman" pitchFamily="18" charset="0"/>
                          <a:ea typeface="+mn-ea"/>
                          <a:cs typeface="Times New Roman" pitchFamily="18" charset="0"/>
                        </a:rPr>
                        <a:t> Kumar, K. Ramamurthy(2015)</a:t>
                      </a:r>
                    </a:p>
                    <a:p>
                      <a:pPr marL="0"/>
                      <a:r>
                        <a:rPr lang="en-GB" sz="1400" b="1" dirty="0" smtClean="0">
                          <a:solidFill>
                            <a:schemeClr val="dk1"/>
                          </a:solidFill>
                          <a:latin typeface="Times New Roman" pitchFamily="18" charset="0"/>
                          <a:ea typeface="+mn-ea"/>
                          <a:cs typeface="Times New Roman" pitchFamily="18" charset="0"/>
                        </a:rPr>
                        <a:t>Effect of fineness and dosage of aluminium powder on the properties</a:t>
                      </a:r>
                      <a:r>
                        <a:rPr lang="en-GB" sz="1400" b="1" baseline="0" dirty="0" smtClean="0">
                          <a:solidFill>
                            <a:schemeClr val="dk1"/>
                          </a:solidFill>
                          <a:latin typeface="Times New Roman" pitchFamily="18" charset="0"/>
                          <a:ea typeface="+mn-ea"/>
                          <a:cs typeface="Times New Roman" pitchFamily="18" charset="0"/>
                        </a:rPr>
                        <a:t> </a:t>
                      </a:r>
                      <a:r>
                        <a:rPr lang="en-GB" sz="1400" b="1" dirty="0" smtClean="0">
                          <a:solidFill>
                            <a:schemeClr val="dk1"/>
                          </a:solidFill>
                          <a:latin typeface="Times New Roman" pitchFamily="18" charset="0"/>
                          <a:ea typeface="+mn-ea"/>
                          <a:cs typeface="Times New Roman" pitchFamily="18" charset="0"/>
                        </a:rPr>
                        <a:t>of moist-cured aerated concrete</a:t>
                      </a:r>
                    </a:p>
                    <a:p>
                      <a:endParaRPr lang="en-IN" dirty="0"/>
                    </a:p>
                  </a:txBody>
                  <a:tcPr/>
                </a:tc>
                <a:tc>
                  <a:txBody>
                    <a:bodyPr/>
                    <a:lstStyle/>
                    <a:p>
                      <a:pPr marL="0" marR="0" indent="0" algn="just" defTabSz="914400" eaLnBrk="1" fontAlgn="auto" latinLnBrk="0" hangingPunct="1">
                        <a:lnSpc>
                          <a:spcPct val="100000"/>
                        </a:lnSpc>
                        <a:spcBef>
                          <a:spcPts val="0"/>
                        </a:spcBef>
                        <a:spcAft>
                          <a:spcPts val="0"/>
                        </a:spcAft>
                        <a:buClrTx/>
                        <a:buSzTx/>
                        <a:buFontTx/>
                        <a:buNone/>
                        <a:tabLst/>
                        <a:defRPr/>
                      </a:pPr>
                      <a:r>
                        <a:rPr lang="en-GB" sz="1400" dirty="0" smtClean="0">
                          <a:solidFill>
                            <a:schemeClr val="dk1"/>
                          </a:solidFill>
                          <a:latin typeface="Times New Roman" pitchFamily="18" charset="0"/>
                          <a:ea typeface="+mn-ea"/>
                          <a:cs typeface="Times New Roman" pitchFamily="18" charset="0"/>
                        </a:rPr>
                        <a:t>For a constant dosage of Al powder and water–cement/solids ratio of the mix, the dry density achieved reduces appreciably with an increase in fineness of Al powder.</a:t>
                      </a:r>
                      <a:endParaRPr lang="en-IN" sz="1400" dirty="0" smtClean="0">
                        <a:solidFill>
                          <a:schemeClr val="dk1"/>
                        </a:solidFill>
                        <a:latin typeface="Times New Roman" pitchFamily="18" charset="0"/>
                        <a:ea typeface="+mn-ea"/>
                        <a:cs typeface="Times New Roman" pitchFamily="18" charset="0"/>
                      </a:endParaRPr>
                    </a:p>
                    <a:p>
                      <a:endParaRPr lang="en-IN" dirty="0"/>
                    </a:p>
                  </a:txBody>
                  <a:tcPr/>
                </a:tc>
              </a:tr>
              <a:tr h="1318659">
                <a:tc>
                  <a:txBody>
                    <a:bodyPr/>
                    <a:lstStyle/>
                    <a:p>
                      <a:r>
                        <a:rPr lang="en-GB" sz="1600" dirty="0" smtClean="0"/>
                        <a:t>4</a:t>
                      </a:r>
                      <a:endParaRPr lang="en-IN" dirty="0"/>
                    </a:p>
                  </a:txBody>
                  <a:tcPr/>
                </a:tc>
                <a:tc>
                  <a:txBody>
                    <a:bodyPr/>
                    <a:lstStyle/>
                    <a:p>
                      <a:r>
                        <a:rPr lang="en-GB" sz="1400" b="0" dirty="0" err="1" smtClean="0">
                          <a:solidFill>
                            <a:schemeClr val="dk1"/>
                          </a:solidFill>
                          <a:latin typeface="Times New Roman" pitchFamily="18" charset="0"/>
                          <a:ea typeface="+mn-ea"/>
                          <a:cs typeface="Times New Roman" pitchFamily="18" charset="0"/>
                        </a:rPr>
                        <a:t>Rana</a:t>
                      </a:r>
                      <a:r>
                        <a:rPr lang="en-GB" sz="1400" b="0" dirty="0" smtClean="0">
                          <a:solidFill>
                            <a:schemeClr val="dk1"/>
                          </a:solidFill>
                          <a:latin typeface="Times New Roman" pitchFamily="18" charset="0"/>
                          <a:ea typeface="+mn-ea"/>
                          <a:cs typeface="Times New Roman" pitchFamily="18" charset="0"/>
                        </a:rPr>
                        <a:t> </a:t>
                      </a:r>
                      <a:r>
                        <a:rPr lang="en-GB" sz="1400" b="0" dirty="0" err="1" smtClean="0">
                          <a:solidFill>
                            <a:schemeClr val="dk1"/>
                          </a:solidFill>
                          <a:latin typeface="Times New Roman" pitchFamily="18" charset="0"/>
                          <a:ea typeface="+mn-ea"/>
                          <a:cs typeface="Times New Roman" pitchFamily="18" charset="0"/>
                        </a:rPr>
                        <a:t>Shabbar</a:t>
                      </a:r>
                      <a:r>
                        <a:rPr lang="en-GB" sz="1400" b="0" dirty="0" smtClean="0">
                          <a:solidFill>
                            <a:schemeClr val="dk1"/>
                          </a:solidFill>
                          <a:latin typeface="Times New Roman" pitchFamily="18" charset="0"/>
                          <a:ea typeface="+mn-ea"/>
                          <a:cs typeface="Times New Roman" pitchFamily="18" charset="0"/>
                        </a:rPr>
                        <a:t>, Paul </a:t>
                      </a:r>
                      <a:r>
                        <a:rPr lang="en-GB" sz="1400" b="0" dirty="0" err="1" smtClean="0">
                          <a:solidFill>
                            <a:schemeClr val="dk1"/>
                          </a:solidFill>
                          <a:latin typeface="Times New Roman" pitchFamily="18" charset="0"/>
                          <a:ea typeface="+mn-ea"/>
                          <a:cs typeface="Times New Roman" pitchFamily="18" charset="0"/>
                        </a:rPr>
                        <a:t>Nedwell</a:t>
                      </a:r>
                      <a:r>
                        <a:rPr lang="en-GB" sz="1400" b="0" dirty="0" smtClean="0">
                          <a:solidFill>
                            <a:schemeClr val="dk1"/>
                          </a:solidFill>
                          <a:latin typeface="Times New Roman" pitchFamily="18" charset="0"/>
                          <a:ea typeface="+mn-ea"/>
                          <a:cs typeface="Times New Roman" pitchFamily="18" charset="0"/>
                        </a:rPr>
                        <a:t>, and </a:t>
                      </a:r>
                      <a:r>
                        <a:rPr lang="en-GB" sz="1400" b="0" dirty="0" err="1" smtClean="0">
                          <a:solidFill>
                            <a:schemeClr val="dk1"/>
                          </a:solidFill>
                          <a:latin typeface="Times New Roman" pitchFamily="18" charset="0"/>
                          <a:ea typeface="+mn-ea"/>
                          <a:cs typeface="Times New Roman" pitchFamily="18" charset="0"/>
                        </a:rPr>
                        <a:t>Zhangjian</a:t>
                      </a:r>
                      <a:r>
                        <a:rPr lang="en-GB" sz="1400" b="0" dirty="0" smtClean="0">
                          <a:solidFill>
                            <a:schemeClr val="dk1"/>
                          </a:solidFill>
                          <a:latin typeface="Times New Roman" pitchFamily="18" charset="0"/>
                          <a:ea typeface="+mn-ea"/>
                          <a:cs typeface="Times New Roman" pitchFamily="18" charset="0"/>
                        </a:rPr>
                        <a:t> Wu(2018)</a:t>
                      </a:r>
                    </a:p>
                    <a:p>
                      <a:r>
                        <a:rPr lang="en-GB" sz="1400" b="1" dirty="0" smtClean="0">
                          <a:solidFill>
                            <a:schemeClr val="dk1"/>
                          </a:solidFill>
                          <a:latin typeface="Times New Roman" pitchFamily="18" charset="0"/>
                          <a:ea typeface="+mn-ea"/>
                          <a:cs typeface="Times New Roman" pitchFamily="18" charset="0"/>
                        </a:rPr>
                        <a:t>Porosity and Water Absorption of Aerated Concrete with</a:t>
                      </a:r>
                      <a:r>
                        <a:rPr lang="en-GB" sz="1400" b="1" baseline="0" dirty="0" smtClean="0">
                          <a:solidFill>
                            <a:schemeClr val="dk1"/>
                          </a:solidFill>
                          <a:latin typeface="Times New Roman" pitchFamily="18" charset="0"/>
                          <a:ea typeface="+mn-ea"/>
                          <a:cs typeface="Times New Roman" pitchFamily="18" charset="0"/>
                        </a:rPr>
                        <a:t> </a:t>
                      </a:r>
                      <a:r>
                        <a:rPr lang="en-GB" sz="1400" b="1" dirty="0" smtClean="0">
                          <a:solidFill>
                            <a:schemeClr val="dk1"/>
                          </a:solidFill>
                          <a:latin typeface="Times New Roman" pitchFamily="18" charset="0"/>
                          <a:ea typeface="+mn-ea"/>
                          <a:cs typeface="Times New Roman" pitchFamily="18" charset="0"/>
                        </a:rPr>
                        <a:t>Varying Aluminium Powder Content</a:t>
                      </a:r>
                    </a:p>
                  </a:txBody>
                  <a:tcPr/>
                </a:tc>
                <a:tc>
                  <a:txBody>
                    <a:bodyPr/>
                    <a:lstStyle/>
                    <a:p>
                      <a:pPr marL="0" marR="0" indent="0" algn="just" defTabSz="914400" eaLnBrk="1" fontAlgn="auto" latinLnBrk="0" hangingPunct="1">
                        <a:lnSpc>
                          <a:spcPct val="100000"/>
                        </a:lnSpc>
                        <a:spcBef>
                          <a:spcPts val="0"/>
                        </a:spcBef>
                        <a:spcAft>
                          <a:spcPts val="0"/>
                        </a:spcAft>
                        <a:buClrTx/>
                        <a:buSzTx/>
                        <a:buFontTx/>
                        <a:buNone/>
                        <a:tabLst/>
                        <a:defRPr/>
                      </a:pPr>
                      <a:r>
                        <a:rPr lang="en-GB" sz="1400" dirty="0" smtClean="0">
                          <a:solidFill>
                            <a:schemeClr val="dk1"/>
                          </a:solidFill>
                          <a:latin typeface="Times New Roman" pitchFamily="18" charset="0"/>
                          <a:ea typeface="+mn-ea"/>
                          <a:cs typeface="Times New Roman" pitchFamily="18" charset="0"/>
                        </a:rPr>
                        <a:t>The water absorption of AC increased with decreasing the density for all the ages and the values were higher for the earlier age.</a:t>
                      </a:r>
                      <a:endParaRPr lang="en-IN" sz="1400" dirty="0" smtClean="0">
                        <a:solidFill>
                          <a:schemeClr val="dk1"/>
                        </a:solidFill>
                        <a:latin typeface="Times New Roman" pitchFamily="18" charset="0"/>
                        <a:ea typeface="+mn-ea"/>
                        <a:cs typeface="Times New Roman" pitchFamily="18" charset="0"/>
                      </a:endParaRPr>
                    </a:p>
                    <a:p>
                      <a:endParaRPr lang="en-IN" dirty="0"/>
                    </a:p>
                  </a:txBody>
                  <a:tcPr/>
                </a:tc>
              </a:tr>
            </a:tbl>
          </a:graphicData>
        </a:graphic>
      </p:graphicFrame>
    </p:spTree>
    <p:extLst>
      <p:ext uri="{BB962C8B-B14F-4D97-AF65-F5344CB8AC3E}">
        <p14:creationId xmlns:p14="http://schemas.microsoft.com/office/powerpoint/2010/main" val="637387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799" y="452274"/>
            <a:ext cx="7010400" cy="430887"/>
          </a:xfrm>
        </p:spPr>
        <p:txBody>
          <a:bodyPr/>
          <a:lstStyle/>
          <a:p>
            <a:pPr algn="ctr"/>
            <a:r>
              <a:rPr lang="en-GB" dirty="0"/>
              <a:t>MATERIALS USED</a:t>
            </a:r>
            <a:endParaRPr lang="en-IN" dirty="0"/>
          </a:p>
        </p:txBody>
      </p:sp>
      <p:sp>
        <p:nvSpPr>
          <p:cNvPr id="3" name="Text Placeholder 2"/>
          <p:cNvSpPr>
            <a:spLocks noGrp="1"/>
          </p:cNvSpPr>
          <p:nvPr>
            <p:ph type="body" idx="1"/>
          </p:nvPr>
        </p:nvSpPr>
        <p:spPr>
          <a:xfrm>
            <a:off x="609600" y="1200667"/>
            <a:ext cx="7798739" cy="5437386"/>
          </a:xfrm>
        </p:spPr>
        <p:txBody>
          <a:bodyPr/>
          <a:lstStyle/>
          <a:p>
            <a:r>
              <a:rPr lang="en-GB" sz="1800" b="1" dirty="0"/>
              <a:t>ALUMINIUM  </a:t>
            </a:r>
            <a:r>
              <a:rPr lang="en-GB" sz="1800" b="1" dirty="0" smtClean="0"/>
              <a:t>POWDER</a:t>
            </a:r>
          </a:p>
          <a:p>
            <a:r>
              <a:rPr lang="en-GB" sz="1800" b="1" dirty="0"/>
              <a:t>	</a:t>
            </a:r>
            <a:r>
              <a:rPr lang="en-GB" dirty="0"/>
              <a:t>specific gravity </a:t>
            </a:r>
            <a:r>
              <a:rPr lang="en-GB" dirty="0" smtClean="0"/>
              <a:t> - </a:t>
            </a:r>
            <a:r>
              <a:rPr lang="en-GB" dirty="0"/>
              <a:t>2.7</a:t>
            </a:r>
          </a:p>
          <a:p>
            <a:pPr>
              <a:lnSpc>
                <a:spcPct val="150000"/>
              </a:lnSpc>
            </a:pPr>
            <a:r>
              <a:rPr lang="en-GB" dirty="0" smtClean="0"/>
              <a:t>	density               - </a:t>
            </a:r>
            <a:r>
              <a:rPr lang="en-GB" dirty="0"/>
              <a:t>2700kg/m</a:t>
            </a:r>
            <a:r>
              <a:rPr lang="en-GB" baseline="30000" dirty="0"/>
              <a:t>3</a:t>
            </a:r>
          </a:p>
          <a:p>
            <a:r>
              <a:rPr lang="en-GB" baseline="30000" dirty="0"/>
              <a:t>	</a:t>
            </a:r>
            <a:r>
              <a:rPr lang="en-GB" dirty="0"/>
              <a:t>s</a:t>
            </a:r>
            <a:r>
              <a:rPr lang="en-GB" dirty="0" smtClean="0"/>
              <a:t>ize                    - </a:t>
            </a:r>
            <a:r>
              <a:rPr lang="en-GB" dirty="0"/>
              <a:t>40 to 100</a:t>
            </a:r>
            <a:r>
              <a:rPr lang="el-GR" dirty="0"/>
              <a:t>μ</a:t>
            </a:r>
            <a:r>
              <a:rPr lang="en-GB" dirty="0" smtClean="0"/>
              <a:t>m</a:t>
            </a:r>
          </a:p>
          <a:p>
            <a:endParaRPr lang="en-GB" dirty="0" smtClean="0"/>
          </a:p>
          <a:p>
            <a:r>
              <a:rPr lang="en-GB" sz="1800" b="1" dirty="0"/>
              <a:t>GYPSUM</a:t>
            </a:r>
          </a:p>
          <a:p>
            <a:r>
              <a:rPr lang="en-GB" dirty="0" smtClean="0"/>
              <a:t>	specific </a:t>
            </a:r>
            <a:r>
              <a:rPr lang="en-GB" dirty="0"/>
              <a:t>gravity </a:t>
            </a:r>
            <a:r>
              <a:rPr lang="en-GB" dirty="0" smtClean="0"/>
              <a:t> - </a:t>
            </a:r>
            <a:r>
              <a:rPr lang="en-GB" dirty="0"/>
              <a:t>2.32</a:t>
            </a:r>
          </a:p>
          <a:p>
            <a:r>
              <a:rPr lang="en-GB" dirty="0"/>
              <a:t>	</a:t>
            </a:r>
            <a:r>
              <a:rPr lang="en-GB" dirty="0" smtClean="0"/>
              <a:t>density               - 1200kg/m</a:t>
            </a:r>
            <a:r>
              <a:rPr lang="en-GB" baseline="30000" dirty="0" smtClean="0"/>
              <a:t>3</a:t>
            </a:r>
          </a:p>
          <a:p>
            <a:endParaRPr lang="en-GB" baseline="30000" dirty="0" smtClean="0"/>
          </a:p>
          <a:p>
            <a:r>
              <a:rPr lang="en-GB" sz="1800" b="1" dirty="0"/>
              <a:t>LIME</a:t>
            </a:r>
          </a:p>
          <a:p>
            <a:r>
              <a:rPr lang="en-GB" dirty="0" smtClean="0"/>
              <a:t>	specific </a:t>
            </a:r>
            <a:r>
              <a:rPr lang="en-GB" dirty="0"/>
              <a:t>gravity </a:t>
            </a:r>
            <a:r>
              <a:rPr lang="en-GB" dirty="0" smtClean="0"/>
              <a:t> - </a:t>
            </a:r>
            <a:r>
              <a:rPr lang="en-GB" dirty="0"/>
              <a:t>3.3</a:t>
            </a:r>
          </a:p>
          <a:p>
            <a:r>
              <a:rPr lang="en-GB" dirty="0"/>
              <a:t>	</a:t>
            </a:r>
            <a:r>
              <a:rPr lang="en-GB" dirty="0" smtClean="0"/>
              <a:t>density               - 640kg/m</a:t>
            </a:r>
            <a:r>
              <a:rPr lang="en-GB" baseline="30000" dirty="0" smtClean="0"/>
              <a:t>3</a:t>
            </a:r>
          </a:p>
          <a:p>
            <a:endParaRPr lang="en-GB" sz="1800" b="1" dirty="0"/>
          </a:p>
          <a:p>
            <a:endParaRPr lang="en-GB" sz="1800" b="1" dirty="0"/>
          </a:p>
          <a:p>
            <a:endParaRPr lang="en-GB" baseline="30000" dirty="0" smtClean="0"/>
          </a:p>
          <a:p>
            <a:r>
              <a:rPr lang="en-GB" baseline="30000" dirty="0" smtClean="0"/>
              <a:t>	</a:t>
            </a:r>
          </a:p>
          <a:p>
            <a:endParaRPr lang="en-GB" baseline="30000" dirty="0"/>
          </a:p>
          <a:p>
            <a:endParaRPr lang="en-GB" dirty="0" smtClean="0"/>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2184" y="1524000"/>
            <a:ext cx="1765986" cy="991288"/>
          </a:xfrm>
          <a:prstGeom prst="rect">
            <a:avLst/>
          </a:prstGeom>
        </p:spPr>
      </p:pic>
      <p:sp>
        <p:nvSpPr>
          <p:cNvPr id="8" name="Date Placeholder 7"/>
          <p:cNvSpPr>
            <a:spLocks noGrp="1"/>
          </p:cNvSpPr>
          <p:nvPr>
            <p:ph type="dt" sz="half" idx="6"/>
          </p:nvPr>
        </p:nvSpPr>
        <p:spPr>
          <a:xfrm>
            <a:off x="993444" y="6526765"/>
            <a:ext cx="892175" cy="205184"/>
          </a:xfrm>
        </p:spPr>
        <p:txBody>
          <a:bodyPr/>
          <a:lstStyle/>
          <a:p>
            <a:pPr marL="12700">
              <a:lnSpc>
                <a:spcPts val="1639"/>
              </a:lnSpc>
            </a:pPr>
            <a:r>
              <a:rPr lang="en-US" spc="-25" smtClean="0"/>
              <a:t>1/4/2024 </a:t>
            </a:r>
            <a:endParaRPr lang="en-US" spc="-25" dirty="0"/>
          </a:p>
        </p:txBody>
      </p:sp>
      <p:sp>
        <p:nvSpPr>
          <p:cNvPr id="9" name="Footer Placeholder 8"/>
          <p:cNvSpPr>
            <a:spLocks noGrp="1"/>
          </p:cNvSpPr>
          <p:nvPr>
            <p:ph type="ftr" sz="quarter" idx="5"/>
          </p:nvPr>
        </p:nvSpPr>
        <p:spPr/>
        <p:txBody>
          <a:bodyPr/>
          <a:lstStyle/>
          <a:p>
            <a:pPr marL="12700">
              <a:lnSpc>
                <a:spcPts val="1639"/>
              </a:lnSpc>
            </a:pPr>
            <a:r>
              <a:rPr lang="en-IN" spc="-10"/>
              <a:t>18CEP108L – MAIN PROJECT</a:t>
            </a:r>
            <a:endParaRPr lang="en-IN" spc="-5" dirty="0"/>
          </a:p>
        </p:txBody>
      </p:sp>
      <p:sp>
        <p:nvSpPr>
          <p:cNvPr id="10" name="Slide Number Placeholder 9"/>
          <p:cNvSpPr>
            <a:spLocks noGrp="1"/>
          </p:cNvSpPr>
          <p:nvPr>
            <p:ph type="sldNum" sz="quarter" idx="7"/>
          </p:nvPr>
        </p:nvSpPr>
        <p:spPr/>
        <p:txBody>
          <a:bodyPr/>
          <a:lstStyle/>
          <a:p>
            <a:pPr marL="38100">
              <a:lnSpc>
                <a:spcPts val="1639"/>
              </a:lnSpc>
            </a:pPr>
            <a:fld id="{81D60167-4931-47E6-BA6A-407CBD079E47}" type="slidenum">
              <a:rPr lang="en-IN" spc="-5" smtClean="0"/>
              <a:t>7</a:t>
            </a:fld>
            <a:endParaRPr lang="en-IN" spc="-5" dirty="0"/>
          </a:p>
        </p:txBody>
      </p:sp>
      <p:pic>
        <p:nvPicPr>
          <p:cNvPr id="11" name="Picture 10">
            <a:extLst>
              <a:ext uri="{FF2B5EF4-FFF2-40B4-BE49-F238E27FC236}">
                <a16:creationId xmlns="" xmlns:a16="http://schemas.microsoft.com/office/drawing/2014/main" id="{9432D56B-96A8-4A9D-A368-7C407123A0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2184" y="2781300"/>
            <a:ext cx="1765986" cy="990600"/>
          </a:xfrm>
          <a:prstGeom prst="rect">
            <a:avLst/>
          </a:prstGeom>
        </p:spPr>
      </p:pic>
      <p:pic>
        <p:nvPicPr>
          <p:cNvPr id="12" name="Picture 11">
            <a:extLst>
              <a:ext uri="{FF2B5EF4-FFF2-40B4-BE49-F238E27FC236}">
                <a16:creationId xmlns="" xmlns:a16="http://schemas.microsoft.com/office/drawing/2014/main" id="{D132CAA6-14B8-4D6B-AA24-B130E458D9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89370" y="4038600"/>
            <a:ext cx="1828800" cy="1066800"/>
          </a:xfrm>
          <a:prstGeom prst="rect">
            <a:avLst/>
          </a:prstGeom>
        </p:spPr>
      </p:pic>
    </p:spTree>
    <p:extLst>
      <p:ext uri="{BB962C8B-B14F-4D97-AF65-F5344CB8AC3E}">
        <p14:creationId xmlns:p14="http://schemas.microsoft.com/office/powerpoint/2010/main" val="1225322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C60347-61B6-4968-ABE9-E028F60A7F39}"/>
              </a:ext>
            </a:extLst>
          </p:cNvPr>
          <p:cNvSpPr>
            <a:spLocks noGrp="1"/>
          </p:cNvSpPr>
          <p:nvPr>
            <p:ph type="title"/>
          </p:nvPr>
        </p:nvSpPr>
        <p:spPr>
          <a:xfrm>
            <a:off x="2819018" y="482216"/>
            <a:ext cx="3505961" cy="861774"/>
          </a:xfrm>
        </p:spPr>
        <p:txBody>
          <a:bodyPr/>
          <a:lstStyle/>
          <a:p>
            <a:r>
              <a:rPr lang="en-GB" dirty="0"/>
              <a:t>MATERIALS USED</a:t>
            </a:r>
            <a:endParaRPr lang="en-IN" dirty="0"/>
          </a:p>
        </p:txBody>
      </p:sp>
      <p:sp>
        <p:nvSpPr>
          <p:cNvPr id="3" name="Text Placeholder 2">
            <a:extLst>
              <a:ext uri="{FF2B5EF4-FFF2-40B4-BE49-F238E27FC236}">
                <a16:creationId xmlns="" xmlns:a16="http://schemas.microsoft.com/office/drawing/2014/main" id="{3A95EA21-26A5-47B4-B10A-8BA9303F6E03}"/>
              </a:ext>
            </a:extLst>
          </p:cNvPr>
          <p:cNvSpPr>
            <a:spLocks noGrp="1"/>
          </p:cNvSpPr>
          <p:nvPr>
            <p:ph type="body" idx="1"/>
          </p:nvPr>
        </p:nvSpPr>
        <p:spPr>
          <a:xfrm>
            <a:off x="735660" y="1343990"/>
            <a:ext cx="7672679" cy="3960058"/>
          </a:xfrm>
        </p:spPr>
        <p:txBody>
          <a:bodyPr/>
          <a:lstStyle/>
          <a:p>
            <a:r>
              <a:rPr lang="en-IN" b="1" dirty="0"/>
              <a:t>CEMENT</a:t>
            </a:r>
          </a:p>
          <a:p>
            <a:r>
              <a:rPr lang="en-IN" b="1" dirty="0"/>
              <a:t> </a:t>
            </a:r>
            <a:r>
              <a:rPr lang="en-IN" b="1" dirty="0" smtClean="0"/>
              <a:t>	</a:t>
            </a:r>
            <a:r>
              <a:rPr lang="en-IN" dirty="0" smtClean="0"/>
              <a:t>specific </a:t>
            </a:r>
            <a:r>
              <a:rPr lang="en-IN" dirty="0"/>
              <a:t>gravity - </a:t>
            </a:r>
            <a:r>
              <a:rPr lang="en-IN" dirty="0" smtClean="0"/>
              <a:t>3.15</a:t>
            </a:r>
            <a:endParaRPr lang="en-IN" dirty="0"/>
          </a:p>
          <a:p>
            <a:r>
              <a:rPr lang="en-IN" dirty="0" smtClean="0"/>
              <a:t>	density              </a:t>
            </a:r>
            <a:r>
              <a:rPr lang="en-IN" dirty="0"/>
              <a:t>- 1440kg/</a:t>
            </a:r>
            <a:r>
              <a:rPr lang="en-GB" dirty="0"/>
              <a:t>m</a:t>
            </a:r>
            <a:r>
              <a:rPr lang="en-GB" baseline="30000" dirty="0"/>
              <a:t>3</a:t>
            </a:r>
            <a:endParaRPr lang="en-IN" dirty="0"/>
          </a:p>
          <a:p>
            <a:endParaRPr lang="en-IN" sz="2400" b="1" dirty="0"/>
          </a:p>
          <a:p>
            <a:r>
              <a:rPr lang="en-GB" b="1" dirty="0" smtClean="0"/>
              <a:t>FLYASH</a:t>
            </a:r>
            <a:endParaRPr lang="en-GB" b="1" dirty="0"/>
          </a:p>
          <a:p>
            <a:r>
              <a:rPr lang="en-GB" sz="1800" b="1" dirty="0"/>
              <a:t>	</a:t>
            </a:r>
            <a:r>
              <a:rPr lang="en-GB" dirty="0"/>
              <a:t>specific gravity    - 3.0</a:t>
            </a:r>
          </a:p>
          <a:p>
            <a:r>
              <a:rPr lang="en-GB" dirty="0"/>
              <a:t>	density                 - </a:t>
            </a:r>
            <a:r>
              <a:rPr lang="en-GB" dirty="0" smtClean="0"/>
              <a:t>860kg/m</a:t>
            </a:r>
            <a:r>
              <a:rPr lang="en-GB" baseline="30000" dirty="0" smtClean="0"/>
              <a:t>3</a:t>
            </a:r>
          </a:p>
          <a:p>
            <a:endParaRPr lang="en-GB" baseline="30000" dirty="0"/>
          </a:p>
          <a:p>
            <a:r>
              <a:rPr lang="en-GB" b="1" dirty="0"/>
              <a:t>M-SAND</a:t>
            </a:r>
          </a:p>
          <a:p>
            <a:r>
              <a:rPr lang="en-GB" sz="1800" b="1" dirty="0"/>
              <a:t>	</a:t>
            </a:r>
            <a:r>
              <a:rPr lang="en-GB" dirty="0"/>
              <a:t>specific gravity    - </a:t>
            </a:r>
            <a:r>
              <a:rPr lang="en-GB" dirty="0" smtClean="0"/>
              <a:t>2.439</a:t>
            </a:r>
            <a:endParaRPr lang="en-GB" dirty="0"/>
          </a:p>
          <a:p>
            <a:r>
              <a:rPr lang="en-GB" dirty="0"/>
              <a:t>	density                 - </a:t>
            </a:r>
            <a:r>
              <a:rPr lang="en-GB" dirty="0" smtClean="0"/>
              <a:t>1850kg/m</a:t>
            </a:r>
            <a:r>
              <a:rPr lang="en-GB" baseline="30000" dirty="0" smtClean="0"/>
              <a:t>3</a:t>
            </a:r>
            <a:endParaRPr lang="en-IN" b="1" dirty="0"/>
          </a:p>
          <a:p>
            <a:r>
              <a:rPr lang="en-IN" b="1" dirty="0"/>
              <a:t>                    </a:t>
            </a:r>
          </a:p>
          <a:p>
            <a:endParaRPr lang="en-IN" dirty="0"/>
          </a:p>
        </p:txBody>
      </p:sp>
      <p:sp>
        <p:nvSpPr>
          <p:cNvPr id="4" name="Footer Placeholder 3">
            <a:extLst>
              <a:ext uri="{FF2B5EF4-FFF2-40B4-BE49-F238E27FC236}">
                <a16:creationId xmlns="" xmlns:a16="http://schemas.microsoft.com/office/drawing/2014/main" id="{B72ECA34-9430-447A-AF33-2FAF65D797F5}"/>
              </a:ext>
            </a:extLst>
          </p:cNvPr>
          <p:cNvSpPr>
            <a:spLocks noGrp="1"/>
          </p:cNvSpPr>
          <p:nvPr>
            <p:ph type="ftr" sz="quarter" idx="5"/>
          </p:nvPr>
        </p:nvSpPr>
        <p:spPr/>
        <p:txBody>
          <a:bodyPr/>
          <a:lstStyle/>
          <a:p>
            <a:pPr marL="12700">
              <a:lnSpc>
                <a:spcPts val="1639"/>
              </a:lnSpc>
            </a:pPr>
            <a:r>
              <a:rPr lang="en-IN" spc="-10"/>
              <a:t>18CEP108L – MAIN PROJECT</a:t>
            </a:r>
            <a:endParaRPr lang="en-IN" spc="-5" dirty="0"/>
          </a:p>
        </p:txBody>
      </p:sp>
      <p:sp>
        <p:nvSpPr>
          <p:cNvPr id="5" name="Date Placeholder 4">
            <a:extLst>
              <a:ext uri="{FF2B5EF4-FFF2-40B4-BE49-F238E27FC236}">
                <a16:creationId xmlns="" xmlns:a16="http://schemas.microsoft.com/office/drawing/2014/main" id="{F796ADBD-EC3B-41AE-8033-B0A0ED5D7616}"/>
              </a:ext>
            </a:extLst>
          </p:cNvPr>
          <p:cNvSpPr>
            <a:spLocks noGrp="1"/>
          </p:cNvSpPr>
          <p:nvPr>
            <p:ph type="dt" sz="half" idx="6"/>
          </p:nvPr>
        </p:nvSpPr>
        <p:spPr>
          <a:xfrm>
            <a:off x="993444" y="6526765"/>
            <a:ext cx="892175" cy="205184"/>
          </a:xfrm>
        </p:spPr>
        <p:txBody>
          <a:bodyPr/>
          <a:lstStyle/>
          <a:p>
            <a:pPr marL="12700">
              <a:lnSpc>
                <a:spcPts val="1639"/>
              </a:lnSpc>
            </a:pPr>
            <a:r>
              <a:rPr lang="en-US" spc="-25" smtClean="0"/>
              <a:t>1/4/2024 </a:t>
            </a:r>
            <a:endParaRPr lang="en-US" spc="-25" dirty="0"/>
          </a:p>
        </p:txBody>
      </p:sp>
      <p:sp>
        <p:nvSpPr>
          <p:cNvPr id="6" name="Slide Number Placeholder 5">
            <a:extLst>
              <a:ext uri="{FF2B5EF4-FFF2-40B4-BE49-F238E27FC236}">
                <a16:creationId xmlns="" xmlns:a16="http://schemas.microsoft.com/office/drawing/2014/main" id="{1DFB7448-A835-4219-8627-C317AA803E22}"/>
              </a:ext>
            </a:extLst>
          </p:cNvPr>
          <p:cNvSpPr>
            <a:spLocks noGrp="1"/>
          </p:cNvSpPr>
          <p:nvPr>
            <p:ph type="sldNum" sz="quarter" idx="7"/>
          </p:nvPr>
        </p:nvSpPr>
        <p:spPr/>
        <p:txBody>
          <a:bodyPr/>
          <a:lstStyle/>
          <a:p>
            <a:pPr marL="38100">
              <a:lnSpc>
                <a:spcPts val="1639"/>
              </a:lnSpc>
            </a:pPr>
            <a:fld id="{81D60167-4931-47E6-BA6A-407CBD079E47}" type="slidenum">
              <a:rPr lang="en-IN" spc="-5" smtClean="0"/>
              <a:t>8</a:t>
            </a:fld>
            <a:endParaRPr lang="en-IN" spc="-5" dirty="0"/>
          </a:p>
        </p:txBody>
      </p:sp>
      <p:pic>
        <p:nvPicPr>
          <p:cNvPr id="8" name="Picture 7">
            <a:extLst>
              <a:ext uri="{FF2B5EF4-FFF2-40B4-BE49-F238E27FC236}">
                <a16:creationId xmlns="" xmlns:a16="http://schemas.microsoft.com/office/drawing/2014/main" id="{3A44D44D-C417-4312-95B0-D794DB1979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1272" y="1524000"/>
            <a:ext cx="1828800" cy="990600"/>
          </a:xfrm>
          <a:prstGeom prst="rect">
            <a:avLst/>
          </a:prstGeom>
        </p:spPr>
      </p:pic>
      <p:pic>
        <p:nvPicPr>
          <p:cNvPr id="9" name="Picture 8">
            <a:extLst>
              <a:ext uri="{FF2B5EF4-FFF2-40B4-BE49-F238E27FC236}">
                <a16:creationId xmlns="" xmlns:a16="http://schemas.microsoft.com/office/drawing/2014/main" id="{8BC708C7-4CBD-4A95-BD32-2EC1FEB638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51272" y="2743200"/>
            <a:ext cx="1840129" cy="990600"/>
          </a:xfrm>
          <a:prstGeom prst="rect">
            <a:avLst/>
          </a:prstGeom>
        </p:spPr>
      </p:pic>
      <p:pic>
        <p:nvPicPr>
          <p:cNvPr id="10" name="Picture 9">
            <a:extLst>
              <a:ext uri="{FF2B5EF4-FFF2-40B4-BE49-F238E27FC236}">
                <a16:creationId xmlns="" xmlns:a16="http://schemas.microsoft.com/office/drawing/2014/main" id="{3E7F2EC6-A387-424C-BD6D-3E50B59AF2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51272" y="3962400"/>
            <a:ext cx="1840129" cy="990600"/>
          </a:xfrm>
          <a:prstGeom prst="rect">
            <a:avLst/>
          </a:prstGeom>
        </p:spPr>
      </p:pic>
    </p:spTree>
    <p:extLst>
      <p:ext uri="{BB962C8B-B14F-4D97-AF65-F5344CB8AC3E}">
        <p14:creationId xmlns:p14="http://schemas.microsoft.com/office/powerpoint/2010/main" val="27212187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577" y="586088"/>
            <a:ext cx="7010400" cy="430887"/>
          </a:xfrm>
        </p:spPr>
        <p:txBody>
          <a:bodyPr/>
          <a:lstStyle/>
          <a:p>
            <a:pPr algn="ctr"/>
            <a:r>
              <a:rPr lang="en-GB" dirty="0"/>
              <a:t>MIX PROPORTION</a:t>
            </a:r>
            <a:endParaRPr lang="en-IN" dirty="0"/>
          </a:p>
        </p:txBody>
      </p:sp>
      <p:sp>
        <p:nvSpPr>
          <p:cNvPr id="78" name="Date Placeholder 77"/>
          <p:cNvSpPr>
            <a:spLocks noGrp="1"/>
          </p:cNvSpPr>
          <p:nvPr>
            <p:ph type="dt" sz="half" idx="6"/>
          </p:nvPr>
        </p:nvSpPr>
        <p:spPr>
          <a:xfrm>
            <a:off x="993444" y="6526765"/>
            <a:ext cx="892175" cy="205184"/>
          </a:xfrm>
        </p:spPr>
        <p:txBody>
          <a:bodyPr/>
          <a:lstStyle/>
          <a:p>
            <a:pPr marL="12700">
              <a:lnSpc>
                <a:spcPts val="1639"/>
              </a:lnSpc>
            </a:pPr>
            <a:r>
              <a:rPr lang="en-US" spc="-25" smtClean="0"/>
              <a:t>1/4/2024 </a:t>
            </a:r>
            <a:endParaRPr lang="en-US" spc="-25" dirty="0"/>
          </a:p>
        </p:txBody>
      </p:sp>
      <p:sp>
        <p:nvSpPr>
          <p:cNvPr id="79" name="Footer Placeholder 78"/>
          <p:cNvSpPr>
            <a:spLocks noGrp="1"/>
          </p:cNvSpPr>
          <p:nvPr>
            <p:ph type="ftr" sz="quarter" idx="5"/>
          </p:nvPr>
        </p:nvSpPr>
        <p:spPr/>
        <p:txBody>
          <a:bodyPr/>
          <a:lstStyle/>
          <a:p>
            <a:pPr marL="12700">
              <a:lnSpc>
                <a:spcPts val="1639"/>
              </a:lnSpc>
            </a:pPr>
            <a:r>
              <a:rPr lang="en-IN" spc="-10"/>
              <a:t>18CEP108L – MAIN PROJECT</a:t>
            </a:r>
            <a:endParaRPr lang="en-IN" spc="-5" dirty="0"/>
          </a:p>
        </p:txBody>
      </p:sp>
      <p:sp>
        <p:nvSpPr>
          <p:cNvPr id="80" name="Slide Number Placeholder 79"/>
          <p:cNvSpPr>
            <a:spLocks noGrp="1"/>
          </p:cNvSpPr>
          <p:nvPr>
            <p:ph type="sldNum" sz="quarter" idx="7"/>
          </p:nvPr>
        </p:nvSpPr>
        <p:spPr/>
        <p:txBody>
          <a:bodyPr/>
          <a:lstStyle/>
          <a:p>
            <a:pPr marL="38100">
              <a:lnSpc>
                <a:spcPts val="1639"/>
              </a:lnSpc>
            </a:pPr>
            <a:fld id="{81D60167-4931-47E6-BA6A-407CBD079E47}" type="slidenum">
              <a:rPr lang="en-IN" spc="-5" smtClean="0"/>
              <a:t>9</a:t>
            </a:fld>
            <a:endParaRPr lang="en-IN" spc="-5" dirty="0"/>
          </a:p>
        </p:txBody>
      </p:sp>
      <p:graphicFrame>
        <p:nvGraphicFramePr>
          <p:cNvPr id="7" name="Table 7">
            <a:extLst>
              <a:ext uri="{FF2B5EF4-FFF2-40B4-BE49-F238E27FC236}">
                <a16:creationId xmlns="" xmlns:a16="http://schemas.microsoft.com/office/drawing/2014/main" id="{A7EEBC3B-5426-43DF-B4DF-ABE2AC2796B6}"/>
              </a:ext>
            </a:extLst>
          </p:cNvPr>
          <p:cNvGraphicFramePr>
            <a:graphicFrameLocks noGrp="1"/>
          </p:cNvGraphicFramePr>
          <p:nvPr>
            <p:extLst>
              <p:ext uri="{D42A27DB-BD31-4B8C-83A1-F6EECF244321}">
                <p14:modId xmlns:p14="http://schemas.microsoft.com/office/powerpoint/2010/main" val="2888911098"/>
              </p:ext>
            </p:extLst>
          </p:nvPr>
        </p:nvGraphicFramePr>
        <p:xfrm>
          <a:off x="218915" y="1600200"/>
          <a:ext cx="8706169" cy="1691410"/>
        </p:xfrm>
        <a:graphic>
          <a:graphicData uri="http://schemas.openxmlformats.org/drawingml/2006/table">
            <a:tbl>
              <a:tblPr firstRow="1" bandRow="1">
                <a:tableStyleId>{5C22544A-7EE6-4342-B048-85BDC9FD1C3A}</a:tableStyleId>
              </a:tblPr>
              <a:tblGrid>
                <a:gridCol w="457200">
                  <a:extLst>
                    <a:ext uri="{9D8B030D-6E8A-4147-A177-3AD203B41FA5}">
                      <a16:colId xmlns="" xmlns:a16="http://schemas.microsoft.com/office/drawing/2014/main" val="928773111"/>
                    </a:ext>
                  </a:extLst>
                </a:gridCol>
                <a:gridCol w="628607">
                  <a:extLst>
                    <a:ext uri="{9D8B030D-6E8A-4147-A177-3AD203B41FA5}">
                      <a16:colId xmlns="" xmlns:a16="http://schemas.microsoft.com/office/drawing/2014/main" val="2330558316"/>
                    </a:ext>
                  </a:extLst>
                </a:gridCol>
                <a:gridCol w="1076531">
                  <a:extLst>
                    <a:ext uri="{9D8B030D-6E8A-4147-A177-3AD203B41FA5}">
                      <a16:colId xmlns="" xmlns:a16="http://schemas.microsoft.com/office/drawing/2014/main" val="1586155620"/>
                    </a:ext>
                  </a:extLst>
                </a:gridCol>
                <a:gridCol w="1017525">
                  <a:extLst>
                    <a:ext uri="{9D8B030D-6E8A-4147-A177-3AD203B41FA5}">
                      <a16:colId xmlns="" xmlns:a16="http://schemas.microsoft.com/office/drawing/2014/main" val="3291674325"/>
                    </a:ext>
                  </a:extLst>
                </a:gridCol>
                <a:gridCol w="1085807">
                  <a:extLst>
                    <a:ext uri="{9D8B030D-6E8A-4147-A177-3AD203B41FA5}">
                      <a16:colId xmlns="" xmlns:a16="http://schemas.microsoft.com/office/drawing/2014/main" val="1134677778"/>
                    </a:ext>
                  </a:extLst>
                </a:gridCol>
                <a:gridCol w="698019">
                  <a:extLst>
                    <a:ext uri="{9D8B030D-6E8A-4147-A177-3AD203B41FA5}">
                      <a16:colId xmlns="" xmlns:a16="http://schemas.microsoft.com/office/drawing/2014/main" val="3764012347"/>
                    </a:ext>
                  </a:extLst>
                </a:gridCol>
                <a:gridCol w="1085807">
                  <a:extLst>
                    <a:ext uri="{9D8B030D-6E8A-4147-A177-3AD203B41FA5}">
                      <a16:colId xmlns="" xmlns:a16="http://schemas.microsoft.com/office/drawing/2014/main" val="957241719"/>
                    </a:ext>
                  </a:extLst>
                </a:gridCol>
                <a:gridCol w="1415750">
                  <a:extLst>
                    <a:ext uri="{9D8B030D-6E8A-4147-A177-3AD203B41FA5}">
                      <a16:colId xmlns="" xmlns:a16="http://schemas.microsoft.com/office/drawing/2014/main" val="1320742987"/>
                    </a:ext>
                  </a:extLst>
                </a:gridCol>
                <a:gridCol w="1240923">
                  <a:extLst>
                    <a:ext uri="{9D8B030D-6E8A-4147-A177-3AD203B41FA5}">
                      <a16:colId xmlns="" xmlns:a16="http://schemas.microsoft.com/office/drawing/2014/main" val="4242762875"/>
                    </a:ext>
                  </a:extLst>
                </a:gridCol>
              </a:tblGrid>
              <a:tr h="0">
                <a:tc>
                  <a:txBody>
                    <a:bodyPr/>
                    <a:lstStyle/>
                    <a:p>
                      <a:r>
                        <a:rPr lang="en-IN" dirty="0"/>
                        <a:t>SN</a:t>
                      </a:r>
                    </a:p>
                  </a:txBody>
                  <a:tcPr/>
                </a:tc>
                <a:tc>
                  <a:txBody>
                    <a:bodyPr/>
                    <a:lstStyle/>
                    <a:p>
                      <a:r>
                        <a:rPr lang="en-IN" dirty="0"/>
                        <a:t>MIX ID</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dirty="0"/>
                        <a:t> CEMENT                      </a:t>
                      </a:r>
                    </a:p>
                    <a:p>
                      <a:r>
                        <a:rPr lang="en-IN" dirty="0"/>
                        <a:t>    (gm)</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dirty="0"/>
                        <a:t>FLY ASH</a:t>
                      </a:r>
                    </a:p>
                    <a:p>
                      <a:pPr marL="0" marR="0" lvl="0" indent="0" defTabSz="914400" eaLnBrk="1" fontAlgn="auto" latinLnBrk="0" hangingPunct="1">
                        <a:lnSpc>
                          <a:spcPct val="100000"/>
                        </a:lnSpc>
                        <a:spcBef>
                          <a:spcPts val="0"/>
                        </a:spcBef>
                        <a:spcAft>
                          <a:spcPts val="0"/>
                        </a:spcAft>
                        <a:buClrTx/>
                        <a:buSzTx/>
                        <a:buFontTx/>
                        <a:buNone/>
                        <a:tabLst/>
                        <a:defRPr/>
                      </a:pPr>
                      <a:r>
                        <a:rPr lang="en-IN" dirty="0"/>
                        <a:t>    (gm)</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dirty="0"/>
                        <a:t>M-SAND</a:t>
                      </a:r>
                    </a:p>
                    <a:p>
                      <a:pPr marL="0" marR="0" lvl="0" indent="0" defTabSz="914400" eaLnBrk="1" fontAlgn="auto" latinLnBrk="0" hangingPunct="1">
                        <a:lnSpc>
                          <a:spcPct val="100000"/>
                        </a:lnSpc>
                        <a:spcBef>
                          <a:spcPts val="0"/>
                        </a:spcBef>
                        <a:spcAft>
                          <a:spcPts val="0"/>
                        </a:spcAft>
                        <a:buClrTx/>
                        <a:buSzTx/>
                        <a:buFontTx/>
                        <a:buNone/>
                        <a:tabLst/>
                        <a:defRPr/>
                      </a:pPr>
                      <a:r>
                        <a:rPr lang="en-IN" dirty="0"/>
                        <a:t>   (gm)</a:t>
                      </a:r>
                    </a:p>
                    <a:p>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dirty="0"/>
                        <a:t>LIME(gm)</a:t>
                      </a:r>
                    </a:p>
                    <a:p>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dirty="0"/>
                        <a:t>GYPSUM</a:t>
                      </a:r>
                    </a:p>
                    <a:p>
                      <a:pPr marL="0" marR="0" lvl="0" indent="0" defTabSz="914400" eaLnBrk="1" fontAlgn="auto" latinLnBrk="0" hangingPunct="1">
                        <a:lnSpc>
                          <a:spcPct val="100000"/>
                        </a:lnSpc>
                        <a:spcBef>
                          <a:spcPts val="0"/>
                        </a:spcBef>
                        <a:spcAft>
                          <a:spcPts val="0"/>
                        </a:spcAft>
                        <a:buClrTx/>
                        <a:buSzTx/>
                        <a:buFontTx/>
                        <a:buNone/>
                        <a:tabLst/>
                        <a:defRPr/>
                      </a:pPr>
                      <a:r>
                        <a:rPr lang="en-IN" dirty="0"/>
                        <a:t>    (gm)</a:t>
                      </a:r>
                    </a:p>
                    <a:p>
                      <a:pPr marL="0" marR="0" lvl="0" indent="0" defTabSz="91440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dirty="0"/>
                        <a:t>AL POWDER</a:t>
                      </a:r>
                    </a:p>
                    <a:p>
                      <a:pPr marL="0" marR="0" lvl="0" indent="0" defTabSz="914400" eaLnBrk="1" fontAlgn="auto" latinLnBrk="0" hangingPunct="1">
                        <a:lnSpc>
                          <a:spcPct val="100000"/>
                        </a:lnSpc>
                        <a:spcBef>
                          <a:spcPts val="0"/>
                        </a:spcBef>
                        <a:spcAft>
                          <a:spcPts val="0"/>
                        </a:spcAft>
                        <a:buClrTx/>
                        <a:buSzTx/>
                        <a:buFontTx/>
                        <a:buNone/>
                        <a:tabLst/>
                        <a:defRPr/>
                      </a:pPr>
                      <a:r>
                        <a:rPr lang="en-IN" dirty="0"/>
                        <a:t>       (gm)</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dirty="0"/>
                        <a:t>  WATER</a:t>
                      </a:r>
                    </a:p>
                    <a:p>
                      <a:pPr marL="0" marR="0" lvl="0" indent="0" defTabSz="914400" eaLnBrk="1" fontAlgn="auto" latinLnBrk="0" hangingPunct="1">
                        <a:lnSpc>
                          <a:spcPct val="100000"/>
                        </a:lnSpc>
                        <a:spcBef>
                          <a:spcPts val="0"/>
                        </a:spcBef>
                        <a:spcAft>
                          <a:spcPts val="0"/>
                        </a:spcAft>
                        <a:buClrTx/>
                        <a:buSzTx/>
                        <a:buFontTx/>
                        <a:buNone/>
                        <a:tabLst/>
                        <a:defRPr/>
                      </a:pPr>
                      <a:r>
                        <a:rPr lang="en-IN" dirty="0"/>
                        <a:t>      (ml)</a:t>
                      </a:r>
                    </a:p>
                  </a:txBody>
                  <a:tcPr/>
                </a:tc>
                <a:extLst>
                  <a:ext uri="{0D108BD9-81ED-4DB2-BD59-A6C34878D82A}">
                    <a16:rowId xmlns="" xmlns:a16="http://schemas.microsoft.com/office/drawing/2014/main" val="3284686858"/>
                  </a:ext>
                </a:extLst>
              </a:tr>
              <a:tr h="388505">
                <a:tc>
                  <a:txBody>
                    <a:bodyPr/>
                    <a:lstStyle/>
                    <a:p>
                      <a:r>
                        <a:rPr lang="en-IN" dirty="0"/>
                        <a:t>1</a:t>
                      </a:r>
                    </a:p>
                  </a:txBody>
                  <a:tcPr/>
                </a:tc>
                <a:tc>
                  <a:txBody>
                    <a:bodyPr/>
                    <a:lstStyle/>
                    <a:p>
                      <a:r>
                        <a:rPr lang="en-IN" dirty="0"/>
                        <a:t>AP0</a:t>
                      </a:r>
                    </a:p>
                  </a:txBody>
                  <a:tcPr/>
                </a:tc>
                <a:tc>
                  <a:txBody>
                    <a:bodyPr/>
                    <a:lstStyle/>
                    <a:p>
                      <a:r>
                        <a:rPr lang="en-IN" dirty="0"/>
                        <a:t>    230</a:t>
                      </a:r>
                    </a:p>
                  </a:txBody>
                  <a:tcPr/>
                </a:tc>
                <a:tc>
                  <a:txBody>
                    <a:bodyPr/>
                    <a:lstStyle/>
                    <a:p>
                      <a:r>
                        <a:rPr lang="en-IN" dirty="0"/>
                        <a:t>      0</a:t>
                      </a:r>
                    </a:p>
                  </a:txBody>
                  <a:tcPr/>
                </a:tc>
                <a:tc>
                  <a:txBody>
                    <a:bodyPr/>
                    <a:lstStyle/>
                    <a:p>
                      <a:r>
                        <a:rPr lang="en-IN" dirty="0"/>
                        <a:t>    690</a:t>
                      </a:r>
                    </a:p>
                  </a:txBody>
                  <a:tcPr/>
                </a:tc>
                <a:tc>
                  <a:txBody>
                    <a:bodyPr/>
                    <a:lstStyle/>
                    <a:p>
                      <a:r>
                        <a:rPr lang="en-IN" dirty="0"/>
                        <a:t>  0</a:t>
                      </a:r>
                    </a:p>
                  </a:txBody>
                  <a:tcPr/>
                </a:tc>
                <a:tc>
                  <a:txBody>
                    <a:bodyPr/>
                    <a:lstStyle/>
                    <a:p>
                      <a:r>
                        <a:rPr lang="en-IN" dirty="0"/>
                        <a:t>       0</a:t>
                      </a:r>
                    </a:p>
                  </a:txBody>
                  <a:tcPr/>
                </a:tc>
                <a:tc>
                  <a:txBody>
                    <a:bodyPr/>
                    <a:lstStyle/>
                    <a:p>
                      <a:r>
                        <a:rPr lang="en-IN" dirty="0"/>
                        <a:t>          0</a:t>
                      </a:r>
                    </a:p>
                  </a:txBody>
                  <a:tcPr/>
                </a:tc>
                <a:tc>
                  <a:txBody>
                    <a:bodyPr/>
                    <a:lstStyle/>
                    <a:p>
                      <a:r>
                        <a:rPr lang="en-IN" dirty="0"/>
                        <a:t>      115</a:t>
                      </a:r>
                    </a:p>
                  </a:txBody>
                  <a:tcPr/>
                </a:tc>
                <a:extLst>
                  <a:ext uri="{0D108BD9-81ED-4DB2-BD59-A6C34878D82A}">
                    <a16:rowId xmlns="" xmlns:a16="http://schemas.microsoft.com/office/drawing/2014/main" val="4228399576"/>
                  </a:ext>
                </a:extLst>
              </a:tr>
              <a:tr h="388505">
                <a:tc>
                  <a:txBody>
                    <a:bodyPr/>
                    <a:lstStyle/>
                    <a:p>
                      <a:r>
                        <a:rPr lang="en-IN" dirty="0"/>
                        <a:t>2</a:t>
                      </a:r>
                    </a:p>
                  </a:txBody>
                  <a:tcPr/>
                </a:tc>
                <a:tc>
                  <a:txBody>
                    <a:bodyPr/>
                    <a:lstStyle/>
                    <a:p>
                      <a:r>
                        <a:rPr lang="en-IN" dirty="0"/>
                        <a:t>AP1</a:t>
                      </a:r>
                    </a:p>
                  </a:txBody>
                  <a:tcPr/>
                </a:tc>
                <a:tc>
                  <a:txBody>
                    <a:bodyPr/>
                    <a:lstStyle/>
                    <a:p>
                      <a:r>
                        <a:rPr lang="en-IN" dirty="0"/>
                        <a:t>    230</a:t>
                      </a:r>
                    </a:p>
                  </a:txBody>
                  <a:tcPr/>
                </a:tc>
                <a:tc>
                  <a:txBody>
                    <a:bodyPr/>
                    <a:lstStyle/>
                    <a:p>
                      <a:r>
                        <a:rPr lang="en-IN" dirty="0"/>
                        <a:t>    190</a:t>
                      </a:r>
                    </a:p>
                  </a:txBody>
                  <a:tcPr/>
                </a:tc>
                <a:tc>
                  <a:txBody>
                    <a:bodyPr/>
                    <a:lstStyle/>
                    <a:p>
                      <a:r>
                        <a:rPr lang="en-IN" dirty="0"/>
                        <a:t>    380</a:t>
                      </a:r>
                    </a:p>
                  </a:txBody>
                  <a:tcPr/>
                </a:tc>
                <a:tc>
                  <a:txBody>
                    <a:bodyPr/>
                    <a:lstStyle/>
                    <a:p>
                      <a:r>
                        <a:rPr lang="en-IN" dirty="0"/>
                        <a:t> 110</a:t>
                      </a:r>
                    </a:p>
                  </a:txBody>
                  <a:tcPr/>
                </a:tc>
                <a:tc>
                  <a:txBody>
                    <a:bodyPr/>
                    <a:lstStyle/>
                    <a:p>
                      <a:r>
                        <a:rPr lang="en-IN" dirty="0"/>
                        <a:t>      10</a:t>
                      </a:r>
                    </a:p>
                  </a:txBody>
                  <a:tcPr/>
                </a:tc>
                <a:tc>
                  <a:txBody>
                    <a:bodyPr/>
                    <a:lstStyle/>
                    <a:p>
                      <a:r>
                        <a:rPr lang="en-IN" dirty="0"/>
                        <a:t>        1.4</a:t>
                      </a:r>
                    </a:p>
                  </a:txBody>
                  <a:tcPr/>
                </a:tc>
                <a:tc>
                  <a:txBody>
                    <a:bodyPr/>
                    <a:lstStyle/>
                    <a:p>
                      <a:r>
                        <a:rPr lang="en-IN" dirty="0"/>
                        <a:t>      115</a:t>
                      </a:r>
                    </a:p>
                  </a:txBody>
                  <a:tcPr/>
                </a:tc>
                <a:extLst>
                  <a:ext uri="{0D108BD9-81ED-4DB2-BD59-A6C34878D82A}">
                    <a16:rowId xmlns="" xmlns:a16="http://schemas.microsoft.com/office/drawing/2014/main" val="2926047326"/>
                  </a:ext>
                </a:extLst>
              </a:tr>
            </a:tbl>
          </a:graphicData>
        </a:graphic>
      </p:graphicFrame>
      <p:pic>
        <p:nvPicPr>
          <p:cNvPr id="4" name="Picture 3">
            <a:extLst>
              <a:ext uri="{FF2B5EF4-FFF2-40B4-BE49-F238E27FC236}">
                <a16:creationId xmlns="" xmlns:a16="http://schemas.microsoft.com/office/drawing/2014/main" id="{792A2B66-D37D-4E7C-8B25-D393967B47E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3333" b="26667"/>
          <a:stretch/>
        </p:blipFill>
        <p:spPr>
          <a:xfrm>
            <a:off x="914400" y="3566391"/>
            <a:ext cx="2247212" cy="1920009"/>
          </a:xfrm>
          <a:prstGeom prst="rect">
            <a:avLst/>
          </a:prstGeom>
        </p:spPr>
      </p:pic>
      <p:pic>
        <p:nvPicPr>
          <p:cNvPr id="6" name="Picture 5">
            <a:extLst>
              <a:ext uri="{FF2B5EF4-FFF2-40B4-BE49-F238E27FC236}">
                <a16:creationId xmlns="" xmlns:a16="http://schemas.microsoft.com/office/drawing/2014/main" id="{FF5701FE-4AF3-4883-BD18-E3F13F2C295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2988" r="14943"/>
          <a:stretch/>
        </p:blipFill>
        <p:spPr>
          <a:xfrm rot="5400000">
            <a:off x="3770400" y="3377391"/>
            <a:ext cx="1869210" cy="2247210"/>
          </a:xfrm>
          <a:prstGeom prst="rect">
            <a:avLst/>
          </a:prstGeom>
        </p:spPr>
      </p:pic>
      <p:pic>
        <p:nvPicPr>
          <p:cNvPr id="11" name="Picture 10">
            <a:extLst>
              <a:ext uri="{FF2B5EF4-FFF2-40B4-BE49-F238E27FC236}">
                <a16:creationId xmlns="" xmlns:a16="http://schemas.microsoft.com/office/drawing/2014/main" id="{357DC156-FE7C-47F3-A585-F69066EBC0B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3333" r="28889"/>
          <a:stretch/>
        </p:blipFill>
        <p:spPr>
          <a:xfrm rot="5400000">
            <a:off x="6304908" y="3319383"/>
            <a:ext cx="1907310" cy="2325127"/>
          </a:xfrm>
          <a:prstGeom prst="rect">
            <a:avLst/>
          </a:prstGeom>
        </p:spPr>
      </p:pic>
    </p:spTree>
    <p:extLst>
      <p:ext uri="{BB962C8B-B14F-4D97-AF65-F5344CB8AC3E}">
        <p14:creationId xmlns:p14="http://schemas.microsoft.com/office/powerpoint/2010/main" val="20243538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1352</TotalTime>
  <Words>811</Words>
  <Application>Microsoft Office PowerPoint</Application>
  <PresentationFormat>On-screen Show (4:3)</PresentationFormat>
  <Paragraphs>247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18CEP108L – MAIN PROJECT</vt:lpstr>
      <vt:lpstr>NEED FOR STUDY</vt:lpstr>
      <vt:lpstr>OBJECTIVES</vt:lpstr>
      <vt:lpstr>METHODOLOGY</vt:lpstr>
      <vt:lpstr>SCOPE FOR STUDY</vt:lpstr>
      <vt:lpstr>PowerPoint Presentation</vt:lpstr>
      <vt:lpstr>MATERIALS USED</vt:lpstr>
      <vt:lpstr>MATERIALS USED</vt:lpstr>
      <vt:lpstr>MIX PROPORTION</vt:lpstr>
      <vt:lpstr>PowerPoint Presentation</vt:lpstr>
      <vt:lpstr>EXPERIMENTAL INVESTIGATION</vt:lpstr>
      <vt:lpstr>PowerPoint Presentation</vt:lpstr>
      <vt:lpstr>PowerPoint Presentation</vt:lpstr>
      <vt:lpstr> RESULT </vt:lpstr>
      <vt:lpstr>PowerPoint Presentation</vt:lpstr>
      <vt:lpstr>CONCLUSION</vt:lpstr>
      <vt:lpstr>REFERENCES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18CEP108L – MAIN PROJECT</dc:title>
  <dc:creator>USER</dc:creator>
  <cp:lastModifiedBy>USER</cp:lastModifiedBy>
  <cp:revision>121</cp:revision>
  <dcterms:created xsi:type="dcterms:W3CDTF">2024-01-31T05:41:20Z</dcterms:created>
  <dcterms:modified xsi:type="dcterms:W3CDTF">2024-03-31T06:58:12Z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2023-11-02T00:00:00Z</vt:filetime>
  </property>
  <property fmtid="{D5CDD505-2E9C-101B-9397-08002B2CF9AE}" pid="3" name="Creator">
    <vt:lpwstr>Microsoft® PowerPoint® 2016</vt:lpwstr>
  </property>
  <property fmtid="{D5CDD505-2E9C-101B-9397-08002B2CF9AE}" pid="4" name="LastSaved">
    <vt:filetime>2024-01-31T00:00:00Z</vt:filetime>
  </property>
</Properties>
</file>