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8229600" cx="14630400"/>
  <p:notesSz cx="8229600" cy="14630400"/>
  <p:embeddedFontLst>
    <p:embeddedFont>
      <p:font typeface="Nunito"/>
      <p:regular r:id="rId16"/>
      <p:bold r:id="rId17"/>
      <p:italic r:id="rId18"/>
      <p:boldItalic r:id="rId19"/>
    </p:embeddedFont>
    <p:embeddedFont>
      <p:font typeface="PT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11" Type="http://schemas.openxmlformats.org/officeDocument/2006/relationships/slide" Target="slides/slide7.xml"/><Relationship Id="rId22" Type="http://schemas.openxmlformats.org/officeDocument/2006/relationships/font" Target="fonts/PTSans-italic.fntdata"/><Relationship Id="rId10" Type="http://schemas.openxmlformats.org/officeDocument/2006/relationships/slide" Target="slides/slide6.xml"/><Relationship Id="rId21" Type="http://schemas.openxmlformats.org/officeDocument/2006/relationships/font" Target="fonts/PT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 Target="slides/slide1.xml"/><Relationship Id="rId19" Type="http://schemas.openxmlformats.org/officeDocument/2006/relationships/font" Target="fonts/Nunito-boldItalic.fntdata"/><Relationship Id="rId6" Type="http://schemas.openxmlformats.org/officeDocument/2006/relationships/slide" Target="slides/slide2.xml"/><Relationship Id="rId18"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g26d25f7f37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 name="Google Shape;13;g26d25f7f37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g26d25f7f37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 name="Google Shape;3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3"/>
          <p:cNvSpPr/>
          <p:nvPr/>
        </p:nvSpPr>
        <p:spPr>
          <a:xfrm>
            <a:off x="0" y="0"/>
            <a:ext cx="14538900" cy="8229600"/>
          </a:xfrm>
          <a:prstGeom prst="rect">
            <a:avLst/>
          </a:prstGeom>
          <a:solidFill>
            <a:srgbClr val="F3F3FF">
              <a:alpha val="74900"/>
            </a:srgbClr>
          </a:solidFill>
          <a:ln>
            <a:noFill/>
          </a:ln>
        </p:spPr>
        <p:txBody>
          <a:bodyPr anchorCtr="0" anchor="ctr" bIns="91425" lIns="91425" spcFirstLastPara="1" rIns="91425" wrap="square" tIns="91425">
            <a:noAutofit/>
          </a:bodyPr>
          <a:lstStyle/>
          <a:p>
            <a:pPr indent="0" lvl="0" marL="0" rtl="0" algn="l">
              <a:lnSpc>
                <a:spcPct val="124995"/>
              </a:lnSpc>
              <a:spcBef>
                <a:spcPts val="0"/>
              </a:spcBef>
              <a:spcAft>
                <a:spcPts val="0"/>
              </a:spcAft>
              <a:buNone/>
            </a:pPr>
            <a:r>
              <a:rPr b="1" lang="en-US" sz="5249">
                <a:solidFill>
                  <a:srgbClr val="00002E"/>
                </a:solidFill>
                <a:latin typeface="Nunito"/>
                <a:ea typeface="Nunito"/>
                <a:cs typeface="Nunito"/>
                <a:sym typeface="Nunito"/>
              </a:rPr>
              <a:t>        Name     : </a:t>
            </a:r>
            <a:r>
              <a:rPr b="1" lang="en-US" sz="5249">
                <a:solidFill>
                  <a:srgbClr val="00002E"/>
                </a:solidFill>
                <a:latin typeface="Nunito"/>
                <a:ea typeface="Nunito"/>
                <a:cs typeface="Nunito"/>
                <a:sym typeface="Nunito"/>
              </a:rPr>
              <a:t>Kesavan.K</a:t>
            </a:r>
            <a:endParaRPr b="1" sz="5249">
              <a:solidFill>
                <a:srgbClr val="00002E"/>
              </a:solidFill>
              <a:latin typeface="Nunito"/>
              <a:ea typeface="Nunito"/>
              <a:cs typeface="Nunito"/>
              <a:sym typeface="Nunito"/>
            </a:endParaRPr>
          </a:p>
          <a:p>
            <a:pPr indent="0" lvl="0" marL="0" rtl="0" algn="l">
              <a:lnSpc>
                <a:spcPct val="124995"/>
              </a:lnSpc>
              <a:spcBef>
                <a:spcPts val="0"/>
              </a:spcBef>
              <a:spcAft>
                <a:spcPts val="0"/>
              </a:spcAft>
              <a:buNone/>
            </a:pPr>
            <a:r>
              <a:rPr b="1" lang="en-US" sz="5249">
                <a:solidFill>
                  <a:srgbClr val="00002E"/>
                </a:solidFill>
                <a:latin typeface="Nunito"/>
                <a:ea typeface="Nunito"/>
                <a:cs typeface="Nunito"/>
                <a:sym typeface="Nunito"/>
              </a:rPr>
              <a:t>        NM.ID    : au730321243012</a:t>
            </a:r>
            <a:endParaRPr b="1" sz="5249">
              <a:solidFill>
                <a:srgbClr val="00002E"/>
              </a:solidFill>
              <a:latin typeface="Nunito"/>
              <a:ea typeface="Nunito"/>
              <a:cs typeface="Nunito"/>
              <a:sym typeface="Nunito"/>
            </a:endParaRPr>
          </a:p>
          <a:p>
            <a:pPr indent="0" lvl="0" marL="0" rtl="0" algn="l">
              <a:lnSpc>
                <a:spcPct val="124995"/>
              </a:lnSpc>
              <a:spcBef>
                <a:spcPts val="0"/>
              </a:spcBef>
              <a:spcAft>
                <a:spcPts val="0"/>
              </a:spcAft>
              <a:buNone/>
            </a:pPr>
            <a:r>
              <a:rPr b="1" lang="en-US" sz="5249">
                <a:solidFill>
                  <a:srgbClr val="00002E"/>
                </a:solidFill>
                <a:latin typeface="Nunito"/>
                <a:ea typeface="Nunito"/>
                <a:cs typeface="Nunito"/>
                <a:sym typeface="Nunito"/>
              </a:rPr>
              <a:t>        RegNo   : 730321243012</a:t>
            </a:r>
            <a:endParaRPr b="1" sz="5249">
              <a:solidFill>
                <a:srgbClr val="00002E"/>
              </a:solidFill>
              <a:latin typeface="Nunito"/>
              <a:ea typeface="Nunito"/>
              <a:cs typeface="Nunito"/>
              <a:sym typeface="Nunito"/>
            </a:endParaRPr>
          </a:p>
          <a:p>
            <a:pPr indent="0" lvl="0" marL="0" rtl="0" algn="l">
              <a:lnSpc>
                <a:spcPct val="124995"/>
              </a:lnSpc>
              <a:spcBef>
                <a:spcPts val="0"/>
              </a:spcBef>
              <a:spcAft>
                <a:spcPts val="0"/>
              </a:spcAft>
              <a:buNone/>
            </a:pPr>
            <a:r>
              <a:rPr b="1" lang="en-US" sz="5249">
                <a:solidFill>
                  <a:srgbClr val="00002E"/>
                </a:solidFill>
                <a:latin typeface="Nunito"/>
                <a:ea typeface="Nunito"/>
                <a:cs typeface="Nunito"/>
                <a:sym typeface="Nunito"/>
              </a:rPr>
              <a:t>        Dept      : B.Tech AI and DS </a:t>
            </a:r>
            <a:endParaRPr b="1" sz="5249">
              <a:solidFill>
                <a:srgbClr val="00002E"/>
              </a:solidFill>
              <a:latin typeface="Nunito"/>
              <a:ea typeface="Nunito"/>
              <a:cs typeface="Nunito"/>
              <a:sym typeface="Nunito"/>
            </a:endParaRPr>
          </a:p>
          <a:p>
            <a:pPr indent="0" lvl="0" marL="0" rtl="0" algn="l">
              <a:lnSpc>
                <a:spcPct val="124995"/>
              </a:lnSpc>
              <a:spcBef>
                <a:spcPts val="0"/>
              </a:spcBef>
              <a:spcAft>
                <a:spcPts val="0"/>
              </a:spcAft>
              <a:buNone/>
            </a:pPr>
            <a:r>
              <a:rPr b="1" lang="en-US" sz="5249">
                <a:solidFill>
                  <a:srgbClr val="00002E"/>
                </a:solidFill>
                <a:latin typeface="Nunito"/>
                <a:ea typeface="Nunito"/>
                <a:cs typeface="Nunito"/>
                <a:sym typeface="Nunito"/>
              </a:rPr>
              <a:t>        Year       : 3rd-year</a:t>
            </a:r>
            <a:endParaRPr b="1" sz="5249">
              <a:solidFill>
                <a:srgbClr val="00002E"/>
              </a:solidFill>
              <a:latin typeface="Nunito"/>
              <a:ea typeface="Nunito"/>
              <a:cs typeface="Nunito"/>
              <a:sym typeface="Nunito"/>
            </a:endParaRPr>
          </a:p>
          <a:p>
            <a:pPr indent="0" lvl="0" marL="0" rtl="0" algn="l">
              <a:lnSpc>
                <a:spcPct val="124995"/>
              </a:lnSpc>
              <a:spcBef>
                <a:spcPts val="0"/>
              </a:spcBef>
              <a:spcAft>
                <a:spcPts val="0"/>
              </a:spcAft>
              <a:buClr>
                <a:srgbClr val="00002E"/>
              </a:buClr>
              <a:buSzPts val="5249"/>
              <a:buFont typeface="Nunito"/>
              <a:buNone/>
            </a:pPr>
            <a:r>
              <a:rPr b="1" lang="en-US" sz="5249">
                <a:solidFill>
                  <a:srgbClr val="00002E"/>
                </a:solidFill>
                <a:latin typeface="Nunito"/>
                <a:ea typeface="Nunito"/>
                <a:cs typeface="Nunito"/>
                <a:sym typeface="Nunito"/>
              </a:rPr>
              <a:t>        College : Builders Engineering College              </a:t>
            </a:r>
            <a:endParaRPr b="1" sz="5249">
              <a:solidFill>
                <a:srgbClr val="00002E"/>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preencoded.png" id="156" name="Google Shape;156;p1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57" name="Google Shape;157;p12"/>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a:off x="2348439" y="356465"/>
            <a:ext cx="9933600" cy="13887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Project impact and potential applications</a:t>
            </a:r>
            <a:endParaRPr b="0" i="0" sz="4374" u="none" cap="none" strike="noStrike">
              <a:solidFill>
                <a:schemeClr val="dk1"/>
              </a:solidFill>
              <a:latin typeface="Calibri"/>
              <a:ea typeface="Calibri"/>
              <a:cs typeface="Calibri"/>
              <a:sym typeface="Calibri"/>
            </a:endParaRPr>
          </a:p>
        </p:txBody>
      </p:sp>
      <p:sp>
        <p:nvSpPr>
          <p:cNvPr id="159" name="Google Shape;159;p12"/>
          <p:cNvSpPr/>
          <p:nvPr/>
        </p:nvSpPr>
        <p:spPr>
          <a:xfrm>
            <a:off x="2348364" y="2240376"/>
            <a:ext cx="3089100" cy="1908900"/>
          </a:xfrm>
          <a:prstGeom prst="roundRect">
            <a:avLst>
              <a:gd fmla="val 20951" name="adj"/>
            </a:avLst>
          </a:prstGeom>
          <a:noFill/>
          <a:ln cap="flat" cmpd="sng" w="22850">
            <a:solidFill>
              <a:srgbClr val="2D4D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60" name="Google Shape;160;p12"/>
          <p:cNvPicPr preferRelativeResize="0"/>
          <p:nvPr/>
        </p:nvPicPr>
        <p:blipFill rotWithShape="1">
          <a:blip r:embed="rId4">
            <a:alphaModFix/>
          </a:blip>
          <a:srcRect b="0" l="0" r="0" t="0"/>
          <a:stretch/>
        </p:blipFill>
        <p:spPr>
          <a:xfrm>
            <a:off x="2394249" y="2263236"/>
            <a:ext cx="3043238" cy="1863328"/>
          </a:xfrm>
          <a:prstGeom prst="rect">
            <a:avLst/>
          </a:prstGeom>
          <a:noFill/>
          <a:ln>
            <a:noFill/>
          </a:ln>
        </p:spPr>
      </p:pic>
      <p:sp>
        <p:nvSpPr>
          <p:cNvPr id="161" name="Google Shape;161;p12"/>
          <p:cNvSpPr/>
          <p:nvPr/>
        </p:nvSpPr>
        <p:spPr>
          <a:xfrm>
            <a:off x="2348389" y="4463566"/>
            <a:ext cx="3089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D4DF2"/>
              </a:buClr>
              <a:buSzPts val="2187"/>
              <a:buFont typeface="Nunito"/>
              <a:buNone/>
            </a:pPr>
            <a:r>
              <a:rPr b="1" i="0" lang="en-US" sz="2187" u="none" cap="none" strike="noStrike">
                <a:solidFill>
                  <a:srgbClr val="2D4DF2"/>
                </a:solidFill>
                <a:latin typeface="Nunito"/>
                <a:ea typeface="Nunito"/>
                <a:cs typeface="Nunito"/>
                <a:sym typeface="Nunito"/>
              </a:rPr>
              <a:t>Medical Research Breakthroughs</a:t>
            </a:r>
            <a:endParaRPr b="0" i="0" sz="2187" u="none" cap="none" strike="noStrike">
              <a:solidFill>
                <a:schemeClr val="dk1"/>
              </a:solidFill>
              <a:latin typeface="Calibri"/>
              <a:ea typeface="Calibri"/>
              <a:cs typeface="Calibri"/>
              <a:sym typeface="Calibri"/>
            </a:endParaRPr>
          </a:p>
        </p:txBody>
      </p:sp>
      <p:sp>
        <p:nvSpPr>
          <p:cNvPr id="162" name="Google Shape;162;p12"/>
          <p:cNvSpPr/>
          <p:nvPr/>
        </p:nvSpPr>
        <p:spPr>
          <a:xfrm>
            <a:off x="2348389" y="5472232"/>
            <a:ext cx="3088958"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Next word predictor technology can aid in medical research by streamlining data analysis and accelerating the discovery of new treatments.</a:t>
            </a:r>
            <a:endParaRPr b="0" i="0" sz="1750" u="none" cap="none" strike="noStrike">
              <a:solidFill>
                <a:schemeClr val="dk1"/>
              </a:solidFill>
              <a:latin typeface="Calibri"/>
              <a:ea typeface="Calibri"/>
              <a:cs typeface="Calibri"/>
              <a:sym typeface="Calibri"/>
            </a:endParaRPr>
          </a:p>
        </p:txBody>
      </p:sp>
      <p:sp>
        <p:nvSpPr>
          <p:cNvPr id="163" name="Google Shape;163;p12"/>
          <p:cNvSpPr/>
          <p:nvPr/>
        </p:nvSpPr>
        <p:spPr>
          <a:xfrm>
            <a:off x="5770602" y="2240376"/>
            <a:ext cx="3089100" cy="1908900"/>
          </a:xfrm>
          <a:prstGeom prst="roundRect">
            <a:avLst>
              <a:gd fmla="val 20951" name="adj"/>
            </a:avLst>
          </a:prstGeom>
          <a:noFill/>
          <a:ln cap="flat" cmpd="sng" w="22850">
            <a:solidFill>
              <a:srgbClr val="015F9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64" name="Google Shape;164;p12"/>
          <p:cNvPicPr preferRelativeResize="0"/>
          <p:nvPr/>
        </p:nvPicPr>
        <p:blipFill rotWithShape="1">
          <a:blip r:embed="rId5">
            <a:alphaModFix/>
          </a:blip>
          <a:srcRect b="0" l="0" r="0" t="0"/>
          <a:stretch/>
        </p:blipFill>
        <p:spPr>
          <a:xfrm>
            <a:off x="5793537" y="2221424"/>
            <a:ext cx="3043238" cy="1863328"/>
          </a:xfrm>
          <a:prstGeom prst="rect">
            <a:avLst/>
          </a:prstGeom>
          <a:noFill/>
          <a:ln>
            <a:noFill/>
          </a:ln>
        </p:spPr>
      </p:pic>
      <p:sp>
        <p:nvSpPr>
          <p:cNvPr id="165" name="Google Shape;165;p12"/>
          <p:cNvSpPr/>
          <p:nvPr/>
        </p:nvSpPr>
        <p:spPr>
          <a:xfrm>
            <a:off x="5770614" y="4337366"/>
            <a:ext cx="3089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15F98"/>
              </a:buClr>
              <a:buSzPts val="2187"/>
              <a:buFont typeface="Nunito"/>
              <a:buNone/>
            </a:pPr>
            <a:r>
              <a:rPr b="1" i="0" lang="en-US" sz="2187" u="none" cap="none" strike="noStrike">
                <a:solidFill>
                  <a:srgbClr val="015F98"/>
                </a:solidFill>
                <a:latin typeface="Nunito"/>
                <a:ea typeface="Nunito"/>
                <a:cs typeface="Nunito"/>
                <a:sym typeface="Nunito"/>
              </a:rPr>
              <a:t>Language Translation Advancements</a:t>
            </a:r>
            <a:endParaRPr b="0" i="0" sz="2187" u="none" cap="none" strike="noStrike">
              <a:solidFill>
                <a:schemeClr val="dk1"/>
              </a:solidFill>
              <a:latin typeface="Calibri"/>
              <a:ea typeface="Calibri"/>
              <a:cs typeface="Calibri"/>
              <a:sym typeface="Calibri"/>
            </a:endParaRPr>
          </a:p>
        </p:txBody>
      </p:sp>
      <p:sp>
        <p:nvSpPr>
          <p:cNvPr id="166" name="Google Shape;166;p12"/>
          <p:cNvSpPr/>
          <p:nvPr/>
        </p:nvSpPr>
        <p:spPr>
          <a:xfrm>
            <a:off x="5770538" y="5219976"/>
            <a:ext cx="3089100" cy="1909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The application of next word prediction algorithms can enhance language translation tools, leading to more accurate and efficient communication across diverse languages.</a:t>
            </a:r>
            <a:endParaRPr b="0" i="0" sz="1750" u="none" cap="none" strike="noStrike">
              <a:solidFill>
                <a:schemeClr val="dk1"/>
              </a:solidFill>
              <a:latin typeface="Calibri"/>
              <a:ea typeface="Calibri"/>
              <a:cs typeface="Calibri"/>
              <a:sym typeface="Calibri"/>
            </a:endParaRPr>
          </a:p>
        </p:txBody>
      </p:sp>
      <p:sp>
        <p:nvSpPr>
          <p:cNvPr id="167" name="Google Shape;167;p12"/>
          <p:cNvSpPr/>
          <p:nvPr/>
        </p:nvSpPr>
        <p:spPr>
          <a:xfrm>
            <a:off x="9192816" y="2240376"/>
            <a:ext cx="3089100" cy="1909200"/>
          </a:xfrm>
          <a:prstGeom prst="roundRect">
            <a:avLst>
              <a:gd fmla="val 20949" name="adj"/>
            </a:avLst>
          </a:prstGeom>
          <a:noFill/>
          <a:ln cap="flat" cmpd="sng" w="22850">
            <a:solidFill>
              <a:srgbClr val="AD1F9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68" name="Google Shape;168;p12"/>
          <p:cNvPicPr preferRelativeResize="0"/>
          <p:nvPr/>
        </p:nvPicPr>
        <p:blipFill rotWithShape="1">
          <a:blip r:embed="rId6">
            <a:alphaModFix/>
          </a:blip>
          <a:srcRect b="8400" l="0" r="0" t="-8400"/>
          <a:stretch/>
        </p:blipFill>
        <p:spPr>
          <a:xfrm>
            <a:off x="9192826" y="2172761"/>
            <a:ext cx="3043357" cy="1863447"/>
          </a:xfrm>
          <a:prstGeom prst="rect">
            <a:avLst/>
          </a:prstGeom>
          <a:noFill/>
          <a:ln>
            <a:noFill/>
          </a:ln>
        </p:spPr>
      </p:pic>
      <p:sp>
        <p:nvSpPr>
          <p:cNvPr id="169" name="Google Shape;169;p12"/>
          <p:cNvSpPr/>
          <p:nvPr/>
        </p:nvSpPr>
        <p:spPr>
          <a:xfrm>
            <a:off x="9192991" y="4407022"/>
            <a:ext cx="3089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AD1F96"/>
              </a:buClr>
              <a:buSzPts val="2187"/>
              <a:buFont typeface="Nunito"/>
              <a:buNone/>
            </a:pPr>
            <a:r>
              <a:rPr b="1" i="0" lang="en-US" sz="2187" u="none" cap="none" strike="noStrike">
                <a:solidFill>
                  <a:srgbClr val="AD1F96"/>
                </a:solidFill>
                <a:latin typeface="Nunito"/>
                <a:ea typeface="Nunito"/>
                <a:cs typeface="Nunito"/>
                <a:sym typeface="Nunito"/>
              </a:rPr>
              <a:t>Smart Keyboard Interface</a:t>
            </a:r>
            <a:endParaRPr b="0" i="0" sz="2187" u="none" cap="none" strike="noStrike">
              <a:solidFill>
                <a:schemeClr val="dk1"/>
              </a:solidFill>
              <a:latin typeface="Calibri"/>
              <a:ea typeface="Calibri"/>
              <a:cs typeface="Calibri"/>
              <a:sym typeface="Calibri"/>
            </a:endParaRPr>
          </a:p>
        </p:txBody>
      </p:sp>
      <p:sp>
        <p:nvSpPr>
          <p:cNvPr id="170" name="Google Shape;170;p12"/>
          <p:cNvSpPr/>
          <p:nvPr/>
        </p:nvSpPr>
        <p:spPr>
          <a:xfrm>
            <a:off x="9192841" y="5358976"/>
            <a:ext cx="30891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Next word prediction software can improve user experience and productivity by offering intelligent word suggestions for faster and more natural typing.</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preencoded.png" id="176" name="Google Shape;176;p1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77" name="Google Shape;177;p13"/>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8" name="Google Shape;178;p13"/>
          <p:cNvPicPr preferRelativeResize="0"/>
          <p:nvPr/>
        </p:nvPicPr>
        <p:blipFill rotWithShape="1">
          <a:blip r:embed="rId4">
            <a:alphaModFix/>
          </a:blip>
          <a:srcRect b="0" l="0" r="0" t="0"/>
          <a:stretch/>
        </p:blipFill>
        <p:spPr>
          <a:xfrm>
            <a:off x="9144000" y="0"/>
            <a:ext cx="5486400" cy="8229600"/>
          </a:xfrm>
          <a:prstGeom prst="rect">
            <a:avLst/>
          </a:prstGeom>
          <a:noFill/>
          <a:ln>
            <a:noFill/>
          </a:ln>
        </p:spPr>
      </p:pic>
      <p:sp>
        <p:nvSpPr>
          <p:cNvPr id="179" name="Google Shape;179;p13"/>
          <p:cNvSpPr/>
          <p:nvPr/>
        </p:nvSpPr>
        <p:spPr>
          <a:xfrm>
            <a:off x="833199" y="1885032"/>
            <a:ext cx="6806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Conclusion and Next Steps</a:t>
            </a:r>
            <a:endParaRPr b="0" i="0" sz="4374" u="none" cap="none" strike="noStrike">
              <a:solidFill>
                <a:schemeClr val="dk1"/>
              </a:solidFill>
              <a:latin typeface="Calibri"/>
              <a:ea typeface="Calibri"/>
              <a:cs typeface="Calibri"/>
              <a:sym typeface="Calibri"/>
            </a:endParaRPr>
          </a:p>
        </p:txBody>
      </p:sp>
      <p:sp>
        <p:nvSpPr>
          <p:cNvPr id="180" name="Google Shape;180;p13"/>
          <p:cNvSpPr/>
          <p:nvPr/>
        </p:nvSpPr>
        <p:spPr>
          <a:xfrm>
            <a:off x="833199" y="3740110"/>
            <a:ext cx="7477601"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As we conclude this project, the next steps involve deploying the model and gathering user feedback. We will analyze the usage data and continue to refine the prediction accuracy. Additionally, exploring potential collaborations with other language processing projects is an exciting prospect for future enhancements.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pic>
        <p:nvPicPr>
          <p:cNvPr descr="preencoded.png" id="22" name="Google Shape;22;p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3" name="Google Shape;23;p4"/>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4" name="Google Shape;24;p4"/>
          <p:cNvPicPr preferRelativeResize="0"/>
          <p:nvPr/>
        </p:nvPicPr>
        <p:blipFill rotWithShape="1">
          <a:blip r:embed="rId4">
            <a:alphaModFix/>
          </a:blip>
          <a:srcRect b="0" l="0" r="0" t="0"/>
          <a:stretch/>
        </p:blipFill>
        <p:spPr>
          <a:xfrm>
            <a:off x="9144000" y="0"/>
            <a:ext cx="5486400" cy="8229600"/>
          </a:xfrm>
          <a:prstGeom prst="rect">
            <a:avLst/>
          </a:prstGeom>
          <a:noFill/>
          <a:ln>
            <a:noFill/>
          </a:ln>
        </p:spPr>
      </p:pic>
      <p:pic>
        <p:nvPicPr>
          <p:cNvPr descr="preencoded.png" id="25" name="Google Shape;25;p4"/>
          <p:cNvPicPr preferRelativeResize="0"/>
          <p:nvPr/>
        </p:nvPicPr>
        <p:blipFill rotWithShape="1">
          <a:blip r:embed="rId5">
            <a:alphaModFix/>
          </a:blip>
          <a:srcRect b="0" l="0" r="0" t="0"/>
          <a:stretch/>
        </p:blipFill>
        <p:spPr>
          <a:xfrm>
            <a:off x="9421654" y="2086928"/>
            <a:ext cx="4931093" cy="4055745"/>
          </a:xfrm>
          <a:prstGeom prst="rect">
            <a:avLst/>
          </a:prstGeom>
          <a:noFill/>
          <a:ln>
            <a:noFill/>
          </a:ln>
        </p:spPr>
      </p:pic>
      <p:sp>
        <p:nvSpPr>
          <p:cNvPr id="26" name="Google Shape;26;p4"/>
          <p:cNvSpPr/>
          <p:nvPr/>
        </p:nvSpPr>
        <p:spPr>
          <a:xfrm>
            <a:off x="833199" y="2581870"/>
            <a:ext cx="7477601" cy="1666399"/>
          </a:xfrm>
          <a:prstGeom prst="rect">
            <a:avLst/>
          </a:prstGeom>
          <a:noFill/>
          <a:ln>
            <a:noFill/>
          </a:ln>
        </p:spPr>
        <p:txBody>
          <a:bodyPr anchorCtr="0" anchor="t" bIns="45700" lIns="91425" spcFirstLastPara="1" rIns="91425" wrap="square" tIns="45700">
            <a:noAutofit/>
          </a:bodyPr>
          <a:lstStyle/>
          <a:p>
            <a:pPr indent="0" lvl="0" marL="0" marR="0" rtl="0" algn="l">
              <a:lnSpc>
                <a:spcPct val="124995"/>
              </a:lnSpc>
              <a:spcBef>
                <a:spcPts val="0"/>
              </a:spcBef>
              <a:spcAft>
                <a:spcPts val="0"/>
              </a:spcAft>
              <a:buClr>
                <a:srgbClr val="00002E"/>
              </a:buClr>
              <a:buSzPts val="5249"/>
              <a:buFont typeface="Nunito"/>
              <a:buNone/>
            </a:pPr>
            <a:r>
              <a:rPr b="1" i="0" lang="en-US" sz="5249" u="none" cap="none" strike="noStrike">
                <a:solidFill>
                  <a:srgbClr val="00002E"/>
                </a:solidFill>
                <a:latin typeface="Nunito"/>
                <a:ea typeface="Nunito"/>
                <a:cs typeface="Nunito"/>
                <a:sym typeface="Nunito"/>
              </a:rPr>
              <a:t>Next Word Predictor Project</a:t>
            </a:r>
            <a:endParaRPr b="0" i="0" sz="5249" u="none" cap="none" strike="noStrike">
              <a:solidFill>
                <a:schemeClr val="dk1"/>
              </a:solidFill>
              <a:latin typeface="Calibri"/>
              <a:ea typeface="Calibri"/>
              <a:cs typeface="Calibri"/>
              <a:sym typeface="Calibri"/>
            </a:endParaRPr>
          </a:p>
        </p:txBody>
      </p:sp>
      <p:sp>
        <p:nvSpPr>
          <p:cNvPr id="27" name="Google Shape;27;p4"/>
          <p:cNvSpPr/>
          <p:nvPr/>
        </p:nvSpPr>
        <p:spPr>
          <a:xfrm>
            <a:off x="833199" y="4581525"/>
            <a:ext cx="747760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An introduction to the next word predictor project, aiming to develop a predictive text algorithm based on language models and natural language processing techniques.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pic>
        <p:nvPicPr>
          <p:cNvPr descr="preencoded.png" id="33" name="Google Shape;33;p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4" name="Google Shape;34;p5"/>
          <p:cNvSpPr/>
          <p:nvPr/>
        </p:nvSpPr>
        <p:spPr>
          <a:xfrm>
            <a:off x="0" y="0"/>
            <a:ext cx="145389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4490799" y="920056"/>
            <a:ext cx="9306300" cy="13887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Purpose and Goals of the Next Word Predictor</a:t>
            </a:r>
            <a:endParaRPr b="0" i="0" sz="4374" u="none" cap="none" strike="noStrike">
              <a:solidFill>
                <a:schemeClr val="dk1"/>
              </a:solidFill>
              <a:latin typeface="Calibri"/>
              <a:ea typeface="Calibri"/>
              <a:cs typeface="Calibri"/>
              <a:sym typeface="Calibri"/>
            </a:endParaRPr>
          </a:p>
        </p:txBody>
      </p:sp>
      <p:sp>
        <p:nvSpPr>
          <p:cNvPr id="36" name="Google Shape;36;p5"/>
          <p:cNvSpPr/>
          <p:nvPr/>
        </p:nvSpPr>
        <p:spPr>
          <a:xfrm>
            <a:off x="4490799" y="3086327"/>
            <a:ext cx="388800" cy="388800"/>
          </a:xfrm>
          <a:prstGeom prst="roundRect">
            <a:avLst>
              <a:gd fmla="val 102886" name="adj"/>
            </a:avLst>
          </a:prstGeom>
          <a:solidFill>
            <a:srgbClr val="F3F3FF"/>
          </a:solidFill>
          <a:ln cap="flat" cmpd="sng" w="22850">
            <a:solidFill>
              <a:srgbClr val="0000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5101697" y="2968919"/>
            <a:ext cx="38730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D4DF2"/>
              </a:buClr>
              <a:buSzPts val="2187"/>
              <a:buFont typeface="Nunito"/>
              <a:buNone/>
            </a:pPr>
            <a:r>
              <a:rPr b="1" i="0" lang="en-US" sz="2187" u="none" cap="none" strike="noStrike">
                <a:solidFill>
                  <a:srgbClr val="2D4DF2"/>
                </a:solidFill>
                <a:latin typeface="Nunito"/>
                <a:ea typeface="Nunito"/>
                <a:cs typeface="Nunito"/>
                <a:sym typeface="Nunito"/>
              </a:rPr>
              <a:t>Enhance Text Input Experience</a:t>
            </a:r>
            <a:endParaRPr b="0" i="0" sz="2187" u="none" cap="none" strike="noStrike">
              <a:solidFill>
                <a:schemeClr val="dk1"/>
              </a:solidFill>
              <a:latin typeface="Calibri"/>
              <a:ea typeface="Calibri"/>
              <a:cs typeface="Calibri"/>
              <a:sym typeface="Calibri"/>
            </a:endParaRPr>
          </a:p>
        </p:txBody>
      </p:sp>
      <p:sp>
        <p:nvSpPr>
          <p:cNvPr id="38" name="Google Shape;38;p5"/>
          <p:cNvSpPr/>
          <p:nvPr/>
        </p:nvSpPr>
        <p:spPr>
          <a:xfrm>
            <a:off x="5072609" y="3976211"/>
            <a:ext cx="3931200" cy="10662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The main goal is to improve the user experience of typing by accurately predicting the next word.</a:t>
            </a:r>
            <a:endParaRPr b="0" i="0" sz="1750" u="none" cap="none" strike="noStrike">
              <a:solidFill>
                <a:schemeClr val="dk1"/>
              </a:solidFill>
              <a:latin typeface="Calibri"/>
              <a:ea typeface="Calibri"/>
              <a:cs typeface="Calibri"/>
              <a:sym typeface="Calibri"/>
            </a:endParaRPr>
          </a:p>
        </p:txBody>
      </p:sp>
      <p:sp>
        <p:nvSpPr>
          <p:cNvPr id="39" name="Google Shape;39;p5"/>
          <p:cNvSpPr/>
          <p:nvPr/>
        </p:nvSpPr>
        <p:spPr>
          <a:xfrm>
            <a:off x="9196810" y="2948102"/>
            <a:ext cx="388800" cy="388800"/>
          </a:xfrm>
          <a:prstGeom prst="roundRect">
            <a:avLst>
              <a:gd fmla="val 102886" name="adj"/>
            </a:avLst>
          </a:prstGeom>
          <a:solidFill>
            <a:srgbClr val="F3F3FF"/>
          </a:solidFill>
          <a:ln cap="flat" cmpd="sng" w="22850">
            <a:solidFill>
              <a:srgbClr val="0000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9807695" y="2968881"/>
            <a:ext cx="33303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15F98"/>
              </a:buClr>
              <a:buSzPts val="2187"/>
              <a:buFont typeface="Nunito"/>
              <a:buNone/>
            </a:pPr>
            <a:r>
              <a:rPr b="1" i="0" lang="en-US" sz="2187" u="none" cap="none" strike="noStrike">
                <a:solidFill>
                  <a:srgbClr val="015F98"/>
                </a:solidFill>
                <a:latin typeface="Nunito"/>
                <a:ea typeface="Nunito"/>
                <a:cs typeface="Nunito"/>
                <a:sym typeface="Nunito"/>
              </a:rPr>
              <a:t>Improve Writing Efficiency</a:t>
            </a:r>
            <a:endParaRPr b="0" i="0" sz="2187" u="none" cap="none" strike="noStrike">
              <a:solidFill>
                <a:schemeClr val="dk1"/>
              </a:solidFill>
              <a:latin typeface="Calibri"/>
              <a:ea typeface="Calibri"/>
              <a:cs typeface="Calibri"/>
              <a:sym typeface="Calibri"/>
            </a:endParaRPr>
          </a:p>
        </p:txBody>
      </p:sp>
      <p:sp>
        <p:nvSpPr>
          <p:cNvPr id="41" name="Google Shape;41;p5"/>
          <p:cNvSpPr/>
          <p:nvPr/>
        </p:nvSpPr>
        <p:spPr>
          <a:xfrm>
            <a:off x="9865995" y="3976211"/>
            <a:ext cx="3931206"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To increase writing speed and reduce errors, the predictor aims to suggest contextually relevant words in real-time.</a:t>
            </a:r>
            <a:endParaRPr b="0" i="0" sz="1750" u="none" cap="none" strike="noStrike">
              <a:solidFill>
                <a:schemeClr val="dk1"/>
              </a:solidFill>
              <a:latin typeface="Calibri"/>
              <a:ea typeface="Calibri"/>
              <a:cs typeface="Calibri"/>
              <a:sym typeface="Calibri"/>
            </a:endParaRPr>
          </a:p>
        </p:txBody>
      </p:sp>
      <p:sp>
        <p:nvSpPr>
          <p:cNvPr id="42" name="Google Shape;42;p5"/>
          <p:cNvSpPr/>
          <p:nvPr/>
        </p:nvSpPr>
        <p:spPr>
          <a:xfrm>
            <a:off x="4490799" y="5493782"/>
            <a:ext cx="388739" cy="388739"/>
          </a:xfrm>
          <a:prstGeom prst="roundRect">
            <a:avLst>
              <a:gd fmla="val 102886" name="adj"/>
            </a:avLst>
          </a:prstGeom>
          <a:solidFill>
            <a:srgbClr val="F3F3FF"/>
          </a:solidFill>
          <a:ln cap="flat" cmpd="sng" w="22850">
            <a:solidFill>
              <a:srgbClr val="0000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5101709" y="5514499"/>
            <a:ext cx="3708678"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AD1F96"/>
              </a:buClr>
              <a:buSzPts val="2187"/>
              <a:buFont typeface="Nunito"/>
              <a:buNone/>
            </a:pPr>
            <a:r>
              <a:rPr b="1" i="0" lang="en-US" sz="2187" u="none" cap="none" strike="noStrike">
                <a:solidFill>
                  <a:srgbClr val="AD1F96"/>
                </a:solidFill>
                <a:latin typeface="Nunito"/>
                <a:ea typeface="Nunito"/>
                <a:cs typeface="Nunito"/>
                <a:sym typeface="Nunito"/>
              </a:rPr>
              <a:t>Expand Vocabulary Coverage</a:t>
            </a:r>
            <a:endParaRPr b="0" i="0" sz="2187" u="none" cap="none" strike="noStrike">
              <a:solidFill>
                <a:schemeClr val="dk1"/>
              </a:solidFill>
              <a:latin typeface="Calibri"/>
              <a:ea typeface="Calibri"/>
              <a:cs typeface="Calibri"/>
              <a:sym typeface="Calibri"/>
            </a:endParaRPr>
          </a:p>
        </p:txBody>
      </p:sp>
      <p:sp>
        <p:nvSpPr>
          <p:cNvPr id="44" name="Google Shape;44;p5"/>
          <p:cNvSpPr/>
          <p:nvPr/>
        </p:nvSpPr>
        <p:spPr>
          <a:xfrm>
            <a:off x="5043459" y="6553991"/>
            <a:ext cx="8695500" cy="710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Provide a wide range of word suggestions to accommodate different writing styles and linguistic preferences.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descr="preencoded.png" id="50" name="Google Shape;50;p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51" name="Google Shape;51;p6"/>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2" name="Google Shape;52;p6"/>
          <p:cNvPicPr preferRelativeResize="0"/>
          <p:nvPr/>
        </p:nvPicPr>
        <p:blipFill rotWithShape="1">
          <a:blip r:embed="rId4">
            <a:alphaModFix/>
          </a:blip>
          <a:srcRect b="0" l="0" r="0" t="0"/>
          <a:stretch/>
        </p:blipFill>
        <p:spPr>
          <a:xfrm>
            <a:off x="10972800" y="0"/>
            <a:ext cx="3657600" cy="8229600"/>
          </a:xfrm>
          <a:prstGeom prst="rect">
            <a:avLst/>
          </a:prstGeom>
          <a:noFill/>
          <a:ln>
            <a:noFill/>
          </a:ln>
        </p:spPr>
      </p:pic>
      <p:sp>
        <p:nvSpPr>
          <p:cNvPr id="53" name="Google Shape;53;p6"/>
          <p:cNvSpPr/>
          <p:nvPr/>
        </p:nvSpPr>
        <p:spPr>
          <a:xfrm>
            <a:off x="916475" y="536727"/>
            <a:ext cx="8611200" cy="15054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Data Collection and Preprocessing</a:t>
            </a:r>
            <a:endParaRPr b="0" i="0" sz="4374" u="none" cap="none" strike="noStrike">
              <a:solidFill>
                <a:schemeClr val="dk1"/>
              </a:solidFill>
              <a:latin typeface="Calibri"/>
              <a:ea typeface="Calibri"/>
              <a:cs typeface="Calibri"/>
              <a:sym typeface="Calibri"/>
            </a:endParaRPr>
          </a:p>
        </p:txBody>
      </p:sp>
      <p:sp>
        <p:nvSpPr>
          <p:cNvPr id="54" name="Google Shape;54;p6"/>
          <p:cNvSpPr/>
          <p:nvPr/>
        </p:nvSpPr>
        <p:spPr>
          <a:xfrm>
            <a:off x="1152644" y="1953101"/>
            <a:ext cx="27742" cy="5351026"/>
          </a:xfrm>
          <a:prstGeom prst="rect">
            <a:avLst/>
          </a:prstGeom>
          <a:solidFill>
            <a:srgbClr val="DFD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1416427" y="2362736"/>
            <a:ext cx="777597" cy="27742"/>
          </a:xfrm>
          <a:prstGeom prst="rect">
            <a:avLst/>
          </a:prstGeom>
          <a:solidFill>
            <a:srgbClr val="2D4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916484" y="2126694"/>
            <a:ext cx="499943" cy="499943"/>
          </a:xfrm>
          <a:prstGeom prst="roundRect">
            <a:avLst>
              <a:gd fmla="val 80001" name="adj"/>
            </a:avLst>
          </a:prstGeom>
          <a:solidFill>
            <a:srgbClr val="F3F3FF"/>
          </a:solidFill>
          <a:ln cap="flat" cmpd="sng" w="22850">
            <a:solidFill>
              <a:srgbClr val="0000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1066383" y="2168366"/>
            <a:ext cx="20002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D4DF2"/>
              </a:buClr>
              <a:buSzPts val="2624"/>
              <a:buFont typeface="Nunito"/>
              <a:buNone/>
            </a:pPr>
            <a:r>
              <a:rPr b="1" i="0" lang="en-US" sz="2624" u="none" cap="none" strike="noStrike">
                <a:solidFill>
                  <a:srgbClr val="2D4DF2"/>
                </a:solidFill>
                <a:latin typeface="Nunito"/>
                <a:ea typeface="Nunito"/>
                <a:cs typeface="Nunito"/>
                <a:sym typeface="Nunito"/>
              </a:rPr>
              <a:t>1</a:t>
            </a:r>
            <a:endParaRPr b="0" i="0" sz="2624" u="none" cap="none" strike="noStrike">
              <a:solidFill>
                <a:schemeClr val="dk1"/>
              </a:solidFill>
              <a:latin typeface="Calibri"/>
              <a:ea typeface="Calibri"/>
              <a:cs typeface="Calibri"/>
              <a:sym typeface="Calibri"/>
            </a:endParaRPr>
          </a:p>
        </p:txBody>
      </p:sp>
      <p:sp>
        <p:nvSpPr>
          <p:cNvPr id="58" name="Google Shape;58;p6"/>
          <p:cNvSpPr/>
          <p:nvPr/>
        </p:nvSpPr>
        <p:spPr>
          <a:xfrm>
            <a:off x="2388513" y="2175272"/>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D4DF2"/>
              </a:buClr>
              <a:buSzPts val="2187"/>
              <a:buFont typeface="Nunito"/>
              <a:buNone/>
            </a:pPr>
            <a:r>
              <a:rPr b="1" i="0" lang="en-US" sz="2187" u="none" cap="none" strike="noStrike">
                <a:solidFill>
                  <a:srgbClr val="2D4DF2"/>
                </a:solidFill>
                <a:latin typeface="Nunito"/>
                <a:ea typeface="Nunito"/>
                <a:cs typeface="Nunito"/>
                <a:sym typeface="Nunito"/>
              </a:rPr>
              <a:t>Data Gathering</a:t>
            </a:r>
            <a:endParaRPr b="0" i="0" sz="2187" u="none" cap="none" strike="noStrike">
              <a:solidFill>
                <a:schemeClr val="dk1"/>
              </a:solidFill>
              <a:latin typeface="Calibri"/>
              <a:ea typeface="Calibri"/>
              <a:cs typeface="Calibri"/>
              <a:sym typeface="Calibri"/>
            </a:endParaRPr>
          </a:p>
        </p:txBody>
      </p:sp>
      <p:sp>
        <p:nvSpPr>
          <p:cNvPr id="59" name="Google Shape;59;p6"/>
          <p:cNvSpPr/>
          <p:nvPr/>
        </p:nvSpPr>
        <p:spPr>
          <a:xfrm>
            <a:off x="2388513" y="2655689"/>
            <a:ext cx="775108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Collecting a diverse range of text data from various sources such as books, articles, and websites.</a:t>
            </a:r>
            <a:endParaRPr b="0" i="0" sz="1750" u="none" cap="none" strike="noStrike">
              <a:solidFill>
                <a:schemeClr val="dk1"/>
              </a:solidFill>
              <a:latin typeface="Calibri"/>
              <a:ea typeface="Calibri"/>
              <a:cs typeface="Calibri"/>
              <a:sym typeface="Calibri"/>
            </a:endParaRPr>
          </a:p>
        </p:txBody>
      </p:sp>
      <p:sp>
        <p:nvSpPr>
          <p:cNvPr id="60" name="Google Shape;60;p6"/>
          <p:cNvSpPr/>
          <p:nvPr/>
        </p:nvSpPr>
        <p:spPr>
          <a:xfrm>
            <a:off x="1416427" y="4220468"/>
            <a:ext cx="777597" cy="27742"/>
          </a:xfrm>
          <a:prstGeom prst="rect">
            <a:avLst/>
          </a:prstGeom>
          <a:solidFill>
            <a:srgbClr val="015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916484" y="3984427"/>
            <a:ext cx="499943" cy="499943"/>
          </a:xfrm>
          <a:prstGeom prst="roundRect">
            <a:avLst>
              <a:gd fmla="val 80001" name="adj"/>
            </a:avLst>
          </a:prstGeom>
          <a:solidFill>
            <a:srgbClr val="F3F3FF"/>
          </a:solidFill>
          <a:ln cap="flat" cmpd="sng" w="22850">
            <a:solidFill>
              <a:srgbClr val="0000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066383" y="4026098"/>
            <a:ext cx="20002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015F98"/>
              </a:buClr>
              <a:buSzPts val="2624"/>
              <a:buFont typeface="Nunito"/>
              <a:buNone/>
            </a:pPr>
            <a:r>
              <a:rPr b="1" i="0" lang="en-US" sz="2624" u="none" cap="none" strike="noStrike">
                <a:solidFill>
                  <a:srgbClr val="015F98"/>
                </a:solidFill>
                <a:latin typeface="Nunito"/>
                <a:ea typeface="Nunito"/>
                <a:cs typeface="Nunito"/>
                <a:sym typeface="Nunito"/>
              </a:rPr>
              <a:t>2</a:t>
            </a:r>
            <a:endParaRPr b="0" i="0" sz="2624" u="none" cap="none" strike="noStrike">
              <a:solidFill>
                <a:schemeClr val="dk1"/>
              </a:solidFill>
              <a:latin typeface="Calibri"/>
              <a:ea typeface="Calibri"/>
              <a:cs typeface="Calibri"/>
              <a:sym typeface="Calibri"/>
            </a:endParaRPr>
          </a:p>
        </p:txBody>
      </p:sp>
      <p:sp>
        <p:nvSpPr>
          <p:cNvPr id="63" name="Google Shape;63;p6"/>
          <p:cNvSpPr/>
          <p:nvPr/>
        </p:nvSpPr>
        <p:spPr>
          <a:xfrm>
            <a:off x="2388513" y="4033004"/>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15F98"/>
              </a:buClr>
              <a:buSzPts val="2187"/>
              <a:buFont typeface="Nunito"/>
              <a:buNone/>
            </a:pPr>
            <a:r>
              <a:rPr b="1" i="0" lang="en-US" sz="2187" u="none" cap="none" strike="noStrike">
                <a:solidFill>
                  <a:srgbClr val="015F98"/>
                </a:solidFill>
                <a:latin typeface="Nunito"/>
                <a:ea typeface="Nunito"/>
                <a:cs typeface="Nunito"/>
                <a:sym typeface="Nunito"/>
              </a:rPr>
              <a:t>Data Cleaning</a:t>
            </a:r>
            <a:endParaRPr b="0" i="0" sz="2187" u="none" cap="none" strike="noStrike">
              <a:solidFill>
                <a:schemeClr val="dk1"/>
              </a:solidFill>
              <a:latin typeface="Calibri"/>
              <a:ea typeface="Calibri"/>
              <a:cs typeface="Calibri"/>
              <a:sym typeface="Calibri"/>
            </a:endParaRPr>
          </a:p>
        </p:txBody>
      </p:sp>
      <p:sp>
        <p:nvSpPr>
          <p:cNvPr id="64" name="Google Shape;64;p6"/>
          <p:cNvSpPr/>
          <p:nvPr/>
        </p:nvSpPr>
        <p:spPr>
          <a:xfrm>
            <a:off x="2388513" y="4513421"/>
            <a:ext cx="775108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Removing irrelevant characters, punctuation, and special symbols to prepare the text for analysis.</a:t>
            </a:r>
            <a:endParaRPr b="0" i="0" sz="1750" u="none" cap="none" strike="noStrike">
              <a:solidFill>
                <a:schemeClr val="dk1"/>
              </a:solidFill>
              <a:latin typeface="Calibri"/>
              <a:ea typeface="Calibri"/>
              <a:cs typeface="Calibri"/>
              <a:sym typeface="Calibri"/>
            </a:endParaRPr>
          </a:p>
        </p:txBody>
      </p:sp>
      <p:sp>
        <p:nvSpPr>
          <p:cNvPr id="65" name="Google Shape;65;p6"/>
          <p:cNvSpPr/>
          <p:nvPr/>
        </p:nvSpPr>
        <p:spPr>
          <a:xfrm>
            <a:off x="1416427" y="6078200"/>
            <a:ext cx="777597" cy="27742"/>
          </a:xfrm>
          <a:prstGeom prst="rect">
            <a:avLst/>
          </a:prstGeom>
          <a:solidFill>
            <a:srgbClr val="AD1F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916484" y="5842159"/>
            <a:ext cx="499943" cy="499943"/>
          </a:xfrm>
          <a:prstGeom prst="roundRect">
            <a:avLst>
              <a:gd fmla="val 80001" name="adj"/>
            </a:avLst>
          </a:prstGeom>
          <a:solidFill>
            <a:srgbClr val="F3F3FF"/>
          </a:solidFill>
          <a:ln cap="flat" cmpd="sng" w="22850">
            <a:solidFill>
              <a:srgbClr val="0000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066383" y="5883831"/>
            <a:ext cx="20002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AD1F96"/>
              </a:buClr>
              <a:buSzPts val="2624"/>
              <a:buFont typeface="Nunito"/>
              <a:buNone/>
            </a:pPr>
            <a:r>
              <a:rPr b="1" i="0" lang="en-US" sz="2624" u="none" cap="none" strike="noStrike">
                <a:solidFill>
                  <a:srgbClr val="AD1F96"/>
                </a:solidFill>
                <a:latin typeface="Nunito"/>
                <a:ea typeface="Nunito"/>
                <a:cs typeface="Nunito"/>
                <a:sym typeface="Nunito"/>
              </a:rPr>
              <a:t>3</a:t>
            </a:r>
            <a:endParaRPr b="0" i="0" sz="2624" u="none" cap="none" strike="noStrike">
              <a:solidFill>
                <a:schemeClr val="dk1"/>
              </a:solidFill>
              <a:latin typeface="Calibri"/>
              <a:ea typeface="Calibri"/>
              <a:cs typeface="Calibri"/>
              <a:sym typeface="Calibri"/>
            </a:endParaRPr>
          </a:p>
        </p:txBody>
      </p:sp>
      <p:sp>
        <p:nvSpPr>
          <p:cNvPr id="68" name="Google Shape;68;p6"/>
          <p:cNvSpPr/>
          <p:nvPr/>
        </p:nvSpPr>
        <p:spPr>
          <a:xfrm>
            <a:off x="2388513" y="5890736"/>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AD1F96"/>
              </a:buClr>
              <a:buSzPts val="2187"/>
              <a:buFont typeface="Nunito"/>
              <a:buNone/>
            </a:pPr>
            <a:r>
              <a:rPr b="1" i="0" lang="en-US" sz="2187" u="none" cap="none" strike="noStrike">
                <a:solidFill>
                  <a:srgbClr val="AD1F96"/>
                </a:solidFill>
                <a:latin typeface="Nunito"/>
                <a:ea typeface="Nunito"/>
                <a:cs typeface="Nunito"/>
                <a:sym typeface="Nunito"/>
              </a:rPr>
              <a:t>Data Tokenization</a:t>
            </a:r>
            <a:endParaRPr b="0" i="0" sz="2187" u="none" cap="none" strike="noStrike">
              <a:solidFill>
                <a:schemeClr val="dk1"/>
              </a:solidFill>
              <a:latin typeface="Calibri"/>
              <a:ea typeface="Calibri"/>
              <a:cs typeface="Calibri"/>
              <a:sym typeface="Calibri"/>
            </a:endParaRPr>
          </a:p>
        </p:txBody>
      </p:sp>
      <p:sp>
        <p:nvSpPr>
          <p:cNvPr id="69" name="Google Shape;69;p6"/>
          <p:cNvSpPr/>
          <p:nvPr/>
        </p:nvSpPr>
        <p:spPr>
          <a:xfrm>
            <a:off x="2388513" y="6371153"/>
            <a:ext cx="775108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Breaking down the cleaned text into individual words or tokens to facilitate further processing.</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descr="preencoded.png" id="75" name="Google Shape;75;p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76" name="Google Shape;76;p7"/>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7" name="Google Shape;77;p7"/>
          <p:cNvPicPr preferRelativeResize="0"/>
          <p:nvPr/>
        </p:nvPicPr>
        <p:blipFill rotWithShape="1">
          <a:blip r:embed="rId4">
            <a:alphaModFix/>
          </a:blip>
          <a:srcRect b="0" l="0" r="0" t="0"/>
          <a:stretch/>
        </p:blipFill>
        <p:spPr>
          <a:xfrm>
            <a:off x="9144000" y="0"/>
            <a:ext cx="5486400" cy="8229600"/>
          </a:xfrm>
          <a:prstGeom prst="rect">
            <a:avLst/>
          </a:prstGeom>
          <a:noFill/>
          <a:ln>
            <a:noFill/>
          </a:ln>
        </p:spPr>
      </p:pic>
      <p:sp>
        <p:nvSpPr>
          <p:cNvPr id="78" name="Google Shape;78;p7"/>
          <p:cNvSpPr/>
          <p:nvPr/>
        </p:nvSpPr>
        <p:spPr>
          <a:xfrm>
            <a:off x="833199" y="1111516"/>
            <a:ext cx="7359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Model Selection and Training</a:t>
            </a:r>
            <a:endParaRPr b="0" i="0" sz="4374" u="none" cap="none" strike="noStrike">
              <a:solidFill>
                <a:schemeClr val="dk1"/>
              </a:solidFill>
              <a:latin typeface="Calibri"/>
              <a:ea typeface="Calibri"/>
              <a:cs typeface="Calibri"/>
              <a:sym typeface="Calibri"/>
            </a:endParaRPr>
          </a:p>
        </p:txBody>
      </p:sp>
      <p:sp>
        <p:nvSpPr>
          <p:cNvPr id="79" name="Google Shape;79;p7"/>
          <p:cNvSpPr/>
          <p:nvPr/>
        </p:nvSpPr>
        <p:spPr>
          <a:xfrm>
            <a:off x="833199" y="3615095"/>
            <a:ext cx="747760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When selecting a model, consider factors like complexity, interpretability, and performance. Train the chosen model using a diverse dataset with proper validation techniques.</a:t>
            </a:r>
            <a:endParaRPr b="0" i="0" sz="1750" u="none" cap="none" strike="noStrike">
              <a:solidFill>
                <a:schemeClr val="dk1"/>
              </a:solidFill>
              <a:latin typeface="Calibri"/>
              <a:ea typeface="Calibri"/>
              <a:cs typeface="Calibri"/>
              <a:sym typeface="Calibri"/>
            </a:endParaRPr>
          </a:p>
        </p:txBody>
      </p:sp>
      <p:sp>
        <p:nvSpPr>
          <p:cNvPr id="80" name="Google Shape;80;p7"/>
          <p:cNvSpPr/>
          <p:nvPr/>
        </p:nvSpPr>
        <p:spPr>
          <a:xfrm>
            <a:off x="833199" y="4931212"/>
            <a:ext cx="7477601"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Utilize techniques such as cross-validation and hyperparameter tuning to ensure the model's robustness and generalization capabilities.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descr="preencoded.png" id="86" name="Google Shape;86;p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87" name="Google Shape;87;p8"/>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2348389" y="1115590"/>
            <a:ext cx="76245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Evaluation metrics and results</a:t>
            </a:r>
            <a:endParaRPr b="0" i="0" sz="4374" u="none" cap="none" strike="noStrike">
              <a:solidFill>
                <a:schemeClr val="dk1"/>
              </a:solidFill>
              <a:latin typeface="Calibri"/>
              <a:ea typeface="Calibri"/>
              <a:cs typeface="Calibri"/>
              <a:sym typeface="Calibri"/>
            </a:endParaRPr>
          </a:p>
        </p:txBody>
      </p:sp>
      <p:sp>
        <p:nvSpPr>
          <p:cNvPr id="89" name="Google Shape;89;p8"/>
          <p:cNvSpPr/>
          <p:nvPr/>
        </p:nvSpPr>
        <p:spPr>
          <a:xfrm>
            <a:off x="2348389" y="2992279"/>
            <a:ext cx="9933503" cy="3383637"/>
          </a:xfrm>
          <a:prstGeom prst="roundRect">
            <a:avLst>
              <a:gd fmla="val 11820" name="adj"/>
            </a:avLst>
          </a:prstGeom>
          <a:solidFill>
            <a:srgbClr val="F3F3FF"/>
          </a:solidFill>
          <a:ln cap="flat" cmpd="sng" w="53325">
            <a:solidFill>
              <a:srgbClr val="DFDF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2624018" y="3186345"/>
            <a:ext cx="44652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Evaluation Metrics</a:t>
            </a:r>
            <a:endParaRPr b="0" i="0" sz="1750" u="none" cap="none" strike="noStrike">
              <a:solidFill>
                <a:schemeClr val="dk1"/>
              </a:solidFill>
              <a:latin typeface="Calibri"/>
              <a:ea typeface="Calibri"/>
              <a:cs typeface="Calibri"/>
              <a:sym typeface="Calibri"/>
            </a:endParaRPr>
          </a:p>
        </p:txBody>
      </p:sp>
      <p:sp>
        <p:nvSpPr>
          <p:cNvPr id="91" name="Google Shape;91;p8"/>
          <p:cNvSpPr/>
          <p:nvPr/>
        </p:nvSpPr>
        <p:spPr>
          <a:xfrm>
            <a:off x="7541181" y="3186470"/>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Model Results</a:t>
            </a:r>
            <a:endParaRPr b="0" i="0" sz="1750" u="none" cap="none" strike="noStrike">
              <a:solidFill>
                <a:schemeClr val="dk1"/>
              </a:solidFill>
              <a:latin typeface="Calibri"/>
              <a:ea typeface="Calibri"/>
              <a:cs typeface="Calibri"/>
              <a:sym typeface="Calibri"/>
            </a:endParaRPr>
          </a:p>
        </p:txBody>
      </p:sp>
      <p:sp>
        <p:nvSpPr>
          <p:cNvPr id="92" name="Google Shape;92;p8"/>
          <p:cNvSpPr/>
          <p:nvPr/>
        </p:nvSpPr>
        <p:spPr>
          <a:xfrm>
            <a:off x="2624018" y="3846433"/>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Accuracy</a:t>
            </a:r>
            <a:endParaRPr b="0" i="0" sz="1750" u="none" cap="none" strike="noStrike">
              <a:solidFill>
                <a:schemeClr val="dk1"/>
              </a:solidFill>
              <a:latin typeface="Calibri"/>
              <a:ea typeface="Calibri"/>
              <a:cs typeface="Calibri"/>
              <a:sym typeface="Calibri"/>
            </a:endParaRPr>
          </a:p>
        </p:txBody>
      </p:sp>
      <p:sp>
        <p:nvSpPr>
          <p:cNvPr id="93" name="Google Shape;93;p8"/>
          <p:cNvSpPr/>
          <p:nvPr/>
        </p:nvSpPr>
        <p:spPr>
          <a:xfrm>
            <a:off x="7541181" y="3846433"/>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89%</a:t>
            </a:r>
            <a:endParaRPr b="0" i="0" sz="1750" u="none" cap="none" strike="noStrike">
              <a:solidFill>
                <a:schemeClr val="dk1"/>
              </a:solidFill>
              <a:latin typeface="Calibri"/>
              <a:ea typeface="Calibri"/>
              <a:cs typeface="Calibri"/>
              <a:sym typeface="Calibri"/>
            </a:endParaRPr>
          </a:p>
        </p:txBody>
      </p:sp>
      <p:sp>
        <p:nvSpPr>
          <p:cNvPr id="94" name="Google Shape;94;p8"/>
          <p:cNvSpPr/>
          <p:nvPr/>
        </p:nvSpPr>
        <p:spPr>
          <a:xfrm>
            <a:off x="2624018" y="4506397"/>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Precision</a:t>
            </a:r>
            <a:endParaRPr b="0" i="0" sz="1750" u="none" cap="none" strike="noStrike">
              <a:solidFill>
                <a:schemeClr val="dk1"/>
              </a:solidFill>
              <a:latin typeface="Calibri"/>
              <a:ea typeface="Calibri"/>
              <a:cs typeface="Calibri"/>
              <a:sym typeface="Calibri"/>
            </a:endParaRPr>
          </a:p>
        </p:txBody>
      </p:sp>
      <p:sp>
        <p:nvSpPr>
          <p:cNvPr id="95" name="Google Shape;95;p8"/>
          <p:cNvSpPr/>
          <p:nvPr/>
        </p:nvSpPr>
        <p:spPr>
          <a:xfrm>
            <a:off x="7541181" y="4506397"/>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91%</a:t>
            </a:r>
            <a:endParaRPr b="0" i="0" sz="1750" u="none" cap="none" strike="noStrike">
              <a:solidFill>
                <a:schemeClr val="dk1"/>
              </a:solidFill>
              <a:latin typeface="Calibri"/>
              <a:ea typeface="Calibri"/>
              <a:cs typeface="Calibri"/>
              <a:sym typeface="Calibri"/>
            </a:endParaRPr>
          </a:p>
        </p:txBody>
      </p:sp>
      <p:sp>
        <p:nvSpPr>
          <p:cNvPr id="96" name="Google Shape;96;p8"/>
          <p:cNvSpPr/>
          <p:nvPr/>
        </p:nvSpPr>
        <p:spPr>
          <a:xfrm>
            <a:off x="2624018" y="5166360"/>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Recall</a:t>
            </a:r>
            <a:endParaRPr b="0" i="0" sz="1750" u="none" cap="none" strike="noStrike">
              <a:solidFill>
                <a:schemeClr val="dk1"/>
              </a:solidFill>
              <a:latin typeface="Calibri"/>
              <a:ea typeface="Calibri"/>
              <a:cs typeface="Calibri"/>
              <a:sym typeface="Calibri"/>
            </a:endParaRPr>
          </a:p>
        </p:txBody>
      </p:sp>
      <p:sp>
        <p:nvSpPr>
          <p:cNvPr id="97" name="Google Shape;97;p8"/>
          <p:cNvSpPr/>
          <p:nvPr/>
        </p:nvSpPr>
        <p:spPr>
          <a:xfrm>
            <a:off x="7541181" y="5166360"/>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87%</a:t>
            </a:r>
            <a:endParaRPr b="0" i="0" sz="1750" u="none" cap="none" strike="noStrike">
              <a:solidFill>
                <a:schemeClr val="dk1"/>
              </a:solidFill>
              <a:latin typeface="Calibri"/>
              <a:ea typeface="Calibri"/>
              <a:cs typeface="Calibri"/>
              <a:sym typeface="Calibri"/>
            </a:endParaRPr>
          </a:p>
        </p:txBody>
      </p:sp>
      <p:sp>
        <p:nvSpPr>
          <p:cNvPr id="98" name="Google Shape;98;p8"/>
          <p:cNvSpPr/>
          <p:nvPr/>
        </p:nvSpPr>
        <p:spPr>
          <a:xfrm>
            <a:off x="2624018" y="5826323"/>
            <a:ext cx="446520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F1 Score</a:t>
            </a:r>
            <a:endParaRPr b="0" i="0" sz="1750" u="none" cap="none" strike="noStrike">
              <a:solidFill>
                <a:schemeClr val="dk1"/>
              </a:solidFill>
              <a:latin typeface="Calibri"/>
              <a:ea typeface="Calibri"/>
              <a:cs typeface="Calibri"/>
              <a:sym typeface="Calibri"/>
            </a:endParaRPr>
          </a:p>
        </p:txBody>
      </p:sp>
      <p:sp>
        <p:nvSpPr>
          <p:cNvPr id="99" name="Google Shape;99;p8"/>
          <p:cNvSpPr/>
          <p:nvPr/>
        </p:nvSpPr>
        <p:spPr>
          <a:xfrm>
            <a:off x="7541181" y="5826298"/>
            <a:ext cx="44652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88%</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preencoded.png" id="105" name="Google Shape;105;p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06" name="Google Shape;106;p9"/>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2348389" y="853219"/>
            <a:ext cx="555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User Interface Design</a:t>
            </a:r>
            <a:endParaRPr b="0" i="0" sz="4374" u="none" cap="none" strike="noStrike">
              <a:solidFill>
                <a:schemeClr val="dk1"/>
              </a:solidFill>
              <a:latin typeface="Calibri"/>
              <a:ea typeface="Calibri"/>
              <a:cs typeface="Calibri"/>
              <a:sym typeface="Calibri"/>
            </a:endParaRPr>
          </a:p>
        </p:txBody>
      </p:sp>
      <p:sp>
        <p:nvSpPr>
          <p:cNvPr id="108" name="Google Shape;108;p9"/>
          <p:cNvSpPr/>
          <p:nvPr/>
        </p:nvSpPr>
        <p:spPr>
          <a:xfrm>
            <a:off x="2348389" y="2505653"/>
            <a:ext cx="4695600" cy="2132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When designing the user interface for the next word predictor, our focus is on creating a seamless and intuitive experience for users. We prioritize clean and minimalistic design, ensuring that the predictive text feature is easily accessible and user-friendly.</a:t>
            </a:r>
            <a:endParaRPr b="0" i="0" sz="1750" u="none" cap="none" strike="noStrike">
              <a:solidFill>
                <a:schemeClr val="dk1"/>
              </a:solidFill>
              <a:latin typeface="Calibri"/>
              <a:ea typeface="Calibri"/>
              <a:cs typeface="Calibri"/>
              <a:sym typeface="Calibri"/>
            </a:endParaRPr>
          </a:p>
        </p:txBody>
      </p:sp>
      <p:sp>
        <p:nvSpPr>
          <p:cNvPr id="109" name="Google Shape;109;p9"/>
          <p:cNvSpPr/>
          <p:nvPr/>
        </p:nvSpPr>
        <p:spPr>
          <a:xfrm>
            <a:off x="2348389" y="5083969"/>
            <a:ext cx="4695706"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By incorporating user feedback and conducting usability testing, we aim to optimize the interface to maximize user engagement and satisfaction with the prediction suggestions.</a:t>
            </a:r>
            <a:endParaRPr b="0" i="0" sz="1750" u="none" cap="none" strike="noStrike">
              <a:solidFill>
                <a:schemeClr val="dk1"/>
              </a:solidFill>
              <a:latin typeface="Calibri"/>
              <a:ea typeface="Calibri"/>
              <a:cs typeface="Calibri"/>
              <a:sym typeface="Calibri"/>
            </a:endParaRPr>
          </a:p>
        </p:txBody>
      </p:sp>
      <p:pic>
        <p:nvPicPr>
          <p:cNvPr descr="preencoded.png" id="110" name="Google Shape;110;p9"/>
          <p:cNvPicPr preferRelativeResize="0"/>
          <p:nvPr/>
        </p:nvPicPr>
        <p:blipFill rotWithShape="1">
          <a:blip r:embed="rId4">
            <a:alphaModFix/>
          </a:blip>
          <a:srcRect b="0" l="0" r="0" t="0"/>
          <a:stretch/>
        </p:blipFill>
        <p:spPr>
          <a:xfrm>
            <a:off x="7593687" y="2801660"/>
            <a:ext cx="4695706" cy="352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preencoded.png" id="116" name="Google Shape;116;p1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17" name="Google Shape;117;p10"/>
          <p:cNvSpPr/>
          <p:nvPr/>
        </p:nvSpPr>
        <p:spPr>
          <a:xfrm>
            <a:off x="0" y="0"/>
            <a:ext cx="14630400" cy="8229600"/>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2348389" y="1490943"/>
            <a:ext cx="90735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2E"/>
              </a:buClr>
              <a:buSzPts val="4374"/>
              <a:buFont typeface="Nunito"/>
              <a:buNone/>
            </a:pPr>
            <a:r>
              <a:rPr b="1" i="0" lang="en-US" sz="4374" u="none" cap="none" strike="noStrike">
                <a:solidFill>
                  <a:srgbClr val="00002E"/>
                </a:solidFill>
                <a:latin typeface="Nunito"/>
                <a:ea typeface="Nunito"/>
                <a:cs typeface="Nunito"/>
                <a:sym typeface="Nunito"/>
              </a:rPr>
              <a:t>Integration with Different Platforms</a:t>
            </a:r>
            <a:endParaRPr b="0" i="0" sz="4374" u="none" cap="none" strike="noStrike">
              <a:solidFill>
                <a:schemeClr val="dk1"/>
              </a:solidFill>
              <a:latin typeface="Calibri"/>
              <a:ea typeface="Calibri"/>
              <a:cs typeface="Calibri"/>
              <a:sym typeface="Calibri"/>
            </a:endParaRPr>
          </a:p>
        </p:txBody>
      </p:sp>
      <p:pic>
        <p:nvPicPr>
          <p:cNvPr descr="preencoded.png" id="119" name="Google Shape;119;p10"/>
          <p:cNvPicPr preferRelativeResize="0"/>
          <p:nvPr/>
        </p:nvPicPr>
        <p:blipFill rotWithShape="1">
          <a:blip r:embed="rId4">
            <a:alphaModFix/>
          </a:blip>
          <a:srcRect b="0" l="0" r="0" t="0"/>
          <a:stretch/>
        </p:blipFill>
        <p:spPr>
          <a:xfrm>
            <a:off x="2348389" y="3188732"/>
            <a:ext cx="3311128" cy="888682"/>
          </a:xfrm>
          <a:prstGeom prst="rect">
            <a:avLst/>
          </a:prstGeom>
          <a:noFill/>
          <a:ln>
            <a:noFill/>
          </a:ln>
        </p:spPr>
      </p:pic>
      <p:sp>
        <p:nvSpPr>
          <p:cNvPr id="120" name="Google Shape;120;p10"/>
          <p:cNvSpPr/>
          <p:nvPr/>
        </p:nvSpPr>
        <p:spPr>
          <a:xfrm>
            <a:off x="2570559" y="4410670"/>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D4DF2"/>
              </a:buClr>
              <a:buSzPts val="2187"/>
              <a:buFont typeface="Nunito"/>
              <a:buNone/>
            </a:pPr>
            <a:r>
              <a:rPr b="1" i="0" lang="en-US" sz="2187" u="none" cap="none" strike="noStrike">
                <a:solidFill>
                  <a:srgbClr val="2D4DF2"/>
                </a:solidFill>
                <a:latin typeface="Nunito"/>
                <a:ea typeface="Nunito"/>
                <a:cs typeface="Nunito"/>
                <a:sym typeface="Nunito"/>
              </a:rPr>
              <a:t>Web Integration</a:t>
            </a:r>
            <a:endParaRPr b="0" i="0" sz="2187" u="none" cap="none" strike="noStrike">
              <a:solidFill>
                <a:schemeClr val="dk1"/>
              </a:solidFill>
              <a:latin typeface="Calibri"/>
              <a:ea typeface="Calibri"/>
              <a:cs typeface="Calibri"/>
              <a:sym typeface="Calibri"/>
            </a:endParaRPr>
          </a:p>
        </p:txBody>
      </p:sp>
      <p:sp>
        <p:nvSpPr>
          <p:cNvPr id="121" name="Google Shape;121;p10"/>
          <p:cNvSpPr/>
          <p:nvPr/>
        </p:nvSpPr>
        <p:spPr>
          <a:xfrm>
            <a:off x="2570559" y="4891088"/>
            <a:ext cx="2866787"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Implement the model on web-based platforms for easy access and usage.</a:t>
            </a:r>
            <a:endParaRPr b="0" i="0" sz="1750" u="none" cap="none" strike="noStrike">
              <a:solidFill>
                <a:schemeClr val="dk1"/>
              </a:solidFill>
              <a:latin typeface="Calibri"/>
              <a:ea typeface="Calibri"/>
              <a:cs typeface="Calibri"/>
              <a:sym typeface="Calibri"/>
            </a:endParaRPr>
          </a:p>
        </p:txBody>
      </p:sp>
      <p:pic>
        <p:nvPicPr>
          <p:cNvPr descr="preencoded.png" id="122" name="Google Shape;122;p10"/>
          <p:cNvPicPr preferRelativeResize="0"/>
          <p:nvPr/>
        </p:nvPicPr>
        <p:blipFill rotWithShape="1">
          <a:blip r:embed="rId5">
            <a:alphaModFix/>
          </a:blip>
          <a:srcRect b="0" l="0" r="0" t="0"/>
          <a:stretch/>
        </p:blipFill>
        <p:spPr>
          <a:xfrm>
            <a:off x="5659517" y="3188732"/>
            <a:ext cx="3311128" cy="888682"/>
          </a:xfrm>
          <a:prstGeom prst="rect">
            <a:avLst/>
          </a:prstGeom>
          <a:noFill/>
          <a:ln>
            <a:noFill/>
          </a:ln>
        </p:spPr>
      </p:pic>
      <p:sp>
        <p:nvSpPr>
          <p:cNvPr id="123" name="Google Shape;123;p10"/>
          <p:cNvSpPr/>
          <p:nvPr/>
        </p:nvSpPr>
        <p:spPr>
          <a:xfrm>
            <a:off x="5881687" y="4410670"/>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15F98"/>
              </a:buClr>
              <a:buSzPts val="2187"/>
              <a:buFont typeface="Nunito"/>
              <a:buNone/>
            </a:pPr>
            <a:r>
              <a:rPr b="1" i="0" lang="en-US" sz="2187" u="none" cap="none" strike="noStrike">
                <a:solidFill>
                  <a:srgbClr val="015F98"/>
                </a:solidFill>
                <a:latin typeface="Nunito"/>
                <a:ea typeface="Nunito"/>
                <a:cs typeface="Nunito"/>
                <a:sym typeface="Nunito"/>
              </a:rPr>
              <a:t>Mobile Integration</a:t>
            </a:r>
            <a:endParaRPr b="0" i="0" sz="2187" u="none" cap="none" strike="noStrike">
              <a:solidFill>
                <a:schemeClr val="dk1"/>
              </a:solidFill>
              <a:latin typeface="Calibri"/>
              <a:ea typeface="Calibri"/>
              <a:cs typeface="Calibri"/>
              <a:sym typeface="Calibri"/>
            </a:endParaRPr>
          </a:p>
        </p:txBody>
      </p:sp>
      <p:sp>
        <p:nvSpPr>
          <p:cNvPr id="124" name="Google Shape;124;p10"/>
          <p:cNvSpPr/>
          <p:nvPr/>
        </p:nvSpPr>
        <p:spPr>
          <a:xfrm>
            <a:off x="5881687" y="4891088"/>
            <a:ext cx="2866787"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Develop a mobile app to integrate the predictive model for on-the-go use.</a:t>
            </a:r>
            <a:endParaRPr b="0" i="0" sz="1750" u="none" cap="none" strike="noStrike">
              <a:solidFill>
                <a:schemeClr val="dk1"/>
              </a:solidFill>
              <a:latin typeface="Calibri"/>
              <a:ea typeface="Calibri"/>
              <a:cs typeface="Calibri"/>
              <a:sym typeface="Calibri"/>
            </a:endParaRPr>
          </a:p>
        </p:txBody>
      </p:sp>
      <p:pic>
        <p:nvPicPr>
          <p:cNvPr descr="preencoded.png" id="125" name="Google Shape;125;p10"/>
          <p:cNvPicPr preferRelativeResize="0"/>
          <p:nvPr/>
        </p:nvPicPr>
        <p:blipFill rotWithShape="1">
          <a:blip r:embed="rId6">
            <a:alphaModFix/>
          </a:blip>
          <a:srcRect b="0" l="0" r="0" t="0"/>
          <a:stretch/>
        </p:blipFill>
        <p:spPr>
          <a:xfrm>
            <a:off x="8970645" y="3188732"/>
            <a:ext cx="3311247" cy="888682"/>
          </a:xfrm>
          <a:prstGeom prst="rect">
            <a:avLst/>
          </a:prstGeom>
          <a:noFill/>
          <a:ln>
            <a:noFill/>
          </a:ln>
        </p:spPr>
      </p:pic>
      <p:sp>
        <p:nvSpPr>
          <p:cNvPr id="126" name="Google Shape;126;p10"/>
          <p:cNvSpPr/>
          <p:nvPr/>
        </p:nvSpPr>
        <p:spPr>
          <a:xfrm>
            <a:off x="9192816" y="4410670"/>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AD1F96"/>
              </a:buClr>
              <a:buSzPts val="2187"/>
              <a:buFont typeface="Nunito"/>
              <a:buNone/>
            </a:pPr>
            <a:r>
              <a:rPr b="1" i="0" lang="en-US" sz="2187" u="none" cap="none" strike="noStrike">
                <a:solidFill>
                  <a:srgbClr val="AD1F96"/>
                </a:solidFill>
                <a:latin typeface="Nunito"/>
                <a:ea typeface="Nunito"/>
                <a:cs typeface="Nunito"/>
                <a:sym typeface="Nunito"/>
              </a:rPr>
              <a:t>API Integration</a:t>
            </a:r>
            <a:endParaRPr b="0" i="0" sz="2187" u="none" cap="none" strike="noStrike">
              <a:solidFill>
                <a:schemeClr val="dk1"/>
              </a:solidFill>
              <a:latin typeface="Calibri"/>
              <a:ea typeface="Calibri"/>
              <a:cs typeface="Calibri"/>
              <a:sym typeface="Calibri"/>
            </a:endParaRPr>
          </a:p>
        </p:txBody>
      </p:sp>
      <p:sp>
        <p:nvSpPr>
          <p:cNvPr id="127" name="Google Shape;127;p10"/>
          <p:cNvSpPr/>
          <p:nvPr/>
        </p:nvSpPr>
        <p:spPr>
          <a:xfrm>
            <a:off x="9192816" y="4891088"/>
            <a:ext cx="2866906"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00002E"/>
              </a:buClr>
              <a:buSzPts val="1750"/>
              <a:buFont typeface="PT Sans"/>
              <a:buNone/>
            </a:pPr>
            <a:r>
              <a:rPr b="0" i="0" lang="en-US" sz="1750" u="none" cap="none" strike="noStrike">
                <a:solidFill>
                  <a:srgbClr val="00002E"/>
                </a:solidFill>
                <a:latin typeface="PT Sans"/>
                <a:ea typeface="PT Sans"/>
                <a:cs typeface="PT Sans"/>
                <a:sym typeface="PT Sans"/>
              </a:rPr>
              <a:t>Provide an API for seamless integration with other software applications.</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preencoded.png" id="133" name="Google Shape;133;p1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34" name="Google Shape;134;p11"/>
          <p:cNvSpPr/>
          <p:nvPr/>
        </p:nvSpPr>
        <p:spPr>
          <a:xfrm>
            <a:off x="0" y="0"/>
            <a:ext cx="14630400" cy="8229719"/>
          </a:xfrm>
          <a:prstGeom prst="rect">
            <a:avLst/>
          </a:prstGeom>
          <a:solidFill>
            <a:srgbClr val="F3F3FF">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2605683" y="579358"/>
            <a:ext cx="9419034" cy="1316831"/>
          </a:xfrm>
          <a:prstGeom prst="rect">
            <a:avLst/>
          </a:prstGeom>
          <a:noFill/>
          <a:ln>
            <a:noFill/>
          </a:ln>
        </p:spPr>
        <p:txBody>
          <a:bodyPr anchorCtr="0" anchor="t" bIns="45700" lIns="91425" spcFirstLastPara="1" rIns="91425" wrap="square" tIns="45700">
            <a:noAutofit/>
          </a:bodyPr>
          <a:lstStyle/>
          <a:p>
            <a:pPr indent="0" lvl="0" marL="0" marR="0" rtl="0" algn="l">
              <a:lnSpc>
                <a:spcPct val="125006"/>
              </a:lnSpc>
              <a:spcBef>
                <a:spcPts val="0"/>
              </a:spcBef>
              <a:spcAft>
                <a:spcPts val="0"/>
              </a:spcAft>
              <a:buClr>
                <a:srgbClr val="00002E"/>
              </a:buClr>
              <a:buSzPts val="4147"/>
              <a:buFont typeface="Nunito"/>
              <a:buNone/>
            </a:pPr>
            <a:r>
              <a:rPr b="1" i="0" lang="en-US" sz="4147" u="none" cap="none" strike="noStrike">
                <a:solidFill>
                  <a:srgbClr val="00002E"/>
                </a:solidFill>
                <a:latin typeface="Nunito"/>
                <a:ea typeface="Nunito"/>
                <a:cs typeface="Nunito"/>
                <a:sym typeface="Nunito"/>
              </a:rPr>
              <a:t>Future improvements and enhancements</a:t>
            </a:r>
            <a:endParaRPr b="0" i="0" sz="4147" u="none" cap="none" strike="noStrike">
              <a:solidFill>
                <a:schemeClr val="dk1"/>
              </a:solidFill>
              <a:latin typeface="Calibri"/>
              <a:ea typeface="Calibri"/>
              <a:cs typeface="Calibri"/>
              <a:sym typeface="Calibri"/>
            </a:endParaRPr>
          </a:p>
        </p:txBody>
      </p:sp>
      <p:pic>
        <p:nvPicPr>
          <p:cNvPr descr="preencoded.png" id="136" name="Google Shape;136;p11"/>
          <p:cNvPicPr preferRelativeResize="0"/>
          <p:nvPr/>
        </p:nvPicPr>
        <p:blipFill rotWithShape="1">
          <a:blip r:embed="rId4">
            <a:alphaModFix/>
          </a:blip>
          <a:srcRect b="0" l="0" r="0" t="0"/>
          <a:stretch/>
        </p:blipFill>
        <p:spPr>
          <a:xfrm>
            <a:off x="4183261" y="2317552"/>
            <a:ext cx="1554123" cy="1213961"/>
          </a:xfrm>
          <a:prstGeom prst="rect">
            <a:avLst/>
          </a:prstGeom>
          <a:noFill/>
          <a:ln>
            <a:noFill/>
          </a:ln>
        </p:spPr>
      </p:pic>
      <p:sp>
        <p:nvSpPr>
          <p:cNvPr id="137" name="Google Shape;137;p11"/>
          <p:cNvSpPr/>
          <p:nvPr/>
        </p:nvSpPr>
        <p:spPr>
          <a:xfrm>
            <a:off x="4881205" y="2864287"/>
            <a:ext cx="157996" cy="421362"/>
          </a:xfrm>
          <a:prstGeom prst="rect">
            <a:avLst/>
          </a:prstGeom>
          <a:noFill/>
          <a:ln>
            <a:noFill/>
          </a:ln>
        </p:spPr>
        <p:txBody>
          <a:bodyPr anchorCtr="0" anchor="t" bIns="45700" lIns="91425" spcFirstLastPara="1" rIns="91425" wrap="square" tIns="45700">
            <a:noAutofit/>
          </a:bodyPr>
          <a:lstStyle/>
          <a:p>
            <a:pPr indent="0" lvl="0" marL="0" marR="0" rtl="0" algn="ctr">
              <a:lnSpc>
                <a:spcPct val="159980"/>
              </a:lnSpc>
              <a:spcBef>
                <a:spcPts val="0"/>
              </a:spcBef>
              <a:spcAft>
                <a:spcPts val="0"/>
              </a:spcAft>
              <a:buClr>
                <a:srgbClr val="2D4DF2"/>
              </a:buClr>
              <a:buSzPts val="2074"/>
              <a:buFont typeface="Nunito"/>
              <a:buNone/>
            </a:pPr>
            <a:r>
              <a:rPr b="1" i="0" lang="en-US" sz="2074" u="none" cap="none" strike="noStrike">
                <a:solidFill>
                  <a:srgbClr val="2D4DF2"/>
                </a:solidFill>
                <a:latin typeface="Nunito"/>
                <a:ea typeface="Nunito"/>
                <a:cs typeface="Nunito"/>
                <a:sym typeface="Nunito"/>
              </a:rPr>
              <a:t>1</a:t>
            </a:r>
            <a:endParaRPr b="0" i="0" sz="2074" u="none" cap="none" strike="noStrike">
              <a:solidFill>
                <a:schemeClr val="dk1"/>
              </a:solidFill>
              <a:latin typeface="Calibri"/>
              <a:ea typeface="Calibri"/>
              <a:cs typeface="Calibri"/>
              <a:sym typeface="Calibri"/>
            </a:endParaRPr>
          </a:p>
        </p:txBody>
      </p:sp>
      <p:sp>
        <p:nvSpPr>
          <p:cNvPr id="138" name="Google Shape;138;p11"/>
          <p:cNvSpPr/>
          <p:nvPr/>
        </p:nvSpPr>
        <p:spPr>
          <a:xfrm>
            <a:off x="5947998" y="2528175"/>
            <a:ext cx="4316700" cy="329100"/>
          </a:xfrm>
          <a:prstGeom prst="rect">
            <a:avLst/>
          </a:prstGeom>
          <a:noFill/>
          <a:ln>
            <a:noFill/>
          </a:ln>
        </p:spPr>
        <p:txBody>
          <a:bodyPr anchorCtr="0" anchor="t" bIns="45700" lIns="91425" spcFirstLastPara="1" rIns="91425" wrap="square" tIns="45700">
            <a:noAutofit/>
          </a:bodyPr>
          <a:lstStyle/>
          <a:p>
            <a:pPr indent="0" lvl="0" marL="0" marR="0" rtl="0" algn="l">
              <a:lnSpc>
                <a:spcPct val="124975"/>
              </a:lnSpc>
              <a:spcBef>
                <a:spcPts val="0"/>
              </a:spcBef>
              <a:spcAft>
                <a:spcPts val="0"/>
              </a:spcAft>
              <a:buClr>
                <a:srgbClr val="2D4DF2"/>
              </a:buClr>
              <a:buSzPts val="2074"/>
              <a:buFont typeface="Nunito"/>
              <a:buNone/>
            </a:pPr>
            <a:r>
              <a:rPr b="1" i="0" lang="en-US" sz="2074" u="none" cap="none" strike="noStrike">
                <a:solidFill>
                  <a:srgbClr val="2D4DF2"/>
                </a:solidFill>
                <a:latin typeface="Nunito"/>
                <a:ea typeface="Nunito"/>
                <a:cs typeface="Nunito"/>
                <a:sym typeface="Nunito"/>
              </a:rPr>
              <a:t>Enhancing User Experience</a:t>
            </a:r>
            <a:endParaRPr b="0" i="0" sz="2074" u="none" cap="none" strike="noStrike">
              <a:solidFill>
                <a:schemeClr val="dk1"/>
              </a:solidFill>
              <a:latin typeface="Calibri"/>
              <a:ea typeface="Calibri"/>
              <a:cs typeface="Calibri"/>
              <a:sym typeface="Calibri"/>
            </a:endParaRPr>
          </a:p>
        </p:txBody>
      </p:sp>
      <p:sp>
        <p:nvSpPr>
          <p:cNvPr id="139" name="Google Shape;139;p11"/>
          <p:cNvSpPr/>
          <p:nvPr/>
        </p:nvSpPr>
        <p:spPr>
          <a:xfrm>
            <a:off x="5947999" y="3052175"/>
            <a:ext cx="4499400" cy="337200"/>
          </a:xfrm>
          <a:prstGeom prst="rect">
            <a:avLst/>
          </a:prstGeom>
          <a:noFill/>
          <a:ln>
            <a:noFill/>
          </a:ln>
        </p:spPr>
        <p:txBody>
          <a:bodyPr anchorCtr="0" anchor="t" bIns="45700" lIns="91425" spcFirstLastPara="1" rIns="91425" wrap="square" tIns="45700">
            <a:noAutofit/>
          </a:bodyPr>
          <a:lstStyle/>
          <a:p>
            <a:pPr indent="0" lvl="0" marL="0" marR="0" rtl="0" algn="l">
              <a:lnSpc>
                <a:spcPct val="159975"/>
              </a:lnSpc>
              <a:spcBef>
                <a:spcPts val="0"/>
              </a:spcBef>
              <a:spcAft>
                <a:spcPts val="0"/>
              </a:spcAft>
              <a:buClr>
                <a:srgbClr val="00002E"/>
              </a:buClr>
              <a:buSzPts val="1659"/>
              <a:buFont typeface="PT Sans"/>
              <a:buNone/>
            </a:pPr>
            <a:r>
              <a:rPr b="0" i="0" lang="en-US" sz="1659" u="none" cap="none" strike="noStrike">
                <a:solidFill>
                  <a:srgbClr val="00002E"/>
                </a:solidFill>
                <a:latin typeface="PT Sans"/>
                <a:ea typeface="PT Sans"/>
                <a:cs typeface="PT Sans"/>
                <a:sym typeface="PT Sans"/>
              </a:rPr>
              <a:t>Streamlining the interface for better usability</a:t>
            </a:r>
            <a:endParaRPr b="0" i="0" sz="1659" u="none" cap="none" strike="noStrike">
              <a:solidFill>
                <a:schemeClr val="dk1"/>
              </a:solidFill>
              <a:latin typeface="Calibri"/>
              <a:ea typeface="Calibri"/>
              <a:cs typeface="Calibri"/>
              <a:sym typeface="Calibri"/>
            </a:endParaRPr>
          </a:p>
        </p:txBody>
      </p:sp>
      <p:sp>
        <p:nvSpPr>
          <p:cNvPr id="140" name="Google Shape;140;p11"/>
          <p:cNvSpPr/>
          <p:nvPr/>
        </p:nvSpPr>
        <p:spPr>
          <a:xfrm>
            <a:off x="5790009" y="3545711"/>
            <a:ext cx="6182082" cy="13156"/>
          </a:xfrm>
          <a:prstGeom prst="rect">
            <a:avLst/>
          </a:prstGeom>
          <a:solidFill>
            <a:srgbClr val="2D4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41" name="Google Shape;141;p11"/>
          <p:cNvPicPr preferRelativeResize="0"/>
          <p:nvPr/>
        </p:nvPicPr>
        <p:blipFill rotWithShape="1">
          <a:blip r:embed="rId5">
            <a:alphaModFix/>
          </a:blip>
          <a:srcRect b="0" l="0" r="0" t="0"/>
          <a:stretch/>
        </p:blipFill>
        <p:spPr>
          <a:xfrm>
            <a:off x="3406259" y="3584138"/>
            <a:ext cx="3108246" cy="1213961"/>
          </a:xfrm>
          <a:prstGeom prst="rect">
            <a:avLst/>
          </a:prstGeom>
          <a:noFill/>
          <a:ln>
            <a:noFill/>
          </a:ln>
        </p:spPr>
      </p:pic>
      <p:sp>
        <p:nvSpPr>
          <p:cNvPr id="142" name="Google Shape;142;p11"/>
          <p:cNvSpPr/>
          <p:nvPr/>
        </p:nvSpPr>
        <p:spPr>
          <a:xfrm>
            <a:off x="4881324" y="3980378"/>
            <a:ext cx="157996" cy="421362"/>
          </a:xfrm>
          <a:prstGeom prst="rect">
            <a:avLst/>
          </a:prstGeom>
          <a:noFill/>
          <a:ln>
            <a:noFill/>
          </a:ln>
        </p:spPr>
        <p:txBody>
          <a:bodyPr anchorCtr="0" anchor="t" bIns="45700" lIns="91425" spcFirstLastPara="1" rIns="91425" wrap="square" tIns="45700">
            <a:noAutofit/>
          </a:bodyPr>
          <a:lstStyle/>
          <a:p>
            <a:pPr indent="0" lvl="0" marL="0" marR="0" rtl="0" algn="ctr">
              <a:lnSpc>
                <a:spcPct val="159980"/>
              </a:lnSpc>
              <a:spcBef>
                <a:spcPts val="0"/>
              </a:spcBef>
              <a:spcAft>
                <a:spcPts val="0"/>
              </a:spcAft>
              <a:buClr>
                <a:srgbClr val="015F98"/>
              </a:buClr>
              <a:buSzPts val="2074"/>
              <a:buFont typeface="Nunito"/>
              <a:buNone/>
            </a:pPr>
            <a:r>
              <a:rPr b="1" i="0" lang="en-US" sz="2074" u="none" cap="none" strike="noStrike">
                <a:solidFill>
                  <a:srgbClr val="015F98"/>
                </a:solidFill>
                <a:latin typeface="Nunito"/>
                <a:ea typeface="Nunito"/>
                <a:cs typeface="Nunito"/>
                <a:sym typeface="Nunito"/>
              </a:rPr>
              <a:t>2</a:t>
            </a:r>
            <a:endParaRPr b="0" i="0" sz="2074" u="none" cap="none" strike="noStrike">
              <a:solidFill>
                <a:schemeClr val="dk1"/>
              </a:solidFill>
              <a:latin typeface="Calibri"/>
              <a:ea typeface="Calibri"/>
              <a:cs typeface="Calibri"/>
              <a:sym typeface="Calibri"/>
            </a:endParaRPr>
          </a:p>
        </p:txBody>
      </p:sp>
      <p:sp>
        <p:nvSpPr>
          <p:cNvPr id="143" name="Google Shape;143;p11"/>
          <p:cNvSpPr/>
          <p:nvPr/>
        </p:nvSpPr>
        <p:spPr>
          <a:xfrm>
            <a:off x="6725125" y="3794750"/>
            <a:ext cx="3696000" cy="329100"/>
          </a:xfrm>
          <a:prstGeom prst="rect">
            <a:avLst/>
          </a:prstGeom>
          <a:noFill/>
          <a:ln>
            <a:noFill/>
          </a:ln>
        </p:spPr>
        <p:txBody>
          <a:bodyPr anchorCtr="0" anchor="t" bIns="45700" lIns="91425" spcFirstLastPara="1" rIns="91425" wrap="square" tIns="45700">
            <a:noAutofit/>
          </a:bodyPr>
          <a:lstStyle/>
          <a:p>
            <a:pPr indent="0" lvl="0" marL="0" marR="0" rtl="0" algn="l">
              <a:lnSpc>
                <a:spcPct val="124975"/>
              </a:lnSpc>
              <a:spcBef>
                <a:spcPts val="0"/>
              </a:spcBef>
              <a:spcAft>
                <a:spcPts val="0"/>
              </a:spcAft>
              <a:buClr>
                <a:srgbClr val="015F98"/>
              </a:buClr>
              <a:buSzPts val="2074"/>
              <a:buFont typeface="Nunito"/>
              <a:buNone/>
            </a:pPr>
            <a:r>
              <a:rPr b="1" i="0" lang="en-US" sz="2074" u="none" cap="none" strike="noStrike">
                <a:solidFill>
                  <a:srgbClr val="015F98"/>
                </a:solidFill>
                <a:latin typeface="Nunito"/>
                <a:ea typeface="Nunito"/>
                <a:cs typeface="Nunito"/>
                <a:sym typeface="Nunito"/>
              </a:rPr>
              <a:t>Integrating AI Algorithms</a:t>
            </a:r>
            <a:endParaRPr b="0" i="0" sz="2074" u="none" cap="none" strike="noStrike">
              <a:solidFill>
                <a:schemeClr val="dk1"/>
              </a:solidFill>
              <a:latin typeface="Calibri"/>
              <a:ea typeface="Calibri"/>
              <a:cs typeface="Calibri"/>
              <a:sym typeface="Calibri"/>
            </a:endParaRPr>
          </a:p>
        </p:txBody>
      </p:sp>
      <p:sp>
        <p:nvSpPr>
          <p:cNvPr id="144" name="Google Shape;144;p11"/>
          <p:cNvSpPr/>
          <p:nvPr/>
        </p:nvSpPr>
        <p:spPr>
          <a:xfrm>
            <a:off x="6725125" y="4250300"/>
            <a:ext cx="4993200" cy="337200"/>
          </a:xfrm>
          <a:prstGeom prst="rect">
            <a:avLst/>
          </a:prstGeom>
          <a:noFill/>
          <a:ln>
            <a:noFill/>
          </a:ln>
        </p:spPr>
        <p:txBody>
          <a:bodyPr anchorCtr="0" anchor="t" bIns="45700" lIns="91425" spcFirstLastPara="1" rIns="91425" wrap="square" tIns="45700">
            <a:noAutofit/>
          </a:bodyPr>
          <a:lstStyle/>
          <a:p>
            <a:pPr indent="0" lvl="0" marL="0" marR="0" rtl="0" algn="l">
              <a:lnSpc>
                <a:spcPct val="159975"/>
              </a:lnSpc>
              <a:spcBef>
                <a:spcPts val="0"/>
              </a:spcBef>
              <a:spcAft>
                <a:spcPts val="0"/>
              </a:spcAft>
              <a:buClr>
                <a:srgbClr val="00002E"/>
              </a:buClr>
              <a:buSzPts val="1659"/>
              <a:buFont typeface="PT Sans"/>
              <a:buNone/>
            </a:pPr>
            <a:r>
              <a:rPr b="0" i="0" lang="en-US" sz="1659" u="none" cap="none" strike="noStrike">
                <a:solidFill>
                  <a:srgbClr val="00002E"/>
                </a:solidFill>
                <a:latin typeface="PT Sans"/>
                <a:ea typeface="PT Sans"/>
                <a:cs typeface="PT Sans"/>
                <a:sym typeface="PT Sans"/>
              </a:rPr>
              <a:t>Implementing advanced machine learning models</a:t>
            </a:r>
            <a:endParaRPr b="0" i="0" sz="1659" u="none" cap="none" strike="noStrike">
              <a:solidFill>
                <a:schemeClr val="dk1"/>
              </a:solidFill>
              <a:latin typeface="Calibri"/>
              <a:ea typeface="Calibri"/>
              <a:cs typeface="Calibri"/>
              <a:sym typeface="Calibri"/>
            </a:endParaRPr>
          </a:p>
        </p:txBody>
      </p:sp>
      <p:sp>
        <p:nvSpPr>
          <p:cNvPr id="145" name="Google Shape;145;p11"/>
          <p:cNvSpPr/>
          <p:nvPr/>
        </p:nvSpPr>
        <p:spPr>
          <a:xfrm>
            <a:off x="6567130" y="4812298"/>
            <a:ext cx="5404961" cy="13156"/>
          </a:xfrm>
          <a:prstGeom prst="rect">
            <a:avLst/>
          </a:prstGeom>
          <a:solidFill>
            <a:srgbClr val="015F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46" name="Google Shape;146;p11"/>
          <p:cNvPicPr preferRelativeResize="0"/>
          <p:nvPr/>
        </p:nvPicPr>
        <p:blipFill rotWithShape="1">
          <a:blip r:embed="rId6">
            <a:alphaModFix/>
          </a:blip>
          <a:srcRect b="0" l="0" r="0" t="0"/>
          <a:stretch/>
        </p:blipFill>
        <p:spPr>
          <a:xfrm>
            <a:off x="2629138" y="4850725"/>
            <a:ext cx="4662368" cy="1213961"/>
          </a:xfrm>
          <a:prstGeom prst="rect">
            <a:avLst/>
          </a:prstGeom>
          <a:noFill/>
          <a:ln>
            <a:noFill/>
          </a:ln>
        </p:spPr>
      </p:pic>
      <p:sp>
        <p:nvSpPr>
          <p:cNvPr id="147" name="Google Shape;147;p11"/>
          <p:cNvSpPr/>
          <p:nvPr/>
        </p:nvSpPr>
        <p:spPr>
          <a:xfrm>
            <a:off x="4881205" y="5246965"/>
            <a:ext cx="157996" cy="421362"/>
          </a:xfrm>
          <a:prstGeom prst="rect">
            <a:avLst/>
          </a:prstGeom>
          <a:noFill/>
          <a:ln>
            <a:noFill/>
          </a:ln>
        </p:spPr>
        <p:txBody>
          <a:bodyPr anchorCtr="0" anchor="t" bIns="45700" lIns="91425" spcFirstLastPara="1" rIns="91425" wrap="square" tIns="45700">
            <a:noAutofit/>
          </a:bodyPr>
          <a:lstStyle/>
          <a:p>
            <a:pPr indent="0" lvl="0" marL="0" marR="0" rtl="0" algn="ctr">
              <a:lnSpc>
                <a:spcPct val="159980"/>
              </a:lnSpc>
              <a:spcBef>
                <a:spcPts val="0"/>
              </a:spcBef>
              <a:spcAft>
                <a:spcPts val="0"/>
              </a:spcAft>
              <a:buClr>
                <a:srgbClr val="AD1F96"/>
              </a:buClr>
              <a:buSzPts val="2074"/>
              <a:buFont typeface="Nunito"/>
              <a:buNone/>
            </a:pPr>
            <a:r>
              <a:rPr b="1" i="0" lang="en-US" sz="2074" u="none" cap="none" strike="noStrike">
                <a:solidFill>
                  <a:srgbClr val="AD1F96"/>
                </a:solidFill>
                <a:latin typeface="Nunito"/>
                <a:ea typeface="Nunito"/>
                <a:cs typeface="Nunito"/>
                <a:sym typeface="Nunito"/>
              </a:rPr>
              <a:t>3</a:t>
            </a:r>
            <a:endParaRPr b="0" i="0" sz="2074" u="none" cap="none" strike="noStrike">
              <a:solidFill>
                <a:schemeClr val="dk1"/>
              </a:solidFill>
              <a:latin typeface="Calibri"/>
              <a:ea typeface="Calibri"/>
              <a:cs typeface="Calibri"/>
              <a:sym typeface="Calibri"/>
            </a:endParaRPr>
          </a:p>
        </p:txBody>
      </p:sp>
      <p:sp>
        <p:nvSpPr>
          <p:cNvPr id="148" name="Google Shape;148;p11"/>
          <p:cNvSpPr/>
          <p:nvPr/>
        </p:nvSpPr>
        <p:spPr>
          <a:xfrm>
            <a:off x="7502125" y="5061350"/>
            <a:ext cx="5405100" cy="329100"/>
          </a:xfrm>
          <a:prstGeom prst="rect">
            <a:avLst/>
          </a:prstGeom>
          <a:noFill/>
          <a:ln>
            <a:noFill/>
          </a:ln>
        </p:spPr>
        <p:txBody>
          <a:bodyPr anchorCtr="0" anchor="t" bIns="45700" lIns="91425" spcFirstLastPara="1" rIns="91425" wrap="square" tIns="45700">
            <a:noAutofit/>
          </a:bodyPr>
          <a:lstStyle/>
          <a:p>
            <a:pPr indent="0" lvl="0" marL="0" marR="0" rtl="0" algn="l">
              <a:lnSpc>
                <a:spcPct val="124975"/>
              </a:lnSpc>
              <a:spcBef>
                <a:spcPts val="0"/>
              </a:spcBef>
              <a:spcAft>
                <a:spcPts val="0"/>
              </a:spcAft>
              <a:buClr>
                <a:srgbClr val="AD1F96"/>
              </a:buClr>
              <a:buSzPts val="2074"/>
              <a:buFont typeface="Nunito"/>
              <a:buNone/>
            </a:pPr>
            <a:r>
              <a:rPr b="1" i="0" lang="en-US" sz="2074" u="none" cap="none" strike="noStrike">
                <a:solidFill>
                  <a:srgbClr val="AD1F96"/>
                </a:solidFill>
                <a:latin typeface="Nunito"/>
                <a:ea typeface="Nunito"/>
                <a:cs typeface="Nunito"/>
                <a:sym typeface="Nunito"/>
              </a:rPr>
              <a:t>Expanding Vocabulary Coverage</a:t>
            </a:r>
            <a:endParaRPr b="0" i="0" sz="2074" u="none" cap="none" strike="noStrike">
              <a:solidFill>
                <a:schemeClr val="dk1"/>
              </a:solidFill>
              <a:latin typeface="Calibri"/>
              <a:ea typeface="Calibri"/>
              <a:cs typeface="Calibri"/>
              <a:sym typeface="Calibri"/>
            </a:endParaRPr>
          </a:p>
        </p:txBody>
      </p:sp>
      <p:sp>
        <p:nvSpPr>
          <p:cNvPr id="149" name="Google Shape;149;p11"/>
          <p:cNvSpPr/>
          <p:nvPr/>
        </p:nvSpPr>
        <p:spPr>
          <a:xfrm>
            <a:off x="7502125" y="5677438"/>
            <a:ext cx="4081800" cy="337200"/>
          </a:xfrm>
          <a:prstGeom prst="rect">
            <a:avLst/>
          </a:prstGeom>
          <a:noFill/>
          <a:ln>
            <a:noFill/>
          </a:ln>
        </p:spPr>
        <p:txBody>
          <a:bodyPr anchorCtr="0" anchor="t" bIns="45700" lIns="91425" spcFirstLastPara="1" rIns="91425" wrap="square" tIns="45700">
            <a:noAutofit/>
          </a:bodyPr>
          <a:lstStyle/>
          <a:p>
            <a:pPr indent="0" lvl="0" marL="0" marR="0" rtl="0" algn="l">
              <a:lnSpc>
                <a:spcPct val="159975"/>
              </a:lnSpc>
              <a:spcBef>
                <a:spcPts val="0"/>
              </a:spcBef>
              <a:spcAft>
                <a:spcPts val="0"/>
              </a:spcAft>
              <a:buClr>
                <a:srgbClr val="00002E"/>
              </a:buClr>
              <a:buSzPts val="1659"/>
              <a:buFont typeface="PT Sans"/>
              <a:buNone/>
            </a:pPr>
            <a:r>
              <a:rPr b="0" i="0" lang="en-US" sz="1659" u="none" cap="none" strike="noStrike">
                <a:solidFill>
                  <a:srgbClr val="00002E"/>
                </a:solidFill>
                <a:latin typeface="PT Sans"/>
                <a:ea typeface="PT Sans"/>
                <a:cs typeface="PT Sans"/>
                <a:sym typeface="PT Sans"/>
              </a:rPr>
              <a:t>Increasing the range of predicted words</a:t>
            </a:r>
            <a:endParaRPr b="0" i="0" sz="1659" u="none" cap="none" strike="noStrike">
              <a:solidFill>
                <a:schemeClr val="dk1"/>
              </a:solidFill>
              <a:latin typeface="Calibri"/>
              <a:ea typeface="Calibri"/>
              <a:cs typeface="Calibri"/>
              <a:sym typeface="Calibri"/>
            </a:endParaRPr>
          </a:p>
        </p:txBody>
      </p:sp>
      <p:sp>
        <p:nvSpPr>
          <p:cNvPr id="150" name="Google Shape;150;p11"/>
          <p:cNvSpPr/>
          <p:nvPr/>
        </p:nvSpPr>
        <p:spPr>
          <a:xfrm>
            <a:off x="2605683" y="6301621"/>
            <a:ext cx="9419034" cy="1348740"/>
          </a:xfrm>
          <a:prstGeom prst="rect">
            <a:avLst/>
          </a:prstGeom>
          <a:noFill/>
          <a:ln>
            <a:noFill/>
          </a:ln>
        </p:spPr>
        <p:txBody>
          <a:bodyPr anchorCtr="0" anchor="t" bIns="45700" lIns="91425" spcFirstLastPara="1" rIns="91425" wrap="square" tIns="45700">
            <a:noAutofit/>
          </a:bodyPr>
          <a:lstStyle/>
          <a:p>
            <a:pPr indent="0" lvl="0" marL="0" marR="0" rtl="0" algn="l">
              <a:lnSpc>
                <a:spcPct val="159975"/>
              </a:lnSpc>
              <a:spcBef>
                <a:spcPts val="0"/>
              </a:spcBef>
              <a:spcAft>
                <a:spcPts val="0"/>
              </a:spcAft>
              <a:buClr>
                <a:srgbClr val="00002E"/>
              </a:buClr>
              <a:buSzPts val="1659"/>
              <a:buFont typeface="PT Sans"/>
              <a:buNone/>
            </a:pPr>
            <a:r>
              <a:rPr b="0" i="0" lang="en-US" sz="1659" u="none" cap="none" strike="noStrike">
                <a:solidFill>
                  <a:srgbClr val="00002E"/>
                </a:solidFill>
                <a:latin typeface="PT Sans"/>
                <a:ea typeface="PT Sans"/>
                <a:cs typeface="PT Sans"/>
                <a:sym typeface="PT Sans"/>
              </a:rPr>
              <a:t>In the future, the next word predictor project aims to enhance user experience by streamlining the interface for better usability. It also plans to integrate AI algorithms to implement advanced machine learning models. Additionally, expanding the vocabulary coverage for increased word prediction accuracy is on the agenda.</a:t>
            </a:r>
            <a:endParaRPr b="0" i="0" sz="1659"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