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github.com/kesavan012/Next-Word-predictor.git" TargetMode="Externa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Text Box 12"/>
          <p:cNvSpPr txBox="1"/>
          <p:nvPr/>
        </p:nvSpPr>
        <p:spPr>
          <a:xfrm>
            <a:off x="2286000" y="1447800"/>
            <a:ext cx="7543165" cy="10312400"/>
          </a:xfrm>
          <a:prstGeom prst="rect">
            <a:avLst/>
          </a:prstGeom>
          <a:noFill/>
        </p:spPr>
        <p:txBody>
          <a:bodyPr wrap="square" rtlCol="0" anchor="t">
            <a:noAutofit/>
          </a:bodyPr>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Name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a:t>
            </a:r>
            <a:r>
              <a:rPr lang="en-GB" altLang="en-US" sz="2000" b="1">
                <a:solidFill>
                  <a:srgbClr val="00002E"/>
                </a:solidFill>
                <a:latin typeface="Nunito"/>
                <a:ea typeface="Nunito"/>
                <a:cs typeface="Nunito"/>
                <a:sym typeface="Nunito"/>
              </a:rPr>
              <a:t>Kesavan k</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NM.ID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au7303212430</a:t>
            </a:r>
            <a:r>
              <a:rPr lang="en-GB" altLang="en-US" sz="2000" b="1">
                <a:solidFill>
                  <a:srgbClr val="00002E"/>
                </a:solidFill>
                <a:latin typeface="Nunito"/>
                <a:ea typeface="Nunito"/>
                <a:cs typeface="Nunito"/>
                <a:sym typeface="Nunito"/>
              </a:rPr>
              <a:t>12</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RegNo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7303212430</a:t>
            </a:r>
            <a:r>
              <a:rPr lang="en-GB" altLang="en-US" sz="2000" b="1">
                <a:solidFill>
                  <a:srgbClr val="00002E"/>
                </a:solidFill>
                <a:latin typeface="Nunito"/>
                <a:ea typeface="Nunito"/>
                <a:cs typeface="Nunito"/>
                <a:sym typeface="Nunito"/>
              </a:rPr>
              <a:t>12</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Dept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B.Tech AI and DS </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Year       : 3rd-year</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a:solidFill>
                  <a:srgbClr val="00002E"/>
                </a:solidFill>
                <a:latin typeface="Nunito"/>
                <a:ea typeface="Nunito"/>
                <a:cs typeface="Nunito"/>
                <a:sym typeface="Nunito"/>
              </a:rPr>
              <a:t>        College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Builders Engineering College </a:t>
            </a:r>
            <a:endParaRPr lang="en-US" sz="2000" b="1">
              <a:solidFill>
                <a:srgbClr val="00002E"/>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0" name="Content Placeholder 9" descr="Screenshot (12)"/>
          <p:cNvPicPr>
            <a:picLocks noChangeAspect="1"/>
          </p:cNvPicPr>
          <p:nvPr>
            <p:ph sz="half" idx="2"/>
          </p:nvPr>
        </p:nvPicPr>
        <p:blipFill>
          <a:blip r:embed="rId2"/>
          <a:srcRect l="25862" t="46432" r="26724" b="20341"/>
          <a:stretch>
            <a:fillRect/>
          </a:stretch>
        </p:blipFill>
        <p:spPr>
          <a:xfrm>
            <a:off x="685800" y="1676400"/>
            <a:ext cx="9302750" cy="3664585"/>
          </a:xfrm>
          <a:prstGeom prst="rect">
            <a:avLst/>
          </a:prstGeom>
        </p:spPr>
      </p:pic>
      <p:sp>
        <p:nvSpPr>
          <p:cNvPr id="12" name="Text Box 11">
            <a:hlinkClick r:id="rId3" tooltip="" action="ppaction://hlinkfile"/>
          </p:cNvPr>
          <p:cNvSpPr txBox="1"/>
          <p:nvPr/>
        </p:nvSpPr>
        <p:spPr>
          <a:xfrm>
            <a:off x="609600" y="6036945"/>
            <a:ext cx="4064000" cy="368300"/>
          </a:xfrm>
          <a:prstGeom prst="rect">
            <a:avLst/>
          </a:prstGeom>
          <a:noFill/>
        </p:spPr>
        <p:txBody>
          <a:bodyPr wrap="square" rtlCol="0">
            <a:spAutoFit/>
          </a:bodyPr>
          <a:p>
            <a:r>
              <a:rPr lang="en-GB" altLang="en-US"/>
              <a:t>Project Link</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NEXT WORD PREDICTOR</a:t>
            </a:r>
            <a:endParaRPr lang="en-GB" sz="4250"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232535" y="2511425"/>
            <a:ext cx="7218045" cy="2676525"/>
          </a:xfrm>
          <a:prstGeom prst="rect">
            <a:avLst/>
          </a:prstGeom>
          <a:noFill/>
        </p:spPr>
        <p:txBody>
          <a:bodyPr wrap="square" rtlCol="0">
            <a:noAutofit/>
          </a:bodyPr>
          <a:p>
            <a:r>
              <a:rPr lang="en-GB" altLang="en-US" sz="3200"/>
              <a:t>A Introduction to the next word predictor aiming to develop a predictive algorithm based on models and natural language processing tecniques</a:t>
            </a:r>
            <a:r>
              <a:rPr lang="en-GB" altLang="en-US"/>
              <a:t>. </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2782570" y="1447800"/>
            <a:ext cx="6558915" cy="4916170"/>
          </a:xfrm>
          <a:prstGeom prst="rect">
            <a:avLst/>
          </a:prstGeom>
          <a:noFill/>
        </p:spPr>
        <p:txBody>
          <a:bodyPr wrap="square" rtlCol="0">
            <a:spAutoFit/>
          </a:bodyPr>
          <a:p>
            <a:pPr marL="285750" indent="-285750">
              <a:lnSpc>
                <a:spcPct val="160000"/>
              </a:lnSpc>
              <a:buFont typeface="Arial" panose="020B0604020202020204" pitchFamily="34" charset="0"/>
              <a:buChar char="•"/>
            </a:pPr>
            <a:r>
              <a:rPr lang="en-US" sz="2800"/>
              <a:t>Introduction and Overview</a:t>
            </a:r>
            <a:endParaRPr lang="en-US" sz="2800"/>
          </a:p>
          <a:p>
            <a:pPr marL="285750" indent="-285750">
              <a:lnSpc>
                <a:spcPct val="160000"/>
              </a:lnSpc>
              <a:buFont typeface="Arial" panose="020B0604020202020204" pitchFamily="34" charset="0"/>
              <a:buChar char="•"/>
            </a:pPr>
            <a:r>
              <a:rPr lang="en-US" sz="2800"/>
              <a:t>Project Scope and Requirement</a:t>
            </a:r>
            <a:r>
              <a:rPr lang="en-GB" altLang="en-US" sz="2800"/>
              <a:t>	</a:t>
            </a:r>
            <a:endParaRPr lang="en-GB" altLang="en-US" sz="2800"/>
          </a:p>
          <a:p>
            <a:pPr marL="285750" indent="-285750">
              <a:lnSpc>
                <a:spcPct val="160000"/>
              </a:lnSpc>
              <a:buFont typeface="Arial" panose="020B0604020202020204" pitchFamily="34" charset="0"/>
              <a:buChar char="•"/>
            </a:pPr>
            <a:r>
              <a:rPr lang="en-GB" altLang="en-US" sz="2800"/>
              <a:t>Data Collection and Preprocessing</a:t>
            </a:r>
            <a:endParaRPr lang="en-GB" altLang="en-US" sz="2800"/>
          </a:p>
          <a:p>
            <a:pPr marL="285750" indent="-285750">
              <a:lnSpc>
                <a:spcPct val="160000"/>
              </a:lnSpc>
              <a:buFont typeface="Arial" panose="020B0604020202020204" pitchFamily="34" charset="0"/>
              <a:buChar char="•"/>
            </a:pPr>
            <a:r>
              <a:rPr lang="en-GB" altLang="en-US" sz="2800"/>
              <a:t>Model Selection and Development</a:t>
            </a:r>
            <a:endParaRPr lang="en-GB" altLang="en-US" sz="2800"/>
          </a:p>
          <a:p>
            <a:pPr marL="285750" indent="-285750">
              <a:lnSpc>
                <a:spcPct val="160000"/>
              </a:lnSpc>
              <a:buFont typeface="Arial" panose="020B0604020202020204" pitchFamily="34" charset="0"/>
              <a:buChar char="•"/>
            </a:pPr>
            <a:r>
              <a:rPr lang="en-GB" altLang="en-US" sz="2800"/>
              <a:t>Integration and Deployment</a:t>
            </a:r>
            <a:endParaRPr lang="en-GB" altLang="en-US" sz="2800"/>
          </a:p>
          <a:p>
            <a:pPr marL="285750" indent="-285750">
              <a:lnSpc>
                <a:spcPct val="160000"/>
              </a:lnSpc>
              <a:buFont typeface="Arial" panose="020B0604020202020204" pitchFamily="34" charset="0"/>
              <a:buChar char="•"/>
            </a:pPr>
            <a:r>
              <a:rPr lang="en-GB" altLang="en-US" sz="2800"/>
              <a:t>Testing and Evaluation</a:t>
            </a:r>
            <a:endParaRPr lang="en-GB" altLang="en-US" sz="2800"/>
          </a:p>
          <a:p>
            <a:pPr marL="285750" indent="-285750">
              <a:lnSpc>
                <a:spcPct val="160000"/>
              </a:lnSpc>
              <a:buFont typeface="Arial" panose="020B0604020202020204" pitchFamily="34" charset="0"/>
              <a:buChar char="•"/>
            </a:pPr>
            <a:r>
              <a:rPr lang="en-GB" altLang="en-US" sz="2800"/>
              <a:t>Documentation and User Support</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859155" y="1509395"/>
            <a:ext cx="7748905" cy="4564380"/>
          </a:xfrm>
          <a:prstGeom prst="rect">
            <a:avLst/>
          </a:prstGeom>
          <a:noFill/>
        </p:spPr>
        <p:txBody>
          <a:bodyPr wrap="square" rtlCol="0">
            <a:spAutoFit/>
          </a:bodyPr>
          <a:p>
            <a:r>
              <a:rPr lang="en-US"/>
              <a:t>The objective of this project is to develop a robust and efficient next word predictor that accurately anticipates the next word or phrase based on user input. The predictor should seamlessly integrate into existing text-based applications and provide real-time suggestions to enhance user typing experience.</a:t>
            </a:r>
            <a:endParaRPr lang="en-US"/>
          </a:p>
          <a:p>
            <a:endParaRPr lang="en-US"/>
          </a:p>
          <a:p>
            <a:r>
              <a:rPr lang="en-GB" altLang="en-US" sz="2800" b="1"/>
              <a:t>Key Challenges</a:t>
            </a:r>
            <a:endParaRPr lang="en-GB" altLang="en-US" sz="2800" b="1"/>
          </a:p>
          <a:p>
            <a:endParaRPr lang="en-GB" altLang="en-US"/>
          </a:p>
          <a:p>
            <a:pPr marL="285750" indent="-285750">
              <a:buFont typeface="Arial" panose="020B0604020202020204" pitchFamily="34" charset="0"/>
              <a:buChar char="•"/>
            </a:pPr>
            <a:r>
              <a:rPr lang="en-GB" altLang="en-US"/>
              <a:t>Data Collection and Preprocessing</a:t>
            </a:r>
            <a:endParaRPr lang="en-GB" altLang="en-US"/>
          </a:p>
          <a:p>
            <a:pPr marL="285750" indent="-285750">
              <a:lnSpc>
                <a:spcPct val="140000"/>
              </a:lnSpc>
              <a:buFont typeface="Arial" panose="020B0604020202020204" pitchFamily="34" charset="0"/>
              <a:buChar char="•"/>
            </a:pPr>
            <a:r>
              <a:rPr lang="en-GB" altLang="en-US"/>
              <a:t>Model Selection and Training</a:t>
            </a:r>
            <a:endParaRPr lang="en-GB" altLang="en-US"/>
          </a:p>
          <a:p>
            <a:pPr marL="285750" indent="-285750">
              <a:lnSpc>
                <a:spcPct val="140000"/>
              </a:lnSpc>
              <a:buFont typeface="Arial" panose="020B0604020202020204" pitchFamily="34" charset="0"/>
              <a:buChar char="•"/>
            </a:pPr>
            <a:r>
              <a:rPr lang="en-GB" altLang="en-US"/>
              <a:t>Real-time Performance</a:t>
            </a:r>
            <a:endParaRPr lang="en-GB" altLang="en-US"/>
          </a:p>
          <a:p>
            <a:pPr marL="285750" indent="-285750">
              <a:lnSpc>
                <a:spcPct val="140000"/>
              </a:lnSpc>
              <a:buFont typeface="Arial" panose="020B0604020202020204" pitchFamily="34" charset="0"/>
              <a:buChar char="•"/>
            </a:pPr>
            <a:r>
              <a:rPr lang="en-GB" altLang="en-US"/>
              <a:t>Out-of-Vocabulary Handling</a:t>
            </a:r>
            <a:endParaRPr lang="en-GB" altLang="en-US"/>
          </a:p>
          <a:p>
            <a:pPr marL="285750" indent="-285750">
              <a:lnSpc>
                <a:spcPct val="140000"/>
              </a:lnSpc>
              <a:buFont typeface="Arial" panose="020B0604020202020204" pitchFamily="34" charset="0"/>
              <a:buChar char="•"/>
            </a:pPr>
            <a:r>
              <a:rPr lang="en-GB" altLang="en-US"/>
              <a:t>User Engagement and Feedback</a:t>
            </a:r>
            <a:endParaRPr lang="en-GB" altLang="en-US"/>
          </a:p>
          <a:p>
            <a:pPr marL="285750" indent="-285750">
              <a:buFont typeface="Arial" panose="020B0604020202020204" pitchFamily="34" charset="0"/>
              <a:buChar char="•"/>
            </a:pP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11200" y="1800860"/>
            <a:ext cx="8204200" cy="4399915"/>
          </a:xfrm>
          <a:prstGeom prst="rect">
            <a:avLst/>
          </a:prstGeom>
          <a:noFill/>
        </p:spPr>
        <p:txBody>
          <a:bodyPr wrap="square" rtlCol="0">
            <a:spAutoFit/>
          </a:bodyPr>
          <a:p>
            <a:r>
              <a:rPr lang="en-US"/>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endParaRPr lang="en-US"/>
          </a:p>
          <a:p>
            <a:endParaRPr lang="en-US"/>
          </a:p>
          <a:p>
            <a:r>
              <a:rPr lang="en-US" sz="2800" b="1"/>
              <a:t> Objectives:</a:t>
            </a:r>
            <a:endParaRPr lang="en-US" sz="2800" b="1"/>
          </a:p>
          <a:p>
            <a:endParaRPr lang="en-US"/>
          </a:p>
          <a:p>
            <a:r>
              <a:rPr lang="en-GB" altLang="en-US"/>
              <a:t>1.</a:t>
            </a:r>
            <a:r>
              <a:rPr lang="en-US"/>
              <a:t>Develop a robust next word prediction system capable of accurately </a:t>
            </a:r>
            <a:r>
              <a:rPr lang="en-GB" altLang="en-US"/>
              <a:t>   </a:t>
            </a:r>
            <a:r>
              <a:rPr lang="en-US"/>
              <a:t>anticipating the next word or phrase based on user input.</a:t>
            </a:r>
            <a:endParaRPr lang="en-US"/>
          </a:p>
          <a:p>
            <a:r>
              <a:rPr lang="en-GB" altLang="en-US"/>
              <a:t>2.</a:t>
            </a:r>
            <a:r>
              <a:rPr lang="en-US"/>
              <a:t>Optimize prediction models for real-time performance and efficient resource </a:t>
            </a:r>
            <a:r>
              <a:rPr lang="en-GB" altLang="en-US"/>
              <a:t>        </a:t>
            </a:r>
            <a:r>
              <a:rPr lang="en-US"/>
              <a:t>utilization across different platforms (e.g., mobile devices, web browsers).</a:t>
            </a:r>
            <a:endParaRPr lang="en-US"/>
          </a:p>
          <a:p>
            <a:r>
              <a:rPr lang="en-GB" altLang="en-US"/>
              <a:t>3.</a:t>
            </a:r>
            <a:r>
              <a:rPr lang="en-US"/>
              <a:t>Implement strategies for handling out-of-vocabulary words and continuously improving prediction accuracy through user feedback and data-driven approaches.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p>
            <a:r>
              <a:rPr lang="en-US" sz="2400"/>
              <a:t>The end users of the Next Word Predictor can vary across different contexts and applications. Here are some examples of potential end users:</a:t>
            </a:r>
            <a:endParaRPr lang="en-US" sz="2400"/>
          </a:p>
          <a:p>
            <a:endParaRPr lang="en-US" sz="2400"/>
          </a:p>
          <a:p>
            <a:pPr marL="285750" indent="-285750">
              <a:lnSpc>
                <a:spcPct val="130000"/>
              </a:lnSpc>
              <a:buFont typeface="Arial" panose="020B0604020202020204" pitchFamily="34" charset="0"/>
              <a:buChar char="•"/>
            </a:pPr>
            <a:r>
              <a:rPr lang="en-US" sz="2400"/>
              <a:t>Mobile Device Users</a:t>
            </a:r>
            <a:endParaRPr lang="en-US" sz="2400"/>
          </a:p>
          <a:p>
            <a:pPr marL="285750" indent="-285750">
              <a:lnSpc>
                <a:spcPct val="130000"/>
              </a:lnSpc>
              <a:buFont typeface="Arial" panose="020B0604020202020204" pitchFamily="34" charset="0"/>
              <a:buChar char="•"/>
            </a:pPr>
            <a:r>
              <a:rPr lang="en-US" sz="2400"/>
              <a:t>Desktop Software Users</a:t>
            </a:r>
            <a:endParaRPr lang="en-US" sz="2400"/>
          </a:p>
          <a:p>
            <a:pPr marL="285750" indent="-285750">
              <a:lnSpc>
                <a:spcPct val="130000"/>
              </a:lnSpc>
              <a:buFont typeface="Arial" panose="020B0604020202020204" pitchFamily="34" charset="0"/>
              <a:buChar char="•"/>
            </a:pPr>
            <a:r>
              <a:rPr lang="en-US" sz="2400"/>
              <a:t>People with Disabilities</a:t>
            </a:r>
            <a:endParaRPr lang="en-US" sz="2400"/>
          </a:p>
          <a:p>
            <a:pPr marL="285750" indent="-285750">
              <a:lnSpc>
                <a:spcPct val="130000"/>
              </a:lnSpc>
              <a:buFont typeface="Arial" panose="020B0604020202020204" pitchFamily="34" charset="0"/>
              <a:buChar char="•"/>
            </a:pPr>
            <a:r>
              <a:rPr lang="en-US" sz="2400"/>
              <a:t>Language Learners</a:t>
            </a:r>
            <a:endParaRPr lang="en-US" sz="2400"/>
          </a:p>
          <a:p>
            <a:pPr marL="285750" indent="-285750">
              <a:lnSpc>
                <a:spcPct val="130000"/>
              </a:lnSpc>
              <a:buFont typeface="Arial" panose="020B0604020202020204" pitchFamily="34" charset="0"/>
              <a:buChar char="•"/>
            </a:pPr>
            <a:r>
              <a:rPr lang="en-US" sz="2400"/>
              <a:t>Professionals</a:t>
            </a:r>
            <a:endParaRPr lang="en-US" sz="2400"/>
          </a:p>
          <a:p>
            <a:pPr marL="285750" indent="-285750">
              <a:lnSpc>
                <a:spcPct val="130000"/>
              </a:lnSpc>
              <a:buFont typeface="Arial" panose="020B0604020202020204" pitchFamily="34" charset="0"/>
              <a:buChar char="•"/>
            </a:pPr>
            <a:r>
              <a:rPr lang="en-US" sz="2400"/>
              <a:t>Elderly Users</a:t>
            </a:r>
            <a:endParaRPr lang="en-US" sz="2400"/>
          </a:p>
          <a:p>
            <a:pPr marL="285750" indent="-285750">
              <a:lnSpc>
                <a:spcPct val="130000"/>
              </a:lnSpc>
              <a:buFont typeface="Arial" panose="020B0604020202020204" pitchFamily="34" charset="0"/>
              <a:buChar char="•"/>
            </a:pPr>
            <a:r>
              <a:rPr lang="en-GB" altLang="en-US" sz="2400"/>
              <a:t>Students</a:t>
            </a:r>
            <a:endParaRPr lang="en-GB"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971800" y="1371600"/>
            <a:ext cx="7181850" cy="5323205"/>
          </a:xfrm>
          <a:prstGeom prst="rect">
            <a:avLst/>
          </a:prstGeom>
          <a:noFill/>
        </p:spPr>
        <p:txBody>
          <a:bodyPr wrap="square" rtlCol="0">
            <a:noAutofit/>
          </a:bodyPr>
          <a:p>
            <a:r>
              <a:rPr lang="en-GB" altLang="en-US"/>
              <a:t>T</a:t>
            </a:r>
            <a:r>
              <a:rPr lang="en-US"/>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lang="en-GB" altLang="en-US"/>
              <a:t> </a:t>
            </a:r>
            <a:endParaRPr lang="en-GB" altLang="en-US"/>
          </a:p>
          <a:p>
            <a:endParaRPr lang="en-GB" altLang="en-US"/>
          </a:p>
          <a:p>
            <a:pPr>
              <a:lnSpc>
                <a:spcPct val="130000"/>
              </a:lnSpc>
            </a:pPr>
            <a:r>
              <a:rPr lang="en-GB" altLang="en-US" sz="2400" b="1"/>
              <a:t>Key components:</a:t>
            </a:r>
            <a:endParaRPr lang="en-GB" altLang="en-US" sz="2000"/>
          </a:p>
          <a:p>
            <a:pPr>
              <a:lnSpc>
                <a:spcPct val="130000"/>
              </a:lnSpc>
            </a:pPr>
            <a:r>
              <a:rPr lang="en-GB" altLang="en-US" sz="2000"/>
              <a:t>   1.Real-Time Predictive Engine</a:t>
            </a:r>
            <a:endParaRPr lang="en-GB" altLang="en-US" sz="2000"/>
          </a:p>
          <a:p>
            <a:r>
              <a:rPr lang="en-GB" altLang="en-US" sz="2000"/>
              <a:t>   2.Adaptive Learning Macanism</a:t>
            </a:r>
            <a:endParaRPr lang="en-GB" altLang="en-US" sz="2000"/>
          </a:p>
          <a:p>
            <a:r>
              <a:rPr lang="en-GB" altLang="en-US" sz="2000"/>
              <a:t>   3.Out-of-vocabulary andling</a:t>
            </a:r>
            <a:endParaRPr lang="en-GB" altLang="en-US" sz="2000"/>
          </a:p>
          <a:p>
            <a:endParaRPr lang="en-GB" altLang="en-US"/>
          </a:p>
          <a:p>
            <a:pPr marL="0" indent="0" algn="l">
              <a:lnSpc>
                <a:spcPct val="130000"/>
              </a:lnSpc>
              <a:buFont typeface="Arial" panose="020B0604020202020204" pitchFamily="34" charset="0"/>
              <a:buNone/>
            </a:pPr>
            <a:r>
              <a:rPr lang="en-GB" altLang="en-US" sz="2400" b="1"/>
              <a:t>Value Proposition:</a:t>
            </a:r>
            <a:endParaRPr lang="en-GB" altLang="en-US" sz="2000"/>
          </a:p>
          <a:p>
            <a:pPr marL="342900" indent="-342900" algn="l">
              <a:lnSpc>
                <a:spcPct val="130000"/>
              </a:lnSpc>
              <a:buFont typeface="Arial" panose="020B0604020202020204" pitchFamily="34" charset="0"/>
              <a:buChar char="•"/>
            </a:pPr>
            <a:r>
              <a:rPr lang="en-GB" altLang="en-US" sz="2000"/>
              <a:t>  Enhanced Typing Efficiency</a:t>
            </a:r>
            <a:endParaRPr lang="en-GB" altLang="en-US" sz="2000"/>
          </a:p>
          <a:p>
            <a:pPr marL="342900" indent="-342900" algn="l">
              <a:buFont typeface="Arial" panose="020B0604020202020204" pitchFamily="34" charset="0"/>
              <a:buChar char="•"/>
            </a:pPr>
            <a:r>
              <a:rPr lang="en-GB" altLang="en-US" sz="2000"/>
              <a:t>  Improved User Experience</a:t>
            </a:r>
            <a:endParaRPr lang="en-GB" altLang="en-US" sz="2000"/>
          </a:p>
          <a:p>
            <a:pPr marL="342900" indent="-342900" algn="l">
              <a:buFont typeface="Arial" panose="020B0604020202020204" pitchFamily="34" charset="0"/>
              <a:buChar char="•"/>
            </a:pPr>
            <a:r>
              <a:rPr lang="en-GB" altLang="en-US" sz="2000"/>
              <a:t>  Increased Productivity</a:t>
            </a:r>
            <a:endParaRPr lang="en-GB" altLang="en-US" sz="2000"/>
          </a:p>
          <a:p>
            <a:pPr marL="342900" indent="-342900" algn="l">
              <a:buFont typeface="Arial" panose="020B0604020202020204" pitchFamily="34" charset="0"/>
              <a:buChar char="•"/>
            </a:pPr>
            <a:r>
              <a:rPr lang="en-GB" altLang="en-US" sz="2000"/>
              <a:t>  Accessibility and Inclusivity</a:t>
            </a:r>
            <a:endParaRPr lang="en-GB" altLang="en-US" sz="2400"/>
          </a:p>
          <a:p>
            <a:pPr marL="342900" indent="-342900" algn="l">
              <a:buFont typeface="Arial" panose="020B0604020202020204" pitchFamily="34" charset="0"/>
              <a:buChar char="•"/>
            </a:pPr>
            <a:endParaRPr lang="en-GB" altLang="en-US" sz="2400"/>
          </a:p>
          <a:p>
            <a:pPr marL="342900" indent="-342900" algn="l">
              <a:buFont typeface="Arial" panose="020B0604020202020204" pitchFamily="34" charset="0"/>
              <a:buChar char="•"/>
            </a:pPr>
            <a:endParaRPr lang="en-GB" altLang="en-US" sz="2400"/>
          </a:p>
          <a:p>
            <a:pPr marL="342900" indent="-342900" algn="l">
              <a:buFont typeface="Arial" panose="020B0604020202020204" pitchFamily="34" charset="0"/>
              <a:buChar char="•"/>
            </a:pPr>
            <a:endParaRPr lang="en-GB" altLang="en-US" sz="2400"/>
          </a:p>
          <a:p>
            <a:pPr marL="285750" indent="-285750">
              <a:buFont typeface="Arial" panose="020B0604020202020204" pitchFamily="34" charset="0"/>
              <a:buChar char="•"/>
            </a:pP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endParaRPr lang="en-GB" sz="4250" spc="9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1600200" y="1524000"/>
            <a:ext cx="8400415" cy="4552950"/>
          </a:xfrm>
          <a:prstGeom prst="rect">
            <a:avLst/>
          </a:prstGeom>
          <a:noFill/>
        </p:spPr>
        <p:txBody>
          <a:bodyPr wrap="square" rtlCol="0" anchor="t">
            <a:noAutofit/>
          </a:bodyPr>
          <a:p>
            <a:r>
              <a:rPr lang="en-US" sz="1800" b="1"/>
              <a:t>Instantaneous and Accurate Predictions:</a:t>
            </a:r>
            <a:r>
              <a:rPr lang="en-US" sz="1800"/>
              <a:t> Users are amazed by the predictor's ability to anticipate their next word or phrase with remarkable accuracy and speed. The predictions appear instantaneously as they type, creating a fluid and intuitive typing experience that feels almost magical.</a:t>
            </a:r>
            <a:endParaRPr lang="en-US" sz="1800"/>
          </a:p>
          <a:p>
            <a:endParaRPr lang="en-US" sz="1800"/>
          </a:p>
          <a:p>
            <a:r>
              <a:rPr lang="en-US" sz="1800" b="1"/>
              <a:t>Personalized Suggestions:</a:t>
            </a:r>
            <a:r>
              <a:rPr lang="en-US" sz="1800"/>
              <a:t> The predictor adapts to individual writing styles and preferences, providing personalized suggestions that resonate with each user. By learning from user interactions and feedback, the predictor tailors its predictions to match the user's unique linguistic patterns, enhancing user engagement and satisfaction.</a:t>
            </a:r>
            <a:endParaRPr lang="en-US" sz="1800"/>
          </a:p>
          <a:p>
            <a:endParaRPr lang="en-US" sz="1800"/>
          </a:p>
          <a:p>
            <a:r>
              <a:rPr lang="en-US" sz="1800" b="1"/>
              <a:t>Seamless Integration Across Platforms:</a:t>
            </a:r>
            <a:r>
              <a:rPr lang="en-US" sz="1800"/>
              <a:t> Whether on mobile devices, desktop software, or web browsers, the predictor seamlessly integrates into various platforms and applications, offering consistent and reliable predictive capabilities wherever users need them. This versatility astonishes users, who appreciate the predictor's ubiquity and accessibility.</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140460" y="1197610"/>
            <a:ext cx="8003540" cy="5046980"/>
          </a:xfrm>
          <a:prstGeom prst="rect">
            <a:avLst/>
          </a:prstGeom>
          <a:noFill/>
        </p:spPr>
        <p:txBody>
          <a:bodyPr wrap="square" rtlCol="0" anchor="t">
            <a:noAutofit/>
          </a:bodyPr>
          <a:p>
            <a:r>
              <a:rPr lang="en-US" b="1"/>
              <a:t>Models:</a:t>
            </a:r>
            <a:endParaRPr lang="en-US" b="1"/>
          </a:p>
          <a:p>
            <a:endParaRPr lang="en-US"/>
          </a:p>
          <a:p>
            <a:pPr marL="285750" indent="-285750">
              <a:buFont typeface="Wingdings" panose="05000000000000000000" charset="0"/>
              <a:buChar char="q"/>
            </a:pPr>
            <a:r>
              <a:rPr lang="en-US"/>
              <a:t>Simpler models predict based on recent words (n-grams).</a:t>
            </a:r>
            <a:endParaRPr lang="en-US"/>
          </a:p>
          <a:p>
            <a:pPr marL="285750" indent="-285750">
              <a:buFont typeface="Wingdings" panose="05000000000000000000" charset="0"/>
              <a:buChar char="q"/>
            </a:pPr>
            <a:r>
              <a:rPr lang="en-US"/>
              <a:t>RNNs are powerful but struggle with long sequences.</a:t>
            </a:r>
            <a:endParaRPr lang="en-US"/>
          </a:p>
          <a:p>
            <a:pPr marL="285750" indent="-285750">
              <a:buFont typeface="Wingdings" panose="05000000000000000000" charset="0"/>
              <a:buChar char="q"/>
            </a:pPr>
            <a:r>
              <a:rPr lang="en-US"/>
              <a:t>LSTMs excel at capturing long-term dependencies in sequences, making them ideal for next word prediction.</a:t>
            </a:r>
            <a:endParaRPr lang="en-US"/>
          </a:p>
          <a:p>
            <a:r>
              <a:rPr lang="en-US" b="1"/>
              <a:t>Training:</a:t>
            </a:r>
            <a:endParaRPr lang="en-US" b="1"/>
          </a:p>
          <a:p>
            <a:endParaRPr lang="en-US"/>
          </a:p>
          <a:p>
            <a:pPr marL="285750" indent="-285750">
              <a:buFont typeface="Wingdings" panose="05000000000000000000" charset="0"/>
              <a:buChar char="Ø"/>
            </a:pPr>
            <a:r>
              <a:rPr lang="en-US"/>
              <a:t>Large text datasets are used to train the model.</a:t>
            </a:r>
            <a:endParaRPr lang="en-US"/>
          </a:p>
          <a:p>
            <a:pPr marL="285750" indent="-285750">
              <a:buFont typeface="Wingdings" panose="05000000000000000000" charset="0"/>
              <a:buChar char="Ø"/>
            </a:pPr>
            <a:r>
              <a:rPr lang="en-US"/>
              <a:t>The model learns relationships between words and predicts the next likely word.</a:t>
            </a:r>
            <a:endParaRPr lang="en-US"/>
          </a:p>
          <a:p>
            <a:r>
              <a:rPr lang="en-US" b="1"/>
              <a:t>Advanced Techniques:</a:t>
            </a:r>
            <a:endParaRPr lang="en-US" b="1"/>
          </a:p>
          <a:p>
            <a:endParaRPr lang="en-US"/>
          </a:p>
          <a:p>
            <a:pPr marL="285750" indent="-285750">
              <a:buFont typeface="Wingdings" panose="05000000000000000000" charset="0"/>
              <a:buChar char="ü"/>
            </a:pPr>
            <a:r>
              <a:rPr lang="en-US"/>
              <a:t>Bidirectional LSTMs consider context from both sides for better predictions.</a:t>
            </a:r>
            <a:endParaRPr lang="en-US"/>
          </a:p>
          <a:p>
            <a:pPr marL="285750" indent="-285750">
              <a:buFont typeface="Wingdings" panose="05000000000000000000" charset="0"/>
              <a:buChar char="ü"/>
            </a:pPr>
            <a:r>
              <a:rPr lang="en-US"/>
              <a:t>Smoothing techniques address unseen words in n-gram models.</a:t>
            </a:r>
            <a:endParaRPr lang="en-US"/>
          </a:p>
          <a:p>
            <a:pPr marL="285750" indent="-285750">
              <a:buFont typeface="Wingdings" panose="05000000000000000000" charset="0"/>
              <a:buChar char="ü"/>
            </a:pPr>
            <a:r>
              <a:rPr lang="en-US"/>
              <a:t>By leveraging these techniques, NLP can create robust next word prediction models that enhance various applications and user experiences.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4495</Words>
  <Application>WPS Presentation</Application>
  <PresentationFormat>On-screen Show (4:3)</PresentationFormat>
  <Paragraphs>128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Nunito</vt:lpstr>
      <vt:lpstr>Segoe Print</vt:lpstr>
      <vt:lpstr>Wingdings</vt:lpstr>
      <vt:lpstr>Microsoft YaHei</vt:lpstr>
      <vt:lpstr>Arial Unicode MS</vt:lpstr>
      <vt:lpstr>Calibri</vt:lpstr>
      <vt:lpstr>Office Theme</vt:lpstr>
      <vt:lpstr>PowerPoint 演示文稿</vt:lpstr>
      <vt:lpstr>NEXT WORD PREDICTOR</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BIO</cp:lastModifiedBy>
  <cp:revision>9</cp:revision>
  <dcterms:created xsi:type="dcterms:W3CDTF">2024-04-03T07:55:00Z</dcterms:created>
  <dcterms:modified xsi:type="dcterms:W3CDTF">2024-04-03T09:09:44Z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F34F0BF7476E4D81A8D367C9F77FA603_13</vt:lpwstr>
  </property>
  <property fmtid="{D5CDD505-2E9C-101B-9397-08002B2CF9AE}" pid="5" name="KSOProductBuildVer">
    <vt:lpwstr>1033-12.2.0.13472</vt:lpwstr>
  </property>
</Properties>
</file>