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1828800"/>
            <a:ext cx="5566665" cy="509114"/>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KESAVAMOORTHI</a:t>
            </a:r>
            <a:endParaRPr sz="3200" dirty="0">
              <a:latin typeface="Trebuchet MS"/>
              <a:cs typeface="Trebuchet MS"/>
            </a:endParaRPr>
          </a:p>
        </p:txBody>
      </p:sp>
      <p:sp>
        <p:nvSpPr>
          <p:cNvPr id="8" name="object 8"/>
          <p:cNvSpPr txBox="1"/>
          <p:nvPr/>
        </p:nvSpPr>
        <p:spPr>
          <a:xfrm>
            <a:off x="5334000" y="2438400"/>
            <a:ext cx="4572000" cy="751488"/>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2D936B"/>
                </a:solidFill>
                <a:latin typeface="Trebuchet MS"/>
                <a:cs typeface="Trebuchet MS"/>
              </a:rPr>
              <a:t>C</a:t>
            </a:r>
            <a:r>
              <a:rPr lang="en-IN" sz="2400" b="1" dirty="0">
                <a:solidFill>
                  <a:srgbClr val="2D936B"/>
                </a:solidFill>
                <a:latin typeface="Trebuchet MS"/>
                <a:cs typeface="Trebuchet MS"/>
              </a:rPr>
              <a:t>RYPTOCURRENCY WALLET STEGANOGRAPHY</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829981" y="561770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40598" y="9466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92800" y="54133"/>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1" name="TextBox 10">
            <a:extLst>
              <a:ext uri="{FF2B5EF4-FFF2-40B4-BE49-F238E27FC236}">
                <a16:creationId xmlns:a16="http://schemas.microsoft.com/office/drawing/2014/main" id="{18450DE8-B8A6-CC28-6467-0F7B87D3E0D9}"/>
              </a:ext>
            </a:extLst>
          </p:cNvPr>
          <p:cNvSpPr txBox="1"/>
          <p:nvPr/>
        </p:nvSpPr>
        <p:spPr>
          <a:xfrm>
            <a:off x="533400" y="838200"/>
            <a:ext cx="8626927" cy="5078313"/>
          </a:xfrm>
          <a:prstGeom prst="rect">
            <a:avLst/>
          </a:prstGeom>
          <a:noFill/>
        </p:spPr>
        <p:txBody>
          <a:bodyPr wrap="square">
            <a:spAutoFit/>
          </a:bodyPr>
          <a:lstStyle/>
          <a:p>
            <a:r>
              <a:rPr lang="en-US" b="1" dirty="0"/>
              <a:t>Concealed Wallet Data</a:t>
            </a:r>
            <a:r>
              <a:rPr lang="en-US" dirty="0"/>
              <a:t>: Successfully embedding cryptocurrency wallet data within digital media, such as images or videos, while maintaining the appearance and integrity of the host media.</a:t>
            </a:r>
          </a:p>
          <a:p>
            <a:endParaRPr lang="en-US" dirty="0"/>
          </a:p>
          <a:p>
            <a:r>
              <a:rPr lang="en-US" b="1" dirty="0"/>
              <a:t>Enhanced Security</a:t>
            </a:r>
            <a:r>
              <a:rPr lang="en-US" dirty="0"/>
              <a:t>: Providing an additional layer of security for wallet data by concealing it within digital media, making it less susceptible to theft or unauthorized access.</a:t>
            </a:r>
          </a:p>
          <a:p>
            <a:endParaRPr lang="en-US" dirty="0"/>
          </a:p>
          <a:p>
            <a:r>
              <a:rPr lang="en-US" b="1" dirty="0"/>
              <a:t>Privacy Protection</a:t>
            </a:r>
            <a:r>
              <a:rPr lang="en-US" dirty="0"/>
              <a:t>: Safeguarding the privacy of cryptocurrency users by hiding sensitive financial information within innocuous digital content, reducing the risk of exposure to adversaries.</a:t>
            </a:r>
          </a:p>
          <a:p>
            <a:endParaRPr lang="en-US" dirty="0"/>
          </a:p>
          <a:p>
            <a:r>
              <a:rPr lang="en-US" b="1" dirty="0"/>
              <a:t>Usability</a:t>
            </a:r>
            <a:r>
              <a:rPr lang="en-US" dirty="0"/>
              <a:t>: Offering user-friendly software tools that allow users to easily embed and extract wallet data within digital media, ensuring accessibility and ease of use.</a:t>
            </a:r>
          </a:p>
          <a:p>
            <a:endParaRPr lang="en-US" dirty="0"/>
          </a:p>
          <a:p>
            <a:r>
              <a:rPr lang="en-US" b="1" dirty="0"/>
              <a:t>Resistance to Detection</a:t>
            </a:r>
            <a:r>
              <a:rPr lang="en-US" dirty="0"/>
              <a:t>: Implementing techniques to resist detection by unauthorized parties or steganalysis algorithms, ensuring the hidden wallet data remains secure and confidential.</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2603" y="520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dirty="0"/>
              <a:t>																				</a:t>
            </a:r>
          </a:p>
          <a:p>
            <a:endParaRPr lang="en-IN" dirty="0"/>
          </a:p>
          <a:p>
            <a:endParaRPr lang="en-IN" dirty="0"/>
          </a:p>
          <a:p>
            <a:endParaRPr lang="en-IN" dirty="0"/>
          </a:p>
          <a:p>
            <a:endParaRPr lang="en-IN" dirty="0"/>
          </a:p>
          <a:p>
            <a:r>
              <a:rPr lang="en-IN" dirty="0"/>
              <a:t>			</a:t>
            </a:r>
            <a:r>
              <a:rPr lang="en-IN" sz="2400" dirty="0"/>
              <a:t>CRYPTOCURRENCY WALLET STEGANOGRAPHY</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624192" y="7847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6" y="385444"/>
            <a:ext cx="4232910" cy="1119216"/>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7845" y="-5755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US" dirty="0"/>
          </a:p>
          <a:p>
            <a:endParaRPr lang="en-US" dirty="0"/>
          </a:p>
          <a:p>
            <a:endParaRPr lang="en-US" dirty="0"/>
          </a:p>
          <a:p>
            <a:pPr algn="l"/>
            <a:r>
              <a:rPr lang="en-US" dirty="0"/>
              <a:t>	</a:t>
            </a:r>
            <a:r>
              <a:rPr lang="en-US" b="1" dirty="0"/>
              <a:t>Introduction to Cryptocurrency Wallets</a:t>
            </a:r>
            <a:r>
              <a:rPr lang="en-US" dirty="0"/>
              <a:t>:</a:t>
            </a:r>
          </a:p>
          <a:p>
            <a:pPr algn="l"/>
            <a:endParaRPr lang="en-US" dirty="0"/>
          </a:p>
          <a:p>
            <a:pPr algn="l"/>
            <a:r>
              <a:rPr lang="en-US" dirty="0"/>
              <a:t>		Overview of cryptocurrency wallets and their importance in securely storing digital assets.</a:t>
            </a:r>
          </a:p>
          <a:p>
            <a:pPr algn="l"/>
            <a:r>
              <a:rPr lang="en-US" dirty="0"/>
              <a:t>Explanation of different types of wallets, including hardware, software, and paper wallets.</a:t>
            </a:r>
          </a:p>
          <a:p>
            <a:pPr algn="l"/>
            <a:r>
              <a:rPr lang="en-US" dirty="0"/>
              <a:t>         </a:t>
            </a:r>
          </a:p>
          <a:p>
            <a:pPr algn="l"/>
            <a:r>
              <a:rPr lang="en-US" b="1" dirty="0"/>
              <a:t>            Steganography Fundamentals:</a:t>
            </a:r>
          </a:p>
          <a:p>
            <a:pPr algn="l"/>
            <a:endParaRPr lang="en-US" dirty="0"/>
          </a:p>
          <a:p>
            <a:pPr algn="l"/>
            <a:r>
              <a:rPr lang="en-US" dirty="0"/>
              <a:t> 		Introduction to steganography and its applications in concealing data within digital media</a:t>
            </a:r>
          </a:p>
          <a:p>
            <a:pPr algn="l"/>
            <a:r>
              <a:rPr lang="en-US" dirty="0"/>
              <a:t>	Overview of common steganographic techniques and their relevance to cryptocurrency wallet security.</a:t>
            </a:r>
          </a:p>
          <a:p>
            <a:pPr algn="l"/>
            <a:r>
              <a:rPr lang="en-US" b="1" dirty="0"/>
              <a:t>	       Importance of Cryptocurrency Wallet Steganography</a:t>
            </a:r>
            <a:r>
              <a:rPr lang="en-US" dirty="0"/>
              <a:t>:</a:t>
            </a:r>
          </a:p>
          <a:p>
            <a:pPr algn="l"/>
            <a:endParaRPr lang="en-US" dirty="0"/>
          </a:p>
          <a:p>
            <a:pPr algn="l"/>
            <a:r>
              <a:rPr lang="en-US" dirty="0"/>
              <a:t>		Discussion on the need for enhanced security and privacy in cryptocurrency transactions.</a:t>
            </a:r>
          </a:p>
          <a:p>
            <a:pPr algn="l"/>
            <a:r>
              <a:rPr lang="en-US" dirty="0"/>
              <a:t>		Exploration of potential risks and vulnerabilities associated with traditional wallet </a:t>
            </a:r>
          </a:p>
          <a:p>
            <a:pPr algn="l"/>
            <a:r>
              <a:rPr lang="en-US" dirty="0"/>
              <a:t>		storage methods.</a:t>
            </a:r>
          </a:p>
          <a:p>
            <a:pPr algn="l"/>
            <a:r>
              <a:rPr lang="en-US" dirty="0"/>
              <a:t>    </a:t>
            </a:r>
          </a:p>
          <a:p>
            <a:pPr algn="l"/>
            <a:r>
              <a:rPr lang="en-US" b="1" dirty="0"/>
              <a:t>		Techniques and Tools for Cryptocurrency Wallet Steganography</a:t>
            </a:r>
            <a:r>
              <a:rPr lang="en-US" dirty="0"/>
              <a:t>:</a:t>
            </a:r>
          </a:p>
          <a:p>
            <a:pPr algn="l"/>
            <a:endParaRPr lang="en-US" dirty="0"/>
          </a:p>
          <a:p>
            <a:pPr algn="l"/>
            <a:r>
              <a:rPr lang="en-US" dirty="0"/>
              <a:t>		Explanation of steganographic methods suitable for embedding wallet data within digital images</a:t>
            </a:r>
          </a:p>
          <a:p>
            <a:pPr algn="l"/>
            <a:r>
              <a:rPr lang="en-US" dirty="0"/>
              <a:t>	      or other media.</a:t>
            </a:r>
          </a:p>
          <a:p>
            <a:pPr algn="l"/>
            <a:r>
              <a:rPr lang="en-US" dirty="0"/>
              <a:t>		Demonstration of tools and software for implementing cryptocurrency wallet steganography. 		</a:t>
            </a:r>
            <a:endParaRPr dirty="0"/>
          </a:p>
        </p:txBody>
      </p:sp>
      <p:grpSp>
        <p:nvGrpSpPr>
          <p:cNvPr id="3" name="object 3"/>
          <p:cNvGrpSpPr/>
          <p:nvPr/>
        </p:nvGrpSpPr>
        <p:grpSpPr>
          <a:xfrm>
            <a:off x="10423268" y="0"/>
            <a:ext cx="1773556"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417448" y="5872164"/>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11141" y="3819324"/>
            <a:ext cx="3842939"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1141" y="-53514"/>
            <a:ext cx="9764395" cy="1122362"/>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2296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0069D7A5-CA7A-811D-08F1-5CF0EC27DB25}"/>
              </a:ext>
            </a:extLst>
          </p:cNvPr>
          <p:cNvSpPr txBox="1"/>
          <p:nvPr/>
        </p:nvSpPr>
        <p:spPr>
          <a:xfrm>
            <a:off x="533401" y="1695450"/>
            <a:ext cx="8458200" cy="2308324"/>
          </a:xfrm>
          <a:prstGeom prst="rect">
            <a:avLst/>
          </a:prstGeom>
          <a:noFill/>
        </p:spPr>
        <p:txBody>
          <a:bodyPr wrap="square">
            <a:spAutoFit/>
          </a:bodyPr>
          <a:lstStyle/>
          <a:p>
            <a:r>
              <a:rPr lang="en-IN" sz="2400" dirty="0"/>
              <a:t>Safeguarding cryptocurrency wallet data against theft and interception poses a significant challenge. Traditional storage and transmission methods are vulnerable to security risks. There is a pressing need for innovative solutions leveraging steganography to conceal wallet data within digital media, ensuring enhanced security and privacy</a:t>
            </a:r>
            <a:r>
              <a:rPr lang="en-IN"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924800" y="116327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078C404D-73C2-41BC-36D0-11E3C87ED7FF}"/>
              </a:ext>
            </a:extLst>
          </p:cNvPr>
          <p:cNvSpPr txBox="1"/>
          <p:nvPr/>
        </p:nvSpPr>
        <p:spPr>
          <a:xfrm>
            <a:off x="990600" y="1752599"/>
            <a:ext cx="8169727" cy="3785652"/>
          </a:xfrm>
          <a:prstGeom prst="rect">
            <a:avLst/>
          </a:prstGeom>
          <a:noFill/>
        </p:spPr>
        <p:txBody>
          <a:bodyPr wrap="square">
            <a:spAutoFit/>
          </a:bodyPr>
          <a:lstStyle/>
          <a:p>
            <a:r>
              <a:rPr lang="en-IN" sz="2000" dirty="0"/>
              <a:t>Research, develop, implement, test, and document steganographic techniques for concealing cryptocurrency wallet data within digital media.</a:t>
            </a:r>
          </a:p>
          <a:p>
            <a:endParaRPr lang="en-IN" sz="2000" dirty="0"/>
          </a:p>
          <a:p>
            <a:r>
              <a:rPr lang="en-IN" sz="2000" dirty="0"/>
              <a:t>Methodology: Review literature, design algorithms, develop software, test effectiveness, and provide user guidelines.</a:t>
            </a:r>
          </a:p>
          <a:p>
            <a:endParaRPr lang="en-IN" sz="2000" dirty="0"/>
          </a:p>
          <a:p>
            <a:r>
              <a:rPr lang="en-IN" sz="2000" dirty="0"/>
              <a:t>Deliverables: User-friendly software tools, comprehensive documentation, testing report, and presentation materials.</a:t>
            </a:r>
          </a:p>
          <a:p>
            <a:endParaRPr lang="en-IN" sz="2000" dirty="0"/>
          </a:p>
          <a:p>
            <a:r>
              <a:rPr lang="en-IN" sz="2000" dirty="0"/>
              <a:t>Expected Impact: Enhanced security and privacy for cryptocurrency wallets through innovative steganographic solutions</a:t>
            </a:r>
            <a:r>
              <a:rPr lang="en-IN"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229600" y="11676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4156" y="-341312"/>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95FF3B66-178D-8B48-A7E1-06627211F7BC}"/>
              </a:ext>
            </a:extLst>
          </p:cNvPr>
          <p:cNvSpPr txBox="1"/>
          <p:nvPr/>
        </p:nvSpPr>
        <p:spPr>
          <a:xfrm>
            <a:off x="381000" y="609600"/>
            <a:ext cx="8588827" cy="5355312"/>
          </a:xfrm>
          <a:prstGeom prst="rect">
            <a:avLst/>
          </a:prstGeom>
          <a:noFill/>
        </p:spPr>
        <p:txBody>
          <a:bodyPr wrap="square">
            <a:spAutoFit/>
          </a:bodyPr>
          <a:lstStyle/>
          <a:p>
            <a:r>
              <a:rPr lang="en-US" b="1" dirty="0"/>
              <a:t>Individual Cryptocurrency Holders</a:t>
            </a:r>
            <a:r>
              <a:rPr lang="en-US" dirty="0"/>
              <a:t>: People who want to secure their digital assets by concealing wallet data within digital media, reducing the risk of theft or unauthorized access.</a:t>
            </a:r>
          </a:p>
          <a:p>
            <a:endParaRPr lang="en-US" dirty="0"/>
          </a:p>
          <a:p>
            <a:r>
              <a:rPr lang="en-US" b="1" dirty="0"/>
              <a:t>Cryptocurrency Traders and Investors</a:t>
            </a:r>
            <a:r>
              <a:rPr lang="en-US" dirty="0"/>
              <a:t>: Individuals engaged in trading or investing in cryptocurrencies may use steganography to protect their wallet data during transactions or storage.</a:t>
            </a:r>
          </a:p>
          <a:p>
            <a:endParaRPr lang="en-US" dirty="0"/>
          </a:p>
          <a:p>
            <a:r>
              <a:rPr lang="en-US" b="1" dirty="0"/>
              <a:t>Businesses and Enterprises</a:t>
            </a:r>
            <a:r>
              <a:rPr lang="en-US" dirty="0"/>
              <a:t>: Companies dealing with cryptocurrency transactions or holding digital assets may employ steganography to enhance the security of their wallets and protect sensitive financial information.</a:t>
            </a:r>
          </a:p>
          <a:p>
            <a:endParaRPr lang="en-US" dirty="0"/>
          </a:p>
          <a:p>
            <a:r>
              <a:rPr lang="en-US" b="1" dirty="0"/>
              <a:t>Cryptocurrency Exchanges</a:t>
            </a:r>
            <a:r>
              <a:rPr lang="en-US" dirty="0"/>
              <a:t>: Platforms facilitating cryptocurrency trading may use steganography to enhance the security of user wallets and protect against unauthorized access or theft.</a:t>
            </a:r>
          </a:p>
          <a:p>
            <a:endParaRPr lang="en-US" dirty="0"/>
          </a:p>
          <a:p>
            <a:r>
              <a:rPr lang="en-US" b="1" dirty="0"/>
              <a:t>Cryptocurrency Developers</a:t>
            </a:r>
            <a:r>
              <a:rPr lang="en-US" dirty="0"/>
              <a:t>: Developers of cryptocurrency wallets or related software may integrate steganographic features to offer enhanced security and privacy options to their users.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39225" y="1752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0" y="-171999"/>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302DE19E-CA45-59B9-B05C-0ED8FBE462D0}"/>
              </a:ext>
            </a:extLst>
          </p:cNvPr>
          <p:cNvSpPr txBox="1"/>
          <p:nvPr/>
        </p:nvSpPr>
        <p:spPr>
          <a:xfrm>
            <a:off x="2838450" y="826382"/>
            <a:ext cx="6277426" cy="5909310"/>
          </a:xfrm>
          <a:prstGeom prst="rect">
            <a:avLst/>
          </a:prstGeom>
          <a:noFill/>
        </p:spPr>
        <p:txBody>
          <a:bodyPr wrap="square">
            <a:spAutoFit/>
          </a:bodyPr>
          <a:lstStyle/>
          <a:p>
            <a:r>
              <a:rPr lang="en-US" b="1" dirty="0"/>
              <a:t>Solution</a:t>
            </a:r>
            <a:r>
              <a:rPr lang="en-US" dirty="0"/>
              <a:t>: Our cryptocurrency wallet steganography solution offers a novel approach to enhance the security and privacy of digital asset storage and transmission by concealing wallet data within digital media.</a:t>
            </a:r>
          </a:p>
          <a:p>
            <a:endParaRPr lang="en-US" dirty="0"/>
          </a:p>
          <a:p>
            <a:r>
              <a:rPr lang="en-US" b="1" dirty="0"/>
              <a:t>Value Proposition</a:t>
            </a:r>
            <a:r>
              <a:rPr lang="en-US" dirty="0"/>
              <a:t>:</a:t>
            </a:r>
          </a:p>
          <a:p>
            <a:endParaRPr lang="en-US" dirty="0"/>
          </a:p>
          <a:p>
            <a:r>
              <a:rPr lang="en-US" b="1" dirty="0"/>
              <a:t>Enhanced Security</a:t>
            </a:r>
            <a:r>
              <a:rPr lang="en-US" dirty="0"/>
              <a:t>: By embedding wallet data within digital media using steganography, our solution provides an additional layer of security, reducing the risk of theft or unauthorized access to cryptocurrency wallets.</a:t>
            </a:r>
          </a:p>
          <a:p>
            <a:endParaRPr lang="en-US" dirty="0"/>
          </a:p>
          <a:p>
            <a:r>
              <a:rPr lang="en-US" b="1" dirty="0"/>
              <a:t>Privacy Protection</a:t>
            </a:r>
            <a:r>
              <a:rPr lang="en-US" dirty="0"/>
              <a:t>: Concealing wallet data within digital media helps protect user privacy by minimizing the exposure of sensitive financial information to potential adversaries.</a:t>
            </a:r>
          </a:p>
          <a:p>
            <a:endParaRPr lang="en-US" dirty="0"/>
          </a:p>
          <a:p>
            <a:r>
              <a:rPr lang="en-US" b="1" dirty="0"/>
              <a:t>Resistance to Detection</a:t>
            </a:r>
            <a:r>
              <a:rPr lang="en-US" dirty="0"/>
              <a:t>: Our steganographic techniques are designed to resist detection by unauthorized parties, making it difficult for attackers to identify and access concealed wallet data.</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22896" y="134588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55AD7161-BB25-BAB0-587C-3497F2D3C750}"/>
              </a:ext>
            </a:extLst>
          </p:cNvPr>
          <p:cNvSpPr txBox="1"/>
          <p:nvPr/>
        </p:nvSpPr>
        <p:spPr>
          <a:xfrm>
            <a:off x="2533650" y="1507805"/>
            <a:ext cx="6626677" cy="4801314"/>
          </a:xfrm>
          <a:prstGeom prst="rect">
            <a:avLst/>
          </a:prstGeom>
          <a:noFill/>
        </p:spPr>
        <p:txBody>
          <a:bodyPr wrap="square">
            <a:spAutoFit/>
          </a:bodyPr>
          <a:lstStyle/>
          <a:p>
            <a:r>
              <a:rPr lang="en-US" dirty="0"/>
              <a:t>The "wow" factor in our cryptocurrency wallet steganography solution lies in its ability to seamlessly blend advanced security measures with everyday digital media, offering unparalleled privacy protection for cryptocurrency users. Here's why our solution stands out:</a:t>
            </a:r>
          </a:p>
          <a:p>
            <a:endParaRPr lang="en-US" dirty="0"/>
          </a:p>
          <a:p>
            <a:r>
              <a:rPr lang="en-US" b="1" dirty="0"/>
              <a:t>Invisible Security: </a:t>
            </a:r>
            <a:r>
              <a:rPr lang="en-US" dirty="0"/>
              <a:t>Our solution hides wallet data within innocuous digital media, making it virtually undetectable to prying eyes. This covert approach ensures that sensitive financial information remains secure without drawing unwanted attention.</a:t>
            </a:r>
          </a:p>
          <a:p>
            <a:endParaRPr lang="en-US" dirty="0"/>
          </a:p>
          <a:p>
            <a:r>
              <a:rPr lang="en-US" b="1" dirty="0"/>
              <a:t>Visual Versatility: </a:t>
            </a:r>
            <a:r>
              <a:rPr lang="en-US" dirty="0"/>
              <a:t>Users can conceal wallet data within a wide range of digital media, including images, videos, audio files, and documents. This versatility allows for seamless integration into everyday digital communication, enhancing privacy without disrupting user experience.</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05800" y="6539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990600" y="1266503"/>
            <a:ext cx="7629525" cy="4629472"/>
          </a:xfrm>
          <a:prstGeom prst="rect">
            <a:avLst/>
          </a:prstGeom>
        </p:spPr>
        <p:txBody>
          <a:bodyPr vert="horz" wrap="square" lIns="0" tIns="12700" rIns="0" bIns="0" rtlCol="0">
            <a:spAutoFit/>
          </a:bodyPr>
          <a:lstStyle/>
          <a:p>
            <a:pPr algn="l">
              <a:buFont typeface="+mj-lt"/>
              <a:buAutoNum type="arabicPeriod"/>
            </a:pPr>
            <a:r>
              <a:rPr lang="en-US" sz="2000" b="1" i="0" dirty="0">
                <a:solidFill>
                  <a:srgbClr val="0D0D0D"/>
                </a:solidFill>
                <a:effectLst/>
                <a:latin typeface="Söhne"/>
              </a:rPr>
              <a:t>Data Representation</a:t>
            </a:r>
            <a:r>
              <a:rPr lang="en-US" sz="2000" b="0" i="0" dirty="0">
                <a:solidFill>
                  <a:srgbClr val="0D0D0D"/>
                </a:solidFill>
                <a:effectLst/>
                <a:latin typeface="Söhne"/>
              </a:rPr>
              <a:t>: Defining the structure and format of cryptocurrency wallet data to be concealed within digital media.</a:t>
            </a:r>
          </a:p>
          <a:p>
            <a:pPr algn="l">
              <a:buFont typeface="+mj-lt"/>
              <a:buAutoNum type="arabicPeriod"/>
            </a:pPr>
            <a:r>
              <a:rPr lang="en-US" sz="2000" b="1" i="0" dirty="0">
                <a:solidFill>
                  <a:srgbClr val="0D0D0D"/>
                </a:solidFill>
                <a:effectLst/>
                <a:latin typeface="Söhne"/>
              </a:rPr>
              <a:t>Embedding Techniques</a:t>
            </a:r>
            <a:r>
              <a:rPr lang="en-US" sz="2000" b="0" i="0" dirty="0">
                <a:solidFill>
                  <a:srgbClr val="0D0D0D"/>
                </a:solidFill>
                <a:effectLst/>
                <a:latin typeface="Söhne"/>
              </a:rPr>
              <a:t>: Designing algorithms to embed wallet data within digital media while preserving visual integrity and security.</a:t>
            </a:r>
          </a:p>
          <a:p>
            <a:pPr algn="l">
              <a:buFont typeface="+mj-lt"/>
              <a:buAutoNum type="arabicPeriod"/>
            </a:pPr>
            <a:r>
              <a:rPr lang="en-US" sz="2000" b="1" i="0" dirty="0">
                <a:solidFill>
                  <a:srgbClr val="0D0D0D"/>
                </a:solidFill>
                <a:effectLst/>
                <a:latin typeface="Söhne"/>
              </a:rPr>
              <a:t>Encryption and Compression</a:t>
            </a:r>
            <a:r>
              <a:rPr lang="en-US" sz="2000" b="0" i="0" dirty="0">
                <a:solidFill>
                  <a:srgbClr val="0D0D0D"/>
                </a:solidFill>
                <a:effectLst/>
                <a:latin typeface="Söhne"/>
              </a:rPr>
              <a:t>: Integrating encryption and compression techniques to protect embedded wallet data and minimize the impact on the host media.</a:t>
            </a:r>
          </a:p>
          <a:p>
            <a:pPr algn="l">
              <a:buFont typeface="+mj-lt"/>
              <a:buAutoNum type="arabicPeriod"/>
            </a:pPr>
            <a:r>
              <a:rPr lang="en-US" sz="2000" b="1" i="0" dirty="0">
                <a:solidFill>
                  <a:srgbClr val="0D0D0D"/>
                </a:solidFill>
                <a:effectLst/>
                <a:latin typeface="Söhne"/>
              </a:rPr>
              <a:t>Detection Resistance</a:t>
            </a:r>
            <a:r>
              <a:rPr lang="en-US" sz="2000" b="0" i="0" dirty="0">
                <a:solidFill>
                  <a:srgbClr val="0D0D0D"/>
                </a:solidFill>
                <a:effectLst/>
                <a:latin typeface="Söhne"/>
              </a:rPr>
              <a:t>: Developing strategies to resist detection by unauthorized parties or steganalysis algorithms, ensuring the hidden wallet data remains secure.</a:t>
            </a:r>
          </a:p>
          <a:p>
            <a:pPr algn="l">
              <a:buFont typeface="+mj-lt"/>
              <a:buAutoNum type="arabicPeriod"/>
            </a:pPr>
            <a:r>
              <a:rPr lang="en-US" sz="2000" b="1" i="0" dirty="0">
                <a:solidFill>
                  <a:srgbClr val="0D0D0D"/>
                </a:solidFill>
                <a:effectLst/>
                <a:latin typeface="Söhne"/>
              </a:rPr>
              <a:t>User Interface Design</a:t>
            </a:r>
            <a:r>
              <a:rPr lang="en-US" sz="2000" b="0" i="0" dirty="0">
                <a:solidFill>
                  <a:srgbClr val="0D0D0D"/>
                </a:solidFill>
                <a:effectLst/>
                <a:latin typeface="Söhne"/>
              </a:rPr>
              <a:t>: Creating user-friendly software tools for users to easily embed and extract wallet data within digital media.</a:t>
            </a:r>
          </a:p>
          <a:p>
            <a:pPr algn="l">
              <a:buFont typeface="+mj-lt"/>
              <a:buAutoNum type="arabicPeriod"/>
            </a:pPr>
            <a:r>
              <a:rPr lang="en-US" sz="2000" b="1" i="0" dirty="0">
                <a:solidFill>
                  <a:srgbClr val="0D0D0D"/>
                </a:solidFill>
                <a:effectLst/>
                <a:latin typeface="Söhne"/>
              </a:rPr>
              <a:t>Testing and Evaluation</a:t>
            </a:r>
            <a:r>
              <a:rPr lang="en-US" sz="2000" b="0" i="0" dirty="0">
                <a:solidFill>
                  <a:srgbClr val="0D0D0D"/>
                </a:solidFill>
                <a:effectLst/>
                <a:latin typeface="Söhne"/>
              </a:rPr>
              <a:t>: Evaluating the effectiveness and security of the modeling techniques through rigorous testing against detection algorithms and real-world scenarios</a:t>
            </a:r>
            <a:r>
              <a:rPr lang="en-US" b="0" i="0" dirty="0">
                <a:solidFill>
                  <a:srgbClr val="0D0D0D"/>
                </a:solidFill>
                <a:effectLst/>
                <a:latin typeface="Söhne"/>
              </a:rPr>
              <a: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TotalTime>
  <Words>1022</Words>
  <Application>Microsoft Office PowerPoint</Application>
  <PresentationFormat>Widescreen</PresentationFormat>
  <Paragraphs>108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siva kumar</dc:creator>
  <cp:lastModifiedBy>D R</cp:lastModifiedBy>
  <cp:revision>11</cp:revision>
  <dcterms:created xsi:type="dcterms:W3CDTF">2024-03-29T07:22:27Z</dcterms:created>
  <dcterms:modified xsi:type="dcterms:W3CDTF">2024-04-04T00:49:59Z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Producer">
    <vt:lpwstr>3-Heights(TM) PDF Security Shell 4.8.25.2 (http://www.pdf-tools.com)</vt:lpwstr>
  </property>
</Properties>
</file>