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9" r:id="rId1"/>
  </p:sldMasterIdLst>
  <p:notesMasterIdLst>
    <p:notesMasterId r:id="rId16"/>
  </p:notesMasterIdLst>
  <p:sldIdLst>
    <p:sldId id="257" r:id="rId2"/>
    <p:sldId id="258" r:id="rId3"/>
    <p:sldId id="259" r:id="rId4"/>
    <p:sldId id="261" r:id="rId5"/>
    <p:sldId id="263" r:id="rId6"/>
    <p:sldId id="264" r:id="rId7"/>
    <p:sldId id="265" r:id="rId8"/>
    <p:sldId id="267" r:id="rId9"/>
    <p:sldId id="266" r:id="rId10"/>
    <p:sldId id="268" r:id="rId11"/>
    <p:sldId id="269" r:id="rId12"/>
    <p:sldId id="273" r:id="rId13"/>
    <p:sldId id="274" r:id="rId14"/>
    <p:sldId id="275"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B1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27" autoAdjust="0"/>
  </p:normalViewPr>
  <p:slideViewPr>
    <p:cSldViewPr>
      <p:cViewPr varScale="1">
        <p:scale>
          <a:sx n="89" d="100"/>
          <a:sy n="89" d="100"/>
        </p:scale>
        <p:origin x="846" y="6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71956-C783-44BE-951A-43AF282CA1D4}" type="datetimeFigureOut">
              <a:rPr lang="en-US" smtClean="0"/>
              <a:pPr/>
              <a:t>4/12/2024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2E46DD-4691-412E-BA88-72D6E72C33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ctrTitle"/>
          </p:nvPr>
        </p:nvSpPr>
        <p:spPr>
          <a:xfrm>
            <a:off x="1028700" y="1352554"/>
            <a:ext cx="7086600" cy="1368822"/>
          </a:xfrm>
        </p:spPr>
        <p:txBody>
          <a:bodyPr anchor="b">
            <a:normAutofit/>
          </a:bodyPr>
          <a:lstStyle>
            <a:lvl1pPr algn="l">
              <a:defRPr sz="4500"/>
            </a:lvl1pPr>
          </a:lstStyle>
          <a:p>
            <a:r>
              <a:rPr lang="en-US"/>
              <a:t>Click to edit Master title style</a:t>
            </a:r>
            <a:endParaRPr lang="en-US" dirty="0"/>
          </a:p>
        </p:txBody>
      </p:sp>
      <p:sp>
        <p:nvSpPr>
          <p:cNvPr id="3" name="Subtitle 2"/>
          <p:cNvSpPr>
            <a:spLocks noGrp="1"/>
          </p:cNvSpPr>
          <p:nvPr>
            <p:ph type="subTitle" idx="1"/>
          </p:nvPr>
        </p:nvSpPr>
        <p:spPr>
          <a:xfrm>
            <a:off x="1028700" y="2724151"/>
            <a:ext cx="7086600" cy="514350"/>
          </a:xfrm>
        </p:spPr>
        <p:txBody>
          <a:bodyPr>
            <a:normAutofit/>
          </a:bodyPr>
          <a:lstStyle>
            <a:lvl1pPr marL="0" indent="0" algn="l">
              <a:buNone/>
              <a:defRPr sz="15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932171" y="3235746"/>
            <a:ext cx="2183130" cy="280982"/>
          </a:xfrm>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a:xfrm>
            <a:off x="1028700" y="3242884"/>
            <a:ext cx="4800600" cy="273844"/>
          </a:xfrm>
        </p:spPr>
        <p:txBody>
          <a:bodyPr/>
          <a:lstStyle/>
          <a:p>
            <a:endParaRPr lang="en-US"/>
          </a:p>
        </p:txBody>
      </p:sp>
      <p:sp>
        <p:nvSpPr>
          <p:cNvPr id="6" name="Slide Number Placeholder 5"/>
          <p:cNvSpPr>
            <a:spLocks noGrp="1"/>
          </p:cNvSpPr>
          <p:nvPr>
            <p:ph type="sldNum" sz="quarter" idx="12"/>
          </p:nvPr>
        </p:nvSpPr>
        <p:spPr>
          <a:xfrm>
            <a:off x="6057900" y="1073150"/>
            <a:ext cx="2057400"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5430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33" y="3523021"/>
            <a:ext cx="8116526" cy="614516"/>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1295" y="706080"/>
            <a:ext cx="8116380" cy="260862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4137537"/>
            <a:ext cx="8115300" cy="526477"/>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62816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0" y="565150"/>
            <a:ext cx="8115300" cy="2101850"/>
          </a:xfrm>
        </p:spPr>
        <p:txBody>
          <a:bodyPr anchor="ct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850"/>
            <a:ext cx="7597887" cy="749300"/>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4191175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51" y="565150"/>
            <a:ext cx="7613650" cy="1953371"/>
          </a:xfrm>
        </p:spPr>
        <p:txBody>
          <a:bodyPr anchor="ctr"/>
          <a:lstStyle>
            <a:lvl1pPr algn="l">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977899" y="2524168"/>
            <a:ext cx="7194552" cy="333332"/>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768351" y="2969897"/>
            <a:ext cx="7613650" cy="509903"/>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5750"/>
            <a:ext cx="2183130" cy="273844"/>
          </a:xfrm>
        </p:spPr>
        <p:txBody>
          <a:bodyPr/>
          <a:lstStyle>
            <a:lvl1pPr algn="r">
              <a:defRPr/>
            </a:lvl1p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a:xfrm>
            <a:off x="514350" y="284956"/>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
        <p:nvSpPr>
          <p:cNvPr id="9" name="TextBox 8"/>
          <p:cNvSpPr txBox="1"/>
          <p:nvPr/>
        </p:nvSpPr>
        <p:spPr>
          <a:xfrm>
            <a:off x="357188" y="70008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8238173" y="202596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573411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768371" y="843526"/>
            <a:ext cx="7609640" cy="1883876"/>
          </a:xfrm>
        </p:spPr>
        <p:txBody>
          <a:bodyPr anchor="b"/>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68350" y="2736237"/>
            <a:ext cx="7608491" cy="74991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860839" y="284163"/>
            <a:ext cx="2183130" cy="273844"/>
          </a:xfrm>
        </p:spPr>
        <p:txBody>
          <a:bodyPr/>
          <a:lstStyle>
            <a:lvl1pPr algn="r">
              <a:defRPr/>
            </a:lvl1p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a:xfrm>
            <a:off x="514350" y="284163"/>
            <a:ext cx="5243619" cy="273844"/>
          </a:xfrm>
        </p:spPr>
        <p:txBody>
          <a:bodyPr/>
          <a:lstStyle/>
          <a:p>
            <a:endParaRPr lang="en-US"/>
          </a:p>
        </p:txBody>
      </p:sp>
      <p:sp>
        <p:nvSpPr>
          <p:cNvPr id="7" name="Slide Number Placeholder 6"/>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15027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571500"/>
            <a:ext cx="6457949" cy="977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514350" y="1651560"/>
            <a:ext cx="2592324" cy="462990"/>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514349"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276600" y="165099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275144" y="2178050"/>
            <a:ext cx="2592324" cy="24859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6038850" y="1644649"/>
            <a:ext cx="2592324" cy="469901"/>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6038851" y="2178424"/>
            <a:ext cx="2592324" cy="248559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557978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1" y="571500"/>
            <a:ext cx="6457949" cy="9715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6463" y="3143250"/>
            <a:ext cx="2588687"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516463" y="1771650"/>
            <a:ext cx="2588687"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516463" y="3655323"/>
            <a:ext cx="2588687"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280698" y="3143250"/>
            <a:ext cx="2586701"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280697" y="1771650"/>
            <a:ext cx="2586702"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280699" y="3655323"/>
            <a:ext cx="2586701"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6037299" y="3143250"/>
            <a:ext cx="2592352" cy="512074"/>
          </a:xfrm>
        </p:spPr>
        <p:txBody>
          <a:bodyPr anchor="b">
            <a:noAutofit/>
          </a:bodyPr>
          <a:lstStyle>
            <a:lvl1pPr marL="0" indent="0">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37391" y="1771650"/>
            <a:ext cx="2585909" cy="1143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6037299" y="3655321"/>
            <a:ext cx="2589334" cy="1008691"/>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066134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14350" y="1645920"/>
            <a:ext cx="8115300" cy="30180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306884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Vertical Title 1"/>
          <p:cNvSpPr>
            <a:spLocks noGrp="1"/>
          </p:cNvSpPr>
          <p:nvPr>
            <p:ph type="title" orient="vert"/>
          </p:nvPr>
        </p:nvSpPr>
        <p:spPr>
          <a:xfrm>
            <a:off x="7086600" y="558800"/>
            <a:ext cx="1543050" cy="292735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68350" y="558800"/>
            <a:ext cx="6153151" cy="2927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860839" y="284956"/>
            <a:ext cx="2183130" cy="273844"/>
          </a:xfrm>
        </p:spPr>
        <p:txBody>
          <a:bodyPr/>
          <a:lstStyle>
            <a:lvl1pPr algn="r">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a:xfrm>
            <a:off x="514350" y="285750"/>
            <a:ext cx="5243619" cy="273844"/>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08749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47878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1362"/>
            <a:ext cx="9144000" cy="1862138"/>
          </a:xfrm>
          <a:prstGeom prst="rect">
            <a:avLst/>
          </a:prstGeom>
        </p:spPr>
      </p:pic>
      <p:sp>
        <p:nvSpPr>
          <p:cNvPr id="2" name="Title 1"/>
          <p:cNvSpPr>
            <a:spLocks noGrp="1"/>
          </p:cNvSpPr>
          <p:nvPr>
            <p:ph type="title"/>
          </p:nvPr>
        </p:nvSpPr>
        <p:spPr>
          <a:xfrm>
            <a:off x="514351" y="565150"/>
            <a:ext cx="8115299" cy="2101451"/>
          </a:xfrm>
        </p:spPr>
        <p:txBody>
          <a:bodyPr anchor="b">
            <a:normAutofit/>
          </a:bodyPr>
          <a:lstStyle>
            <a:lvl1pPr algn="r">
              <a:defRPr sz="3000"/>
            </a:lvl1pPr>
          </a:lstStyle>
          <a:p>
            <a:r>
              <a:rPr lang="en-US"/>
              <a:t>Click to edit Master title style</a:t>
            </a:r>
            <a:endParaRPr lang="en-US" dirty="0"/>
          </a:p>
        </p:txBody>
      </p:sp>
      <p:sp>
        <p:nvSpPr>
          <p:cNvPr id="3" name="Text Placeholder 2"/>
          <p:cNvSpPr>
            <a:spLocks noGrp="1"/>
          </p:cNvSpPr>
          <p:nvPr>
            <p:ph type="body" idx="1"/>
          </p:nvPr>
        </p:nvSpPr>
        <p:spPr>
          <a:xfrm>
            <a:off x="768350" y="2731294"/>
            <a:ext cx="7867650" cy="716756"/>
          </a:xfrm>
        </p:spPr>
        <p:txBody>
          <a:bodyPr>
            <a:normAutofit/>
          </a:bodyPr>
          <a:lstStyle>
            <a:lvl1pPr marL="0" indent="0" algn="r">
              <a:buNone/>
              <a:defRPr sz="165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860839" y="285750"/>
            <a:ext cx="2183130" cy="273844"/>
          </a:xfrm>
        </p:spPr>
        <p:txBody>
          <a:bodyPr/>
          <a:lstStyle>
            <a:lvl1pPr algn="r">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11"/>
          </p:nvPr>
        </p:nvSpPr>
        <p:spPr>
          <a:xfrm>
            <a:off x="514350" y="285751"/>
            <a:ext cx="5243619" cy="273049"/>
          </a:xfrm>
        </p:spPr>
        <p:txBody>
          <a:bodyPr/>
          <a:lstStyle/>
          <a:p>
            <a:endParaRPr lang="en-US"/>
          </a:p>
        </p:txBody>
      </p:sp>
      <p:sp>
        <p:nvSpPr>
          <p:cNvPr id="6" name="Slide Number Placeholder 5"/>
          <p:cNvSpPr>
            <a:spLocks noGrp="1"/>
          </p:cNvSpPr>
          <p:nvPr>
            <p:ph type="sldNum" sz="quarter" idx="12"/>
          </p:nvPr>
        </p:nvSpPr>
        <p:spPr>
          <a:xfrm>
            <a:off x="8146839" y="285750"/>
            <a:ext cx="482811" cy="273844"/>
          </a:xfrm>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53728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45920"/>
            <a:ext cx="4000500" cy="3018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61541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571500"/>
            <a:ext cx="6457950" cy="971550"/>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5807" y="1637852"/>
            <a:ext cx="3809993"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1" y="2349500"/>
            <a:ext cx="3983831"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0" y="1637852"/>
            <a:ext cx="3829050" cy="617934"/>
          </a:xfrm>
        </p:spPr>
        <p:txBody>
          <a:bodyPr anchor="b">
            <a:normAutofit/>
          </a:bodyPr>
          <a:lstStyle>
            <a:lvl1pPr marL="0" indent="0">
              <a:buNone/>
              <a:defRPr sz="21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49500"/>
            <a:ext cx="4000500" cy="2314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F3520A-F4D0-4B8B-BBCE-F7BED5E59FD6}"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03300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F3520A-F4D0-4B8B-BBCE-F7BED5E59FD6}" type="datetimeFigureOut">
              <a:rPr lang="en-US" smtClean="0"/>
              <a:pPr/>
              <a:t>4/12/2024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1020714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F3520A-F4D0-4B8B-BBCE-F7BED5E59FD6}"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80547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3086100" cy="1200150"/>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3746686" y="560070"/>
            <a:ext cx="4882964" cy="410394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4350" y="2343150"/>
            <a:ext cx="308610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396206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0" y="1143000"/>
            <a:ext cx="5154930" cy="1200150"/>
          </a:xfrm>
        </p:spPr>
        <p:txBody>
          <a:bodyPr anchor="b"/>
          <a:lstStyle>
            <a:lvl1pPr algn="l">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95928" y="563431"/>
            <a:ext cx="2733722" cy="410058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14350" y="2343150"/>
            <a:ext cx="5154930" cy="232086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CF3520A-F4D0-4B8B-BBCE-F7BED5E59FD6}"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DCDE78-F739-4DF2-90D2-AB32A77A4BC4}" type="slidenum">
              <a:rPr lang="en-US" smtClean="0"/>
              <a:pPr/>
              <a:t>‹#›</a:t>
            </a:fld>
            <a:endParaRPr lang="en-US"/>
          </a:p>
        </p:txBody>
      </p:sp>
    </p:spTree>
    <p:extLst>
      <p:ext uri="{BB962C8B-B14F-4D97-AF65-F5344CB8AC3E}">
        <p14:creationId xmlns:p14="http://schemas.microsoft.com/office/powerpoint/2010/main" val="260716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573280"/>
            <a:ext cx="6457950" cy="9697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4350" y="1645920"/>
            <a:ext cx="8115300" cy="301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46520" y="4767263"/>
            <a:ext cx="218313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8CF3520A-F4D0-4B8B-BBCE-F7BED5E59FD6}" type="datetimeFigureOut">
              <a:rPr lang="en-US" smtClean="0"/>
              <a:pPr/>
              <a:t>4/12/2024</a:t>
            </a:fld>
            <a:endParaRPr lang="en-US"/>
          </a:p>
        </p:txBody>
      </p:sp>
      <p:sp>
        <p:nvSpPr>
          <p:cNvPr id="5" name="Footer Placeholder 4"/>
          <p:cNvSpPr>
            <a:spLocks noGrp="1"/>
          </p:cNvSpPr>
          <p:nvPr>
            <p:ph type="ftr" sz="quarter" idx="3"/>
          </p:nvPr>
        </p:nvSpPr>
        <p:spPr>
          <a:xfrm>
            <a:off x="514350" y="4766884"/>
            <a:ext cx="5829300" cy="273844"/>
          </a:xfrm>
          <a:prstGeom prst="rect">
            <a:avLst/>
          </a:prstGeom>
        </p:spPr>
        <p:txBody>
          <a:bodyPr vert="horz" lIns="91440" tIns="45720" rIns="91440" bIns="45720" rtlCol="0" anchor="ctr"/>
          <a:lstStyle>
            <a:lvl1pPr algn="l">
              <a:defRPr sz="7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285750"/>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20DCDE78-F739-4DF2-90D2-AB32A77A4BC4}" type="slidenum">
              <a:rPr lang="en-US" smtClean="0"/>
              <a:pPr/>
              <a:t>‹#›</a:t>
            </a:fld>
            <a:endParaRPr lang="en-US"/>
          </a:p>
        </p:txBody>
      </p:sp>
    </p:spTree>
    <p:extLst>
      <p:ext uri="{BB962C8B-B14F-4D97-AF65-F5344CB8AC3E}">
        <p14:creationId xmlns:p14="http://schemas.microsoft.com/office/powerpoint/2010/main" val="2760021813"/>
      </p:ext>
    </p:extLst>
  </p:cSld>
  <p:clrMap bg1="dk1" tx1="lt1" bg2="dk2" tx2="lt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 id="2147484102" r:id="rId13"/>
    <p:sldLayoutId id="2147484103" r:id="rId14"/>
    <p:sldLayoutId id="2147484104" r:id="rId15"/>
    <p:sldLayoutId id="2147484105" r:id="rId16"/>
    <p:sldLayoutId id="2147484106" r:id="rId17"/>
  </p:sldLayoutIdLst>
  <p:txStyles>
    <p:titleStyle>
      <a:lvl1pPr algn="r" defTabSz="685800" rtl="0" eaLnBrk="1" latinLnBrk="0" hangingPunct="1">
        <a:lnSpc>
          <a:spcPct val="90000"/>
        </a:lnSpc>
        <a:spcBef>
          <a:spcPct val="0"/>
        </a:spcBef>
        <a:buNone/>
        <a:defRPr sz="30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6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2">
            <a:alphaModFix amt="5000"/>
          </a:blip>
          <a:srcRect t="5928" r="746" b="10206"/>
          <a:stretch/>
        </p:blipFill>
        <p:spPr>
          <a:xfrm>
            <a:off x="0" y="142858"/>
            <a:ext cx="9130937" cy="5143501"/>
          </a:xfrm>
          <a:prstGeom prst="rect">
            <a:avLst/>
          </a:prstGeom>
          <a:effectLst/>
        </p:spPr>
      </p:pic>
      <p:graphicFrame>
        <p:nvGraphicFramePr>
          <p:cNvPr id="3" name="Table 2"/>
          <p:cNvGraphicFramePr>
            <a:graphicFrameLocks noGrp="1"/>
          </p:cNvGraphicFramePr>
          <p:nvPr/>
        </p:nvGraphicFramePr>
        <p:xfrm>
          <a:off x="2500298" y="285734"/>
          <a:ext cx="6215106" cy="4714908"/>
        </p:xfrm>
        <a:graphic>
          <a:graphicData uri="http://schemas.openxmlformats.org/drawingml/2006/table">
            <a:tbl>
              <a:tblPr firstRow="1" bandRow="1">
                <a:tableStyleId>{638B1855-1B75-4FBE-930C-398BA8C253C6}</a:tableStyleId>
              </a:tblPr>
              <a:tblGrid>
                <a:gridCol w="6215106">
                  <a:extLst>
                    <a:ext uri="{9D8B030D-6E8A-4147-A177-3AD203B41FA5}">
                      <a16:colId xmlns:a16="http://schemas.microsoft.com/office/drawing/2014/main" val="20000"/>
                    </a:ext>
                  </a:extLst>
                </a:gridCol>
              </a:tblGrid>
              <a:tr h="4714908">
                <a:tc>
                  <a:txBody>
                    <a:bodyPr/>
                    <a:lstStyle/>
                    <a:p>
                      <a:endParaRPr lang="en-US"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nvGraphicFramePr>
        <p:xfrm>
          <a:off x="571472" y="928676"/>
          <a:ext cx="7143800" cy="3571900"/>
        </p:xfrm>
        <a:graphic>
          <a:graphicData uri="http://schemas.openxmlformats.org/drawingml/2006/table">
            <a:tbl>
              <a:tblPr firstRow="1" bandRow="1">
                <a:tableStyleId>{5FD0F851-EC5A-4D38-B0AD-8093EC10F338}</a:tableStyleId>
              </a:tblPr>
              <a:tblGrid>
                <a:gridCol w="7143800">
                  <a:extLst>
                    <a:ext uri="{9D8B030D-6E8A-4147-A177-3AD203B41FA5}">
                      <a16:colId xmlns:a16="http://schemas.microsoft.com/office/drawing/2014/main" val="20000"/>
                    </a:ext>
                  </a:extLst>
                </a:gridCol>
              </a:tblGrid>
              <a:tr h="3571900">
                <a:tc>
                  <a:txBody>
                    <a:bodyPr/>
                    <a:lstStyle/>
                    <a:p>
                      <a:endParaRPr lang="en-US" dirty="0">
                        <a:solidFill>
                          <a:srgbClr val="000B14"/>
                        </a:solidFill>
                      </a:endParaRPr>
                    </a:p>
                  </a:txBody>
                  <a:tcPr>
                    <a:solidFill>
                      <a:schemeClr val="bg1">
                        <a:lumMod val="20000"/>
                        <a:lumOff val="80000"/>
                      </a:schemeClr>
                    </a:solidFill>
                  </a:tcPr>
                </a:tc>
                <a:extLst>
                  <a:ext uri="{0D108BD9-81ED-4DB2-BD59-A6C34878D82A}">
                    <a16:rowId xmlns:a16="http://schemas.microsoft.com/office/drawing/2014/main" val="10000"/>
                  </a:ext>
                </a:extLst>
              </a:tr>
            </a:tbl>
          </a:graphicData>
        </a:graphic>
      </p:graphicFrame>
      <p:pic>
        <p:nvPicPr>
          <p:cNvPr id="5"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71418" y="1216876"/>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6" name="Picture 5"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4" cstate="print"/>
          <a:stretch>
            <a:fillRect/>
          </a:stretch>
        </p:blipFill>
        <p:spPr>
          <a:xfrm>
            <a:off x="3789084" y="1232843"/>
            <a:ext cx="1587347" cy="516273"/>
          </a:xfrm>
          <a:prstGeom prst="rect">
            <a:avLst/>
          </a:prstGeom>
        </p:spPr>
      </p:pic>
      <p:pic>
        <p:nvPicPr>
          <p:cNvPr id="7"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0582" y="1222424"/>
            <a:ext cx="668564" cy="6662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214414" y="2214560"/>
            <a:ext cx="6381922" cy="461665"/>
          </a:xfrm>
          <a:prstGeom prst="rect">
            <a:avLst/>
          </a:prstGeom>
          <a:noFill/>
        </p:spPr>
        <p:txBody>
          <a:bodyPr wrap="square" rtlCol="0">
            <a:spAutoFit/>
          </a:bodyPr>
          <a:lstStyle/>
          <a:p>
            <a:r>
              <a:rPr lang="en-US" sz="2400" b="1" dirty="0">
                <a:solidFill>
                  <a:srgbClr val="161D23"/>
                </a:solidFill>
              </a:rPr>
              <a:t>NEXT GEN EMPLOYABILITY PROGRAM</a:t>
            </a:r>
            <a:endParaRPr lang="en-US" b="1" dirty="0">
              <a:solidFill>
                <a:srgbClr val="161D23"/>
              </a:solidFill>
            </a:endParaRPr>
          </a:p>
        </p:txBody>
      </p:sp>
      <p:sp>
        <p:nvSpPr>
          <p:cNvPr id="9" name="TextBox 8"/>
          <p:cNvSpPr txBox="1"/>
          <p:nvPr/>
        </p:nvSpPr>
        <p:spPr>
          <a:xfrm>
            <a:off x="2071670" y="2643189"/>
            <a:ext cx="4071966" cy="369332"/>
          </a:xfrm>
          <a:prstGeom prst="rect">
            <a:avLst/>
          </a:prstGeom>
          <a:noFill/>
        </p:spPr>
        <p:txBody>
          <a:bodyPr wrap="square" rtlCol="0">
            <a:spAutoFit/>
          </a:bodyPr>
          <a:lstStyle/>
          <a:p>
            <a:r>
              <a:rPr lang="en-US" dirty="0"/>
              <a:t> </a:t>
            </a:r>
            <a:r>
              <a:rPr lang="en-US" dirty="0">
                <a:solidFill>
                  <a:srgbClr val="161D23"/>
                </a:solidFill>
              </a:rPr>
              <a:t>Creating a future-ready workforce</a:t>
            </a:r>
            <a:endParaRPr lang="en-US" dirty="0"/>
          </a:p>
        </p:txBody>
      </p:sp>
      <p:sp>
        <p:nvSpPr>
          <p:cNvPr id="10" name="TextBox 9"/>
          <p:cNvSpPr txBox="1"/>
          <p:nvPr/>
        </p:nvSpPr>
        <p:spPr>
          <a:xfrm>
            <a:off x="928662" y="3286130"/>
            <a:ext cx="2357454"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Team Members</a:t>
            </a:r>
          </a:p>
        </p:txBody>
      </p:sp>
      <p:sp>
        <p:nvSpPr>
          <p:cNvPr id="11" name="TextBox 10"/>
          <p:cNvSpPr txBox="1"/>
          <p:nvPr/>
        </p:nvSpPr>
        <p:spPr>
          <a:xfrm>
            <a:off x="1000100" y="3714758"/>
            <a:ext cx="2357454" cy="759182"/>
          </a:xfrm>
          <a:prstGeom prst="rect">
            <a:avLst/>
          </a:prstGeom>
          <a:noFill/>
        </p:spPr>
        <p:txBody>
          <a:bodyPr wrap="square" rtlCol="0">
            <a:spAutoFit/>
          </a:bodyPr>
          <a:lstStyle/>
          <a:p>
            <a:pPr lvl="0">
              <a:spcAft>
                <a:spcPts val="200"/>
              </a:spcAft>
              <a:buClr>
                <a:schemeClr val="bg1"/>
              </a:buClr>
            </a:pPr>
            <a:r>
              <a:rPr lang="en-US" sz="1100" b="0" i="0" u="none" strike="noStrike" cap="none" dirty="0">
                <a:solidFill>
                  <a:srgbClr val="000B14"/>
                </a:solidFill>
                <a:latin typeface="Arial"/>
                <a:ea typeface="Arial"/>
                <a:cs typeface="Arial"/>
                <a:sym typeface="Arial"/>
              </a:rPr>
              <a:t>Student Name :</a:t>
            </a:r>
            <a:r>
              <a:rPr lang="en-US" sz="1100" dirty="0" err="1">
                <a:solidFill>
                  <a:srgbClr val="000B14"/>
                </a:solidFill>
                <a:latin typeface="Arial"/>
                <a:ea typeface="Arial"/>
                <a:cs typeface="Arial"/>
                <a:sym typeface="Arial"/>
              </a:rPr>
              <a:t>Kesavan</a:t>
            </a:r>
            <a:r>
              <a:rPr lang="en-US" sz="1100" dirty="0">
                <a:solidFill>
                  <a:srgbClr val="000B14"/>
                </a:solidFill>
                <a:latin typeface="Arial"/>
                <a:ea typeface="Arial"/>
                <a:cs typeface="Arial"/>
                <a:sym typeface="Arial"/>
              </a:rPr>
              <a:t> B</a:t>
            </a:r>
            <a:endParaRPr lang="en-US" sz="1100" b="0" i="0" u="none" strike="noStrike" cap="none" dirty="0">
              <a:solidFill>
                <a:srgbClr val="000B14"/>
              </a:solidFill>
              <a:latin typeface="Arial"/>
              <a:ea typeface="Arial"/>
              <a:cs typeface="Arial"/>
              <a:sym typeface="Arial"/>
            </a:endParaRPr>
          </a:p>
          <a:p>
            <a:pPr lvl="0">
              <a:spcAft>
                <a:spcPts val="200"/>
              </a:spcAft>
              <a:buClr>
                <a:schemeClr val="bg1"/>
              </a:buClr>
            </a:pPr>
            <a:r>
              <a:rPr lang="en-US" sz="1100" dirty="0">
                <a:solidFill>
                  <a:srgbClr val="000B14"/>
                </a:solidFill>
                <a:latin typeface="Arial"/>
                <a:ea typeface="Arial"/>
                <a:cs typeface="Arial"/>
                <a:sym typeface="Arial"/>
              </a:rPr>
              <a:t>Register Number</a:t>
            </a:r>
            <a:r>
              <a:rPr lang="en-US" sz="1100" b="0" i="0" u="none" strike="noStrike" cap="none" dirty="0">
                <a:solidFill>
                  <a:srgbClr val="000B14"/>
                </a:solidFill>
                <a:latin typeface="Arial"/>
                <a:ea typeface="Arial"/>
                <a:cs typeface="Arial"/>
                <a:sym typeface="Arial"/>
              </a:rPr>
              <a:t> : 422721104019</a:t>
            </a:r>
          </a:p>
          <a:p>
            <a:endParaRPr lang="en-US" dirty="0"/>
          </a:p>
        </p:txBody>
      </p:sp>
      <p:sp>
        <p:nvSpPr>
          <p:cNvPr id="12" name="TextBox 11"/>
          <p:cNvSpPr txBox="1"/>
          <p:nvPr/>
        </p:nvSpPr>
        <p:spPr>
          <a:xfrm>
            <a:off x="5286380" y="3286130"/>
            <a:ext cx="1714512" cy="369332"/>
          </a:xfrm>
          <a:prstGeom prst="rect">
            <a:avLst/>
          </a:prstGeom>
          <a:noFill/>
        </p:spPr>
        <p:txBody>
          <a:bodyPr wrap="square" rtlCol="0">
            <a:spAutoFit/>
          </a:bodyPr>
          <a:lstStyle/>
          <a:p>
            <a:pPr lvl="0"/>
            <a:r>
              <a:rPr lang="en-US" b="0" i="0" u="none" strike="noStrike" cap="none" dirty="0">
                <a:solidFill>
                  <a:srgbClr val="000B14"/>
                </a:solidFill>
                <a:latin typeface="Arial"/>
                <a:ea typeface="Arial"/>
                <a:cs typeface="Arial"/>
                <a:sym typeface="Arial"/>
              </a:rPr>
              <a:t>College Name</a:t>
            </a:r>
          </a:p>
        </p:txBody>
      </p:sp>
      <p:sp>
        <p:nvSpPr>
          <p:cNvPr id="15" name="TextBox 14"/>
          <p:cNvSpPr txBox="1"/>
          <p:nvPr/>
        </p:nvSpPr>
        <p:spPr>
          <a:xfrm>
            <a:off x="5286380" y="3714758"/>
            <a:ext cx="1928826" cy="461665"/>
          </a:xfrm>
          <a:prstGeom prst="rect">
            <a:avLst/>
          </a:prstGeom>
          <a:noFill/>
        </p:spPr>
        <p:txBody>
          <a:bodyPr wrap="square" rtlCol="0">
            <a:spAutoFit/>
          </a:bodyPr>
          <a:lstStyle/>
          <a:p>
            <a:r>
              <a:rPr lang="en-US" sz="1200" dirty="0">
                <a:solidFill>
                  <a:srgbClr val="000B14"/>
                </a:solidFill>
              </a:rPr>
              <a:t>V.R.S College of Engineering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49880" y="857238"/>
            <a:ext cx="3571900" cy="461665"/>
          </a:xfrm>
          <a:prstGeom prst="rect">
            <a:avLst/>
          </a:prstGeom>
          <a:noFill/>
        </p:spPr>
        <p:txBody>
          <a:bodyPr wrap="square" rtlCol="0">
            <a:spAutoFit/>
          </a:bodyPr>
          <a:lstStyle/>
          <a:p>
            <a:pPr algn="ctr"/>
            <a:r>
              <a:rPr lang="en-US" sz="2400" b="1" dirty="0">
                <a:solidFill>
                  <a:schemeClr val="accent6">
                    <a:lumMod val="50000"/>
                  </a:schemeClr>
                </a:solidFill>
              </a:rPr>
              <a:t>Homepage</a:t>
            </a:r>
          </a:p>
        </p:txBody>
      </p:sp>
      <p:pic>
        <p:nvPicPr>
          <p:cNvPr id="8" name="Picture 7" descr="WhatsApp Image 2024-04-12 at 11.38.18 AM.jpeg"/>
          <p:cNvPicPr>
            <a:picLocks noChangeAspect="1"/>
          </p:cNvPicPr>
          <p:nvPr/>
        </p:nvPicPr>
        <p:blipFill>
          <a:blip r:embed="rId3"/>
          <a:stretch>
            <a:fillRect/>
          </a:stretch>
        </p:blipFill>
        <p:spPr>
          <a:xfrm>
            <a:off x="1500166" y="1285866"/>
            <a:ext cx="5786478" cy="3253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2428860" y="928676"/>
            <a:ext cx="3214710" cy="369332"/>
          </a:xfrm>
          <a:prstGeom prst="rect">
            <a:avLst/>
          </a:prstGeom>
          <a:noFill/>
        </p:spPr>
        <p:txBody>
          <a:bodyPr wrap="square" rtlCol="0">
            <a:spAutoFit/>
          </a:bodyPr>
          <a:lstStyle/>
          <a:p>
            <a:pPr algn="ctr"/>
            <a:r>
              <a:rPr lang="en-US" b="1" dirty="0">
                <a:solidFill>
                  <a:schemeClr val="accent6">
                    <a:lumMod val="50000"/>
                  </a:schemeClr>
                </a:solidFill>
              </a:rPr>
              <a:t>About-Us-Page</a:t>
            </a:r>
            <a:endParaRPr lang="en-US" dirty="0">
              <a:solidFill>
                <a:schemeClr val="accent6">
                  <a:lumMod val="50000"/>
                </a:schemeClr>
              </a:solidFill>
            </a:endParaRPr>
          </a:p>
        </p:txBody>
      </p:sp>
      <p:pic>
        <p:nvPicPr>
          <p:cNvPr id="6" name="Picture 5">
            <a:extLst>
              <a:ext uri="{FF2B5EF4-FFF2-40B4-BE49-F238E27FC236}">
                <a16:creationId xmlns:a16="http://schemas.microsoft.com/office/drawing/2014/main" id="{4B5108B4-F8F1-86D6-C3CF-2F3867545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251" y="1285094"/>
            <a:ext cx="6768752" cy="35726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3357586" cy="369332"/>
          </a:xfrm>
          <a:prstGeom prst="rect">
            <a:avLst/>
          </a:prstGeom>
          <a:noFill/>
        </p:spPr>
        <p:txBody>
          <a:bodyPr wrap="square" rtlCol="0">
            <a:spAutoFit/>
          </a:bodyPr>
          <a:lstStyle/>
          <a:p>
            <a:r>
              <a:rPr lang="en-IN" b="1" dirty="0">
                <a:solidFill>
                  <a:srgbClr val="213163"/>
                </a:solidFill>
              </a:rPr>
              <a:t>Future </a:t>
            </a:r>
            <a:r>
              <a:rPr lang="en-US" b="1" dirty="0">
                <a:solidFill>
                  <a:srgbClr val="213163"/>
                </a:solidFill>
              </a:rPr>
              <a:t>Enhancements</a:t>
            </a:r>
            <a:r>
              <a:rPr lang="en-US" b="1" dirty="0">
                <a:solidFill>
                  <a:srgbClr val="374151"/>
                </a:solidFill>
                <a:cs typeface="Times New Roman" panose="02020603050405020304" pitchFamily="18" charset="0"/>
              </a:rPr>
              <a:t>:</a:t>
            </a:r>
            <a:endParaRPr lang="en-US" dirty="0"/>
          </a:p>
        </p:txBody>
      </p:sp>
      <p:sp>
        <p:nvSpPr>
          <p:cNvPr id="7" name="TextBox 6"/>
          <p:cNvSpPr txBox="1"/>
          <p:nvPr/>
        </p:nvSpPr>
        <p:spPr>
          <a:xfrm>
            <a:off x="428596" y="1428742"/>
            <a:ext cx="8358246" cy="2831544"/>
          </a:xfrm>
          <a:prstGeom prst="rect">
            <a:avLst/>
          </a:prstGeom>
          <a:noFill/>
        </p:spPr>
        <p:txBody>
          <a:bodyPr wrap="square" rtlCol="0">
            <a:spAutoFit/>
          </a:bodyPr>
          <a:lstStyle/>
          <a:p>
            <a:r>
              <a:rPr lang="en-US" dirty="0">
                <a:solidFill>
                  <a:srgbClr val="000B14"/>
                </a:solidFill>
              </a:rPr>
              <a:t>	</a:t>
            </a:r>
            <a:r>
              <a:rPr lang="en-US" sz="1600" dirty="0">
                <a:solidFill>
                  <a:srgbClr val="000B14"/>
                </a:solidFill>
              </a:rPr>
              <a:t>	 With a few new projects in the works, we hope to improve our automobile rental application and provide our clients with an even better experience while also increasing operational efficiency. First, in order to make it easier for consumers to identify cars based on particular requirements like seating capacity or fuel efficiency, we want to implement enhanced search and filtering tools. Customers will find it more convenient to make safe online payments when payment gateway integration is implemented. We also want to put in place a rating and feedback system in order to collect insightful data and build community trust. Creating a mobile application will increase accessibility even more, and loyalty plans will encourage return reservations. The total rental experience will be enhanced by integrating with GPS and navigation systems, and dynamic pricing algorithms will maximize revenue. As we keep adding new car options, we're providing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857238"/>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928676"/>
            <a:ext cx="2357454" cy="369332"/>
          </a:xfrm>
          <a:prstGeom prst="rect">
            <a:avLst/>
          </a:prstGeom>
          <a:noFill/>
        </p:spPr>
        <p:txBody>
          <a:bodyPr wrap="square" rtlCol="0">
            <a:spAutoFit/>
          </a:bodyPr>
          <a:lstStyle/>
          <a:p>
            <a:r>
              <a:rPr lang="en-IN" b="1" dirty="0">
                <a:solidFill>
                  <a:srgbClr val="213163"/>
                </a:solidFill>
              </a:rPr>
              <a:t>Conclusion</a:t>
            </a:r>
            <a:endParaRPr lang="en-US" dirty="0"/>
          </a:p>
        </p:txBody>
      </p:sp>
      <p:sp>
        <p:nvSpPr>
          <p:cNvPr id="7" name="TextBox 6"/>
          <p:cNvSpPr txBox="1"/>
          <p:nvPr/>
        </p:nvSpPr>
        <p:spPr>
          <a:xfrm>
            <a:off x="571472" y="1428742"/>
            <a:ext cx="8215370" cy="2308324"/>
          </a:xfrm>
          <a:prstGeom prst="rect">
            <a:avLst/>
          </a:prstGeom>
          <a:noFill/>
        </p:spPr>
        <p:txBody>
          <a:bodyPr wrap="square" rtlCol="0">
            <a:spAutoFit/>
          </a:bodyPr>
          <a:lstStyle/>
          <a:p>
            <a:r>
              <a:rPr lang="en-US" dirty="0">
                <a:solidFill>
                  <a:srgbClr val="000B14"/>
                </a:solidFill>
              </a:rPr>
              <a:t>	In conclusion, developing a car rental application with the </a:t>
            </a:r>
            <a:r>
              <a:rPr lang="en-US" dirty="0" err="1">
                <a:solidFill>
                  <a:srgbClr val="000B14"/>
                </a:solidFill>
              </a:rPr>
              <a:t>Django</a:t>
            </a:r>
            <a:r>
              <a:rPr lang="en-US" dirty="0">
                <a:solidFill>
                  <a:srgbClr val="000B14"/>
                </a:solidFill>
              </a:rPr>
              <a:t> framework offers immense potential for providing users with a seamless and efficient rental experience. By leveraging </a:t>
            </a:r>
            <a:r>
              <a:rPr lang="en-US" dirty="0" err="1">
                <a:solidFill>
                  <a:srgbClr val="000B14"/>
                </a:solidFill>
              </a:rPr>
              <a:t>Django's</a:t>
            </a:r>
            <a:r>
              <a:rPr lang="en-US" dirty="0">
                <a:solidFill>
                  <a:srgbClr val="000B14"/>
                </a:solidFill>
              </a:rPr>
              <a:t> powerful features for model definition, views, and templates, you can create a robust system capable of managing rental transactions, user accounts, and inventory seamlessly. The application can be enhanced further by focusing on aspects such as user experience improvements, advanced search and filtering capabilities, dynamic pricing strategies, integration with payment gateways, and ongoing maintenance.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214282" y="2324681"/>
            <a:ext cx="8715436" cy="769441"/>
          </a:xfrm>
          <a:prstGeom prst="rect">
            <a:avLst/>
          </a:prstGeom>
          <a:noFill/>
        </p:spPr>
        <p:txBody>
          <a:bodyPr wrap="square" rtlCol="0">
            <a:spAutoFit/>
          </a:bodyPr>
          <a:lstStyle/>
          <a:p>
            <a:pPr algn="ctr"/>
            <a:r>
              <a:rPr lang="en-US" sz="4400" b="1" spc="-5" dirty="0">
                <a:solidFill>
                  <a:srgbClr val="223366"/>
                </a:solidFill>
              </a:rPr>
              <a:t>Thank You!</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857370"/>
          <a:ext cx="9144000" cy="3286130"/>
        </p:xfrm>
        <a:graphic>
          <a:graphicData uri="http://schemas.openxmlformats.org/drawingml/2006/table">
            <a:tbl>
              <a:tblPr firstRow="1" bandRow="1">
                <a:tableStyleId>{638B1855-1B75-4FBE-930C-398BA8C253C6}</a:tableStyleId>
              </a:tblPr>
              <a:tblGrid>
                <a:gridCol w="9144000">
                  <a:extLst>
                    <a:ext uri="{9D8B030D-6E8A-4147-A177-3AD203B41FA5}">
                      <a16:colId xmlns:a16="http://schemas.microsoft.com/office/drawing/2014/main" val="20000"/>
                    </a:ext>
                  </a:extLst>
                </a:gridCol>
              </a:tblGrid>
              <a:tr h="3286130">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Rounded Rectangle 6"/>
          <p:cNvSpPr/>
          <p:nvPr/>
        </p:nvSpPr>
        <p:spPr>
          <a:xfrm>
            <a:off x="928662" y="2928940"/>
            <a:ext cx="7286676"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a:solidFill>
                  <a:srgbClr val="000B14"/>
                </a:solidFill>
              </a:rPr>
              <a:t>Car Rentals Application with </a:t>
            </a:r>
            <a:r>
              <a:rPr lang="en-US" sz="2400" b="1" dirty="0" err="1">
                <a:solidFill>
                  <a:srgbClr val="000B14"/>
                </a:solidFill>
              </a:rPr>
              <a:t>Django</a:t>
            </a:r>
            <a:r>
              <a:rPr lang="en-US" sz="2400" b="1" dirty="0">
                <a:solidFill>
                  <a:srgbClr val="000B14"/>
                </a:solidFill>
              </a:rPr>
              <a:t> Framework</a:t>
            </a:r>
            <a:endParaRPr lang="en-US" sz="2400" dirty="0">
              <a:solidFill>
                <a:srgbClr val="000B14"/>
              </a:solidFill>
            </a:endParaRPr>
          </a:p>
        </p:txBody>
      </p:sp>
      <p:sp>
        <p:nvSpPr>
          <p:cNvPr id="8" name="Rounded Rectangle 7"/>
          <p:cNvSpPr/>
          <p:nvPr/>
        </p:nvSpPr>
        <p:spPr>
          <a:xfrm>
            <a:off x="285720" y="428610"/>
            <a:ext cx="8643998" cy="64294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a:solidFill>
                  <a:srgbClr val="213164"/>
                </a:solidFill>
                <a:latin typeface="Arial"/>
                <a:cs typeface="Arial"/>
              </a:rPr>
              <a:t>CAPSTONE PROJECT SHOWCASE</a:t>
            </a:r>
          </a:p>
        </p:txBody>
      </p:sp>
      <p:sp>
        <p:nvSpPr>
          <p:cNvPr id="10" name="TextBox 9"/>
          <p:cNvSpPr txBox="1"/>
          <p:nvPr/>
        </p:nvSpPr>
        <p:spPr>
          <a:xfrm>
            <a:off x="3214678" y="2357436"/>
            <a:ext cx="3229530" cy="523220"/>
          </a:xfrm>
          <a:prstGeom prst="rect">
            <a:avLst/>
          </a:prstGeom>
          <a:noFill/>
        </p:spPr>
        <p:txBody>
          <a:bodyPr wrap="square" rtlCol="0">
            <a:spAutoFit/>
          </a:bodyPr>
          <a:lstStyle/>
          <a:p>
            <a:r>
              <a:rPr lang="en-US" sz="2800" b="1" dirty="0">
                <a:solidFill>
                  <a:schemeClr val="bg1">
                    <a:lumMod val="20000"/>
                    <a:lumOff val="80000"/>
                  </a:schemeClr>
                </a:solidFill>
              </a:rPr>
              <a:t>Project Title</a:t>
            </a:r>
            <a:endParaRPr lang="en-US" sz="2800" b="1" dirty="0">
              <a:solidFill>
                <a:schemeClr val="bg1">
                  <a:lumMod val="20000"/>
                  <a:lumOff val="80000"/>
                </a:schemeClr>
              </a:solidFill>
              <a:cs typeface="Poppins"/>
            </a:endParaRPr>
          </a:p>
        </p:txBody>
      </p:sp>
      <p:sp>
        <p:nvSpPr>
          <p:cNvPr id="11" name="TextBox 10"/>
          <p:cNvSpPr txBox="1"/>
          <p:nvPr/>
        </p:nvSpPr>
        <p:spPr>
          <a:xfrm>
            <a:off x="1571604" y="3786196"/>
            <a:ext cx="6429420" cy="923330"/>
          </a:xfrm>
          <a:prstGeom prst="rect">
            <a:avLst/>
          </a:prstGeom>
          <a:noFill/>
        </p:spPr>
        <p:txBody>
          <a:bodyPr wrap="square" rtlCol="0">
            <a:spAutoFit/>
          </a:bodyPr>
          <a:lstStyle/>
          <a:p>
            <a:r>
              <a:rPr lang="en-US" dirty="0">
                <a:solidFill>
                  <a:schemeClr val="bg1">
                    <a:lumMod val="20000"/>
                    <a:lumOff val="80000"/>
                  </a:schemeClr>
                </a:solidFill>
              </a:rPr>
              <a:t>Abstract | Problem Statement | Project Overview |</a:t>
            </a:r>
            <a:r>
              <a:rPr lang="en-US" dirty="0">
                <a:solidFill>
                  <a:schemeClr val="bg1">
                    <a:lumMod val="20000"/>
                    <a:lumOff val="80000"/>
                  </a:schemeClr>
                </a:solidFill>
                <a:ea typeface="+mn-lt"/>
                <a:cs typeface="Poppins"/>
              </a:rPr>
              <a:t> Proposed </a:t>
            </a:r>
            <a:r>
              <a:rPr lang="en-US" dirty="0">
                <a:solidFill>
                  <a:schemeClr val="bg1">
                    <a:lumMod val="20000"/>
                    <a:lumOff val="80000"/>
                  </a:schemeClr>
                </a:solidFill>
                <a:ea typeface="+mn-lt"/>
                <a:cs typeface="+mn-lt"/>
              </a:rPr>
              <a:t>Solution </a:t>
            </a:r>
            <a:r>
              <a:rPr lang="en-US" dirty="0">
                <a:solidFill>
                  <a:schemeClr val="bg1">
                    <a:lumMod val="20000"/>
                    <a:lumOff val="80000"/>
                  </a:schemeClr>
                </a:solidFill>
              </a:rPr>
              <a:t>| </a:t>
            </a:r>
            <a:r>
              <a:rPr lang="en-US" dirty="0">
                <a:solidFill>
                  <a:schemeClr val="bg1">
                    <a:lumMod val="20000"/>
                    <a:lumOff val="80000"/>
                  </a:schemeClr>
                </a:solidFill>
                <a:ea typeface="+mn-lt"/>
                <a:cs typeface="Poppins"/>
              </a:rPr>
              <a:t>Technology Used</a:t>
            </a:r>
            <a:r>
              <a:rPr lang="en-US" dirty="0">
                <a:solidFill>
                  <a:schemeClr val="bg1">
                    <a:lumMod val="20000"/>
                    <a:lumOff val="80000"/>
                  </a:schemeClr>
                </a:solidFill>
              </a:rPr>
              <a:t> | Modeling &amp; Results </a:t>
            </a:r>
            <a:r>
              <a:rPr lang="en-US" dirty="0">
                <a:solidFill>
                  <a:schemeClr val="bg1">
                    <a:lumMod val="20000"/>
                    <a:lumOff val="80000"/>
                  </a:schemeClr>
                </a:solidFill>
                <a:ea typeface="+mn-lt"/>
                <a:cs typeface="+mn-lt"/>
              </a:rPr>
              <a:t>| Conclusion </a:t>
            </a:r>
            <a:endParaRPr lang="en-US" dirty="0">
              <a:solidFill>
                <a:schemeClr val="bg1">
                  <a:lumMod val="20000"/>
                  <a:lumOff val="80000"/>
                </a:schemeClr>
              </a:solidFill>
              <a:cs typeface="Poppins"/>
            </a:endParaRPr>
          </a:p>
          <a:p>
            <a:endParaRPr lang="en-US" dirty="0">
              <a:solidFill>
                <a:schemeClr val="bg1">
                  <a:lumMod val="20000"/>
                  <a:lumOff val="8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2"/>
            <a:ext cx="1571636" cy="369332"/>
          </a:xfrm>
          <a:prstGeom prst="rect">
            <a:avLst/>
          </a:prstGeom>
          <a:noFill/>
        </p:spPr>
        <p:txBody>
          <a:bodyPr wrap="square" rtlCol="0">
            <a:spAutoFit/>
          </a:bodyPr>
          <a:lstStyle/>
          <a:p>
            <a:r>
              <a:rPr lang="en-IN" b="1" dirty="0">
                <a:solidFill>
                  <a:schemeClr val="accent6">
                    <a:lumMod val="50000"/>
                  </a:schemeClr>
                </a:solidFill>
              </a:rPr>
              <a:t>Abstract</a:t>
            </a:r>
            <a:endParaRPr lang="en-US" dirty="0">
              <a:solidFill>
                <a:schemeClr val="accent6">
                  <a:lumMod val="50000"/>
                </a:schemeClr>
              </a:solidFill>
            </a:endParaRPr>
          </a:p>
        </p:txBody>
      </p:sp>
      <p:sp>
        <p:nvSpPr>
          <p:cNvPr id="7" name="TextBox 6"/>
          <p:cNvSpPr txBox="1"/>
          <p:nvPr/>
        </p:nvSpPr>
        <p:spPr>
          <a:xfrm>
            <a:off x="714348" y="1714494"/>
            <a:ext cx="7715304" cy="2246769"/>
          </a:xfrm>
          <a:prstGeom prst="rect">
            <a:avLst/>
          </a:prstGeom>
          <a:noFill/>
        </p:spPr>
        <p:txBody>
          <a:bodyPr wrap="square" rtlCol="0">
            <a:spAutoFit/>
          </a:bodyPr>
          <a:lstStyle/>
          <a:p>
            <a:r>
              <a:rPr lang="en-US" sz="2000" dirty="0">
                <a:solidFill>
                  <a:srgbClr val="000B14"/>
                </a:solidFill>
              </a:rPr>
              <a:t>	</a:t>
            </a:r>
            <a:r>
              <a:rPr lang="en-US" sz="2000" dirty="0" err="1">
                <a:solidFill>
                  <a:srgbClr val="000B14"/>
                </a:solidFill>
              </a:rPr>
              <a:t>Django</a:t>
            </a:r>
            <a:r>
              <a:rPr lang="en-US" sz="2000" dirty="0">
                <a:solidFill>
                  <a:srgbClr val="000B14"/>
                </a:solidFill>
              </a:rPr>
              <a:t> Car Rental is a web application developed using the </a:t>
            </a:r>
            <a:r>
              <a:rPr lang="en-US" sz="2000" dirty="0" err="1">
                <a:solidFill>
                  <a:srgbClr val="000B14"/>
                </a:solidFill>
              </a:rPr>
              <a:t>Django</a:t>
            </a:r>
            <a:r>
              <a:rPr lang="en-US" sz="2000" dirty="0">
                <a:solidFill>
                  <a:srgbClr val="000B14"/>
                </a:solidFill>
              </a:rPr>
              <a:t> framework, designed to facilitate the rental and management of vehicles. The application provides a user-friendly interface for customers to browse available cars, make reservations, and manage their bookings. It also offers administrative functionalities for car owners or rental agencies to add, update, and remove vehicles, as well as manage reservations and customer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928676"/>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00034" y="1071552"/>
            <a:ext cx="3279878" cy="369332"/>
          </a:xfrm>
          <a:prstGeom prst="rect">
            <a:avLst/>
          </a:prstGeom>
          <a:noFill/>
        </p:spPr>
        <p:txBody>
          <a:bodyPr wrap="square" rtlCol="0">
            <a:spAutoFit/>
          </a:bodyPr>
          <a:lstStyle/>
          <a:p>
            <a:r>
              <a:rPr lang="en-IN" b="1" dirty="0">
                <a:solidFill>
                  <a:srgbClr val="213163"/>
                </a:solidFill>
              </a:rPr>
              <a:t>Problem Statement</a:t>
            </a:r>
            <a:endParaRPr lang="en-US" dirty="0"/>
          </a:p>
        </p:txBody>
      </p:sp>
      <p:sp>
        <p:nvSpPr>
          <p:cNvPr id="7" name="TextBox 6"/>
          <p:cNvSpPr txBox="1"/>
          <p:nvPr/>
        </p:nvSpPr>
        <p:spPr>
          <a:xfrm>
            <a:off x="571472" y="1571618"/>
            <a:ext cx="7858180" cy="2862322"/>
          </a:xfrm>
          <a:prstGeom prst="rect">
            <a:avLst/>
          </a:prstGeom>
          <a:noFill/>
        </p:spPr>
        <p:txBody>
          <a:bodyPr wrap="square" numCol="1" rtlCol="0">
            <a:spAutoFit/>
          </a:bodyPr>
          <a:lstStyle/>
          <a:p>
            <a:pPr algn="just"/>
            <a:r>
              <a:rPr lang="en-US" dirty="0">
                <a:solidFill>
                  <a:srgbClr val="000B14"/>
                </a:solidFill>
              </a:rPr>
              <a:t>      Browse the various car categories (e.g., sedan, SUV, luxury).  Examine comprehensive details about every vehicle, such as its characteristics, cost of rental, and availability. Make a car reservation by indicating the dates of the rental and entering the required personal data.  Examine their past rentals and current bookings. Modify or cancel already made reservations. </a:t>
            </a:r>
            <a:br>
              <a:rPr lang="en-US" dirty="0">
                <a:solidFill>
                  <a:srgbClr val="000B14"/>
                </a:solidFill>
              </a:rPr>
            </a:br>
            <a:r>
              <a:rPr lang="en-US" dirty="0">
                <a:solidFill>
                  <a:srgbClr val="000B14"/>
                </a:solidFill>
              </a:rPr>
              <a:t>     </a:t>
            </a:r>
            <a:r>
              <a:rPr lang="en-US" b="1" dirty="0">
                <a:solidFill>
                  <a:srgbClr val="000B14"/>
                </a:solidFill>
              </a:rPr>
              <a:t>The program ought to enable administrators to do the following: </a:t>
            </a:r>
          </a:p>
          <a:p>
            <a:pPr algn="just"/>
            <a:r>
              <a:rPr lang="en-US" dirty="0">
                <a:solidFill>
                  <a:srgbClr val="000B14"/>
                </a:solidFill>
              </a:rPr>
              <a:t> Add, modify, or remove vehicles from the inventory. </a:t>
            </a:r>
            <a:br>
              <a:rPr lang="en-US" dirty="0">
                <a:solidFill>
                  <a:srgbClr val="000B14"/>
                </a:solidFill>
              </a:rPr>
            </a:br>
            <a:r>
              <a:rPr lang="en-US" dirty="0">
                <a:solidFill>
                  <a:srgbClr val="000B14"/>
                </a:solidFill>
              </a:rPr>
              <a:t>Determine the availability and cost of each car's rental. </a:t>
            </a:r>
            <a:br>
              <a:rPr lang="en-US" dirty="0">
                <a:solidFill>
                  <a:srgbClr val="000B14"/>
                </a:solidFill>
              </a:rPr>
            </a:br>
            <a:r>
              <a:rPr lang="en-US" dirty="0">
                <a:solidFill>
                  <a:srgbClr val="000B14"/>
                </a:solidFill>
              </a:rPr>
              <a:t>Examine a list of all reservations, along with information about their status (confirmed, canceled, pending)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Project Overview</a:t>
            </a:r>
            <a:endParaRPr lang="en-US" dirty="0"/>
          </a:p>
        </p:txBody>
      </p:sp>
      <p:sp>
        <p:nvSpPr>
          <p:cNvPr id="7" name="TextBox 6"/>
          <p:cNvSpPr txBox="1"/>
          <p:nvPr/>
        </p:nvSpPr>
        <p:spPr>
          <a:xfrm>
            <a:off x="714348" y="1785932"/>
            <a:ext cx="7286676" cy="1938992"/>
          </a:xfrm>
          <a:prstGeom prst="rect">
            <a:avLst/>
          </a:prstGeom>
          <a:noFill/>
        </p:spPr>
        <p:txBody>
          <a:bodyPr wrap="square" rtlCol="0">
            <a:spAutoFit/>
          </a:bodyPr>
          <a:lstStyle/>
          <a:p>
            <a:r>
              <a:rPr lang="en-US" sz="2000" dirty="0">
                <a:solidFill>
                  <a:srgbClr val="000B14"/>
                </a:solidFill>
              </a:rPr>
              <a:t>		The Car Rental Application aims to provide a user-friendly platform for renting cars online. The application will allow users to browse through a variety of cars, view details, make reservations, and manage their bookings. Administrators will have access to an admin interface to manage cars, users, and reservations efficiently.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571472" y="1071553"/>
            <a:ext cx="2357454" cy="369332"/>
          </a:xfrm>
          <a:prstGeom prst="rect">
            <a:avLst/>
          </a:prstGeom>
          <a:noFill/>
        </p:spPr>
        <p:txBody>
          <a:bodyPr wrap="square" rtlCol="0">
            <a:spAutoFit/>
          </a:bodyPr>
          <a:lstStyle/>
          <a:p>
            <a:r>
              <a:rPr lang="en-IN" b="1" dirty="0">
                <a:solidFill>
                  <a:srgbClr val="213163"/>
                </a:solidFill>
              </a:rPr>
              <a:t>Proposed Solution</a:t>
            </a:r>
            <a:endParaRPr lang="en-US" dirty="0"/>
          </a:p>
        </p:txBody>
      </p:sp>
      <p:sp>
        <p:nvSpPr>
          <p:cNvPr id="7" name="TextBox 6"/>
          <p:cNvSpPr txBox="1"/>
          <p:nvPr/>
        </p:nvSpPr>
        <p:spPr>
          <a:xfrm>
            <a:off x="642910" y="1500180"/>
            <a:ext cx="7929618" cy="2954655"/>
          </a:xfrm>
          <a:prstGeom prst="rect">
            <a:avLst/>
          </a:prstGeom>
          <a:noFill/>
        </p:spPr>
        <p:txBody>
          <a:bodyPr wrap="square" rtlCol="0">
            <a:spAutoFit/>
          </a:bodyPr>
          <a:lstStyle/>
          <a:p>
            <a:r>
              <a:rPr lang="en-US" sz="1400" dirty="0">
                <a:solidFill>
                  <a:srgbClr val="000B14"/>
                </a:solidFill>
              </a:rPr>
              <a:t>Project Structure: Create the "</a:t>
            </a:r>
            <a:r>
              <a:rPr lang="en-US" sz="1400" dirty="0" err="1">
                <a:solidFill>
                  <a:srgbClr val="000B14"/>
                </a:solidFill>
              </a:rPr>
              <a:t>car_rentals</a:t>
            </a:r>
            <a:r>
              <a:rPr lang="en-US" sz="1400" dirty="0">
                <a:solidFill>
                  <a:srgbClr val="000B14"/>
                </a:solidFill>
              </a:rPr>
              <a:t>" app and the "</a:t>
            </a:r>
            <a:r>
              <a:rPr lang="en-US" sz="1400" dirty="0" err="1">
                <a:solidFill>
                  <a:srgbClr val="000B14"/>
                </a:solidFill>
              </a:rPr>
              <a:t>CarRentalSystem</a:t>
            </a:r>
            <a:r>
              <a:rPr lang="en-US" sz="1400" dirty="0">
                <a:solidFill>
                  <a:srgbClr val="000B14"/>
                </a:solidFill>
              </a:rPr>
              <a:t>" </a:t>
            </a:r>
            <a:r>
              <a:rPr lang="en-US" sz="1400" dirty="0" err="1">
                <a:solidFill>
                  <a:srgbClr val="000B14"/>
                </a:solidFill>
              </a:rPr>
              <a:t>Django</a:t>
            </a:r>
            <a:r>
              <a:rPr lang="en-US" sz="1400" dirty="0">
                <a:solidFill>
                  <a:srgbClr val="000B14"/>
                </a:solidFill>
              </a:rPr>
              <a:t> project. </a:t>
            </a:r>
            <a:br>
              <a:rPr lang="en-US" sz="1400" dirty="0">
                <a:solidFill>
                  <a:srgbClr val="000B14"/>
                </a:solidFill>
              </a:rPr>
            </a:br>
            <a:r>
              <a:rPr lang="en-US" sz="1400" dirty="0">
                <a:solidFill>
                  <a:srgbClr val="000B14"/>
                </a:solidFill>
              </a:rPr>
              <a:t>Sort the project files into the appropriate media, static, and template files </a:t>
            </a:r>
            <a:r>
              <a:rPr lang="en-US" sz="1400" dirty="0" err="1">
                <a:solidFill>
                  <a:srgbClr val="000B14"/>
                </a:solidFill>
              </a:rPr>
              <a:t>folders.Models</a:t>
            </a:r>
            <a:r>
              <a:rPr lang="en-US" sz="1400" dirty="0">
                <a:solidFill>
                  <a:srgbClr val="000B14"/>
                </a:solidFill>
              </a:rPr>
              <a:t>: Create models of cars, customers, reservations, and managers. </a:t>
            </a:r>
            <a:br>
              <a:rPr lang="en-US" sz="1400" dirty="0">
                <a:solidFill>
                  <a:srgbClr val="000B14"/>
                </a:solidFill>
              </a:rPr>
            </a:br>
            <a:r>
              <a:rPr lang="en-US" sz="1400" dirty="0">
                <a:solidFill>
                  <a:srgbClr val="000B14"/>
                </a:solidFill>
              </a:rPr>
              <a:t>     </a:t>
            </a:r>
          </a:p>
          <a:p>
            <a:r>
              <a:rPr lang="en-US" sz="1400" dirty="0">
                <a:solidFill>
                  <a:srgbClr val="000B14"/>
                </a:solidFill>
              </a:rPr>
              <a:t>    The Car model should contain fields for the make, model, year, category, price, availability, and image. The client model should contain fields for name, email, phone number, and address.  The reservation model should contain fields for the client, the vehicle that was rented, the dates of the rental, the status, and any further information.  Email addresses, encrypted passwords, login, and permissions should all be included in the Administrator model. </a:t>
            </a:r>
          </a:p>
          <a:p>
            <a:r>
              <a:rPr lang="en-US" sz="1400" b="1" dirty="0">
                <a:solidFill>
                  <a:srgbClr val="000B14"/>
                </a:solidFill>
              </a:rPr>
              <a:t>    Points of view:</a:t>
            </a:r>
          </a:p>
          <a:p>
            <a:r>
              <a:rPr lang="en-US" sz="1400" dirty="0">
                <a:solidFill>
                  <a:srgbClr val="000B14"/>
                </a:solidFill>
              </a:rPr>
              <a:t> Develop views to explore cars, </a:t>
            </a:r>
            <a:r>
              <a:rPr lang="en-US" sz="1600" dirty="0">
                <a:solidFill>
                  <a:srgbClr val="000B14"/>
                </a:solidFill>
              </a:rPr>
              <a:t>examine information on cars, schedule appointments, and view rental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42844"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7" name="TextBox 6"/>
          <p:cNvSpPr txBox="1"/>
          <p:nvPr/>
        </p:nvSpPr>
        <p:spPr>
          <a:xfrm>
            <a:off x="500034" y="857238"/>
            <a:ext cx="2500330" cy="369332"/>
          </a:xfrm>
          <a:prstGeom prst="rect">
            <a:avLst/>
          </a:prstGeom>
          <a:noFill/>
        </p:spPr>
        <p:txBody>
          <a:bodyPr wrap="square" rtlCol="0">
            <a:spAutoFit/>
          </a:bodyPr>
          <a:lstStyle/>
          <a:p>
            <a:r>
              <a:rPr lang="en-US" b="1" dirty="0">
                <a:solidFill>
                  <a:schemeClr val="accent6">
                    <a:lumMod val="50000"/>
                  </a:schemeClr>
                </a:solidFill>
              </a:rPr>
              <a:t>Key</a:t>
            </a:r>
            <a:r>
              <a:rPr lang="en-US" dirty="0">
                <a:solidFill>
                  <a:schemeClr val="accent6">
                    <a:lumMod val="50000"/>
                  </a:schemeClr>
                </a:solidFill>
              </a:rPr>
              <a:t> </a:t>
            </a:r>
            <a:r>
              <a:rPr lang="en-US" b="1" dirty="0">
                <a:solidFill>
                  <a:schemeClr val="accent6">
                    <a:lumMod val="50000"/>
                  </a:schemeClr>
                </a:solidFill>
              </a:rPr>
              <a:t>Components</a:t>
            </a:r>
            <a:endParaRPr lang="en-US" dirty="0">
              <a:solidFill>
                <a:schemeClr val="accent6">
                  <a:lumMod val="50000"/>
                </a:schemeClr>
              </a:solidFill>
            </a:endParaRPr>
          </a:p>
        </p:txBody>
      </p:sp>
      <p:sp>
        <p:nvSpPr>
          <p:cNvPr id="8" name="TextBox 7"/>
          <p:cNvSpPr txBox="1"/>
          <p:nvPr/>
        </p:nvSpPr>
        <p:spPr>
          <a:xfrm>
            <a:off x="285720" y="1643056"/>
            <a:ext cx="8215370" cy="2862322"/>
          </a:xfrm>
          <a:prstGeom prst="rect">
            <a:avLst/>
          </a:prstGeom>
          <a:noFill/>
        </p:spPr>
        <p:txBody>
          <a:bodyPr wrap="square" rtlCol="0">
            <a:spAutoFit/>
          </a:bodyPr>
          <a:lstStyle/>
          <a:p>
            <a:pPr marL="342900" indent="-342900"/>
            <a:r>
              <a:rPr lang="en-US" sz="2000" dirty="0">
                <a:solidFill>
                  <a:srgbClr val="000B14"/>
                </a:solidFill>
              </a:rPr>
              <a:t>         1. </a:t>
            </a:r>
            <a:r>
              <a:rPr lang="en-US" sz="2000" b="1" dirty="0">
                <a:solidFill>
                  <a:srgbClr val="000B14"/>
                </a:solidFill>
              </a:rPr>
              <a:t>Authentication &amp; Authorization</a:t>
            </a:r>
            <a:r>
              <a:rPr lang="en-US" sz="2000" dirty="0">
                <a:solidFill>
                  <a:srgbClr val="000B14"/>
                </a:solidFill>
              </a:rPr>
              <a:t>: Guarantee safe login for administrators and customers; limit access according to roles.</a:t>
            </a:r>
            <a:br>
              <a:rPr lang="en-US" sz="2000" dirty="0">
                <a:solidFill>
                  <a:srgbClr val="000B14"/>
                </a:solidFill>
              </a:rPr>
            </a:br>
            <a:r>
              <a:rPr lang="en-US" sz="2000" dirty="0">
                <a:solidFill>
                  <a:srgbClr val="000B14"/>
                </a:solidFill>
              </a:rPr>
              <a:t>2</a:t>
            </a:r>
            <a:r>
              <a:rPr lang="en-US" sz="2000" b="1" dirty="0">
                <a:solidFill>
                  <a:srgbClr val="000B14"/>
                </a:solidFill>
              </a:rPr>
              <a:t>. Car Management</a:t>
            </a:r>
            <a:r>
              <a:rPr lang="en-US" sz="2000" dirty="0">
                <a:solidFill>
                  <a:srgbClr val="000B14"/>
                </a:solidFill>
              </a:rPr>
              <a:t>: Easily update inventory, track availability, and keep thorough records of your cars. </a:t>
            </a:r>
            <a:br>
              <a:rPr lang="en-US" sz="2000" dirty="0">
                <a:solidFill>
                  <a:srgbClr val="000B14"/>
                </a:solidFill>
              </a:rPr>
            </a:br>
            <a:r>
              <a:rPr lang="en-US" sz="2000" dirty="0">
                <a:solidFill>
                  <a:srgbClr val="000B14"/>
                </a:solidFill>
              </a:rPr>
              <a:t>3</a:t>
            </a:r>
            <a:r>
              <a:rPr lang="en-US" sz="2000" b="1" dirty="0">
                <a:solidFill>
                  <a:srgbClr val="000B14"/>
                </a:solidFill>
              </a:rPr>
              <a:t>. Reservation System: </a:t>
            </a:r>
            <a:r>
              <a:rPr lang="en-US" sz="2000" dirty="0">
                <a:solidFill>
                  <a:srgbClr val="000B14"/>
                </a:solidFill>
              </a:rPr>
              <a:t>Make booking simple for clients and give administrators the resources they need to handle reservations effectively. </a:t>
            </a:r>
            <a:br>
              <a:rPr lang="en-US" sz="2000" dirty="0">
                <a:solidFill>
                  <a:srgbClr val="000B14"/>
                </a:solidFill>
              </a:rPr>
            </a:br>
            <a:r>
              <a:rPr lang="en-US" sz="2000" dirty="0">
                <a:solidFill>
                  <a:srgbClr val="000B14"/>
                </a:solidFill>
              </a:rPr>
              <a:t>4</a:t>
            </a:r>
            <a:r>
              <a:rPr lang="en-US" sz="2000" b="1" dirty="0">
                <a:solidFill>
                  <a:srgbClr val="000B14"/>
                </a:solidFill>
              </a:rPr>
              <a:t>. User Interface</a:t>
            </a:r>
            <a:r>
              <a:rPr lang="en-US" sz="2000" dirty="0">
                <a:solidFill>
                  <a:srgbClr val="000B14"/>
                </a:solidFill>
              </a:rPr>
              <a:t>: Create user-friendly interfaces that make booking, browsing, and administrative chores easy. </a:t>
            </a:r>
            <a:br>
              <a:rPr lang="en-US" sz="2000" dirty="0">
                <a:solidFill>
                  <a:srgbClr val="000B14"/>
                </a:solidFill>
              </a:rPr>
            </a:br>
            <a:endParaRPr lang="en-US" sz="2000" dirty="0">
              <a:solidFill>
                <a:srgbClr val="000B1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85720" y="642924"/>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6" name="TextBox 5"/>
          <p:cNvSpPr txBox="1"/>
          <p:nvPr/>
        </p:nvSpPr>
        <p:spPr>
          <a:xfrm>
            <a:off x="642910" y="1357304"/>
            <a:ext cx="8072494" cy="2554545"/>
          </a:xfrm>
          <a:prstGeom prst="rect">
            <a:avLst/>
          </a:prstGeom>
          <a:noFill/>
        </p:spPr>
        <p:txBody>
          <a:bodyPr wrap="square" rtlCol="0">
            <a:spAutoFit/>
          </a:bodyPr>
          <a:lstStyle/>
          <a:p>
            <a:r>
              <a:rPr lang="en-US" sz="2000" dirty="0">
                <a:solidFill>
                  <a:srgbClr val="000B14"/>
                </a:solidFill>
              </a:rPr>
              <a:t>5</a:t>
            </a:r>
            <a:r>
              <a:rPr lang="en-US" sz="2000" b="1" dirty="0">
                <a:solidFill>
                  <a:srgbClr val="000B14"/>
                </a:solidFill>
              </a:rPr>
              <a:t>. Admin Dashboard</a:t>
            </a:r>
            <a:r>
              <a:rPr lang="en-US" sz="2000" dirty="0">
                <a:solidFill>
                  <a:srgbClr val="000B14"/>
                </a:solidFill>
              </a:rPr>
              <a:t>: A central location where administrators may manage users, reservations, and automobile inventory. </a:t>
            </a:r>
            <a:br>
              <a:rPr lang="en-US" sz="2000" dirty="0">
                <a:solidFill>
                  <a:srgbClr val="000B14"/>
                </a:solidFill>
              </a:rPr>
            </a:br>
            <a:r>
              <a:rPr lang="en-US" sz="2000" dirty="0">
                <a:solidFill>
                  <a:srgbClr val="000B14"/>
                </a:solidFill>
              </a:rPr>
              <a:t>6</a:t>
            </a:r>
            <a:r>
              <a:rPr lang="en-US" sz="2000" b="1" dirty="0">
                <a:solidFill>
                  <a:srgbClr val="000B14"/>
                </a:solidFill>
              </a:rPr>
              <a:t>. Forms &amp; Validation</a:t>
            </a:r>
            <a:r>
              <a:rPr lang="en-US" sz="2000" dirty="0">
                <a:solidFill>
                  <a:srgbClr val="000B14"/>
                </a:solidFill>
              </a:rPr>
              <a:t>: Verify user input to ensure accuracy and preserve data integrity. </a:t>
            </a:r>
            <a:br>
              <a:rPr lang="en-US" sz="2000" dirty="0">
                <a:solidFill>
                  <a:srgbClr val="000B14"/>
                </a:solidFill>
              </a:rPr>
            </a:br>
            <a:r>
              <a:rPr lang="en-US" sz="2000" dirty="0">
                <a:solidFill>
                  <a:srgbClr val="000B14"/>
                </a:solidFill>
              </a:rPr>
              <a:t>7</a:t>
            </a:r>
            <a:r>
              <a:rPr lang="en-US" sz="2000" b="1" dirty="0">
                <a:solidFill>
                  <a:srgbClr val="000B14"/>
                </a:solidFill>
              </a:rPr>
              <a:t>. Security Measures</a:t>
            </a:r>
            <a:r>
              <a:rPr lang="en-US" sz="2000" dirty="0">
                <a:solidFill>
                  <a:srgbClr val="000B14"/>
                </a:solidFill>
              </a:rPr>
              <a:t>: Guard against online dangers, encrypt confidential information, and guarantee safe correspondence. </a:t>
            </a:r>
            <a:br>
              <a:rPr lang="en-US" sz="2000" dirty="0">
                <a:solidFill>
                  <a:srgbClr val="000B14"/>
                </a:solidFill>
              </a:rPr>
            </a:br>
            <a:r>
              <a:rPr lang="en-US" sz="2000" dirty="0">
                <a:solidFill>
                  <a:srgbClr val="000B14"/>
                </a:solidFill>
              </a:rPr>
              <a:t>8</a:t>
            </a:r>
            <a:r>
              <a:rPr lang="en-US" sz="2000" b="1" dirty="0">
                <a:solidFill>
                  <a:srgbClr val="000B14"/>
                </a:solidFill>
              </a:rPr>
              <a:t>. Quality Control &amp; Testing</a:t>
            </a:r>
            <a:r>
              <a:rPr lang="en-US" sz="2000" dirty="0">
                <a:solidFill>
                  <a:srgbClr val="000B14"/>
                </a:solidFill>
              </a:rPr>
              <a:t>: Perform exhaustive testing to find and fix problems prior to launch.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14282" y="785800"/>
            <a:ext cx="8715436" cy="407196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2" cstate="print"/>
          <a:stretch>
            <a:fillRect/>
          </a:stretch>
        </p:blipFill>
        <p:spPr>
          <a:xfrm>
            <a:off x="7429520" y="142858"/>
            <a:ext cx="1587347" cy="516273"/>
          </a:xfrm>
          <a:prstGeom prst="rect">
            <a:avLst/>
          </a:prstGeom>
        </p:spPr>
      </p:pic>
      <p:sp>
        <p:nvSpPr>
          <p:cNvPr id="5" name="Rectangle 4"/>
          <p:cNvSpPr/>
          <p:nvPr/>
        </p:nvSpPr>
        <p:spPr>
          <a:xfrm>
            <a:off x="0" y="142858"/>
            <a:ext cx="7286644" cy="500066"/>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bg1">
                    <a:lumMod val="20000"/>
                    <a:lumOff val="80000"/>
                  </a:schemeClr>
                </a:solidFill>
              </a:rPr>
              <a:t>NEXT GEN EMPLOYABILITY PROGRAM</a:t>
            </a:r>
          </a:p>
        </p:txBody>
      </p:sp>
      <p:sp>
        <p:nvSpPr>
          <p:cNvPr id="9" name="TextBox 8"/>
          <p:cNvSpPr txBox="1"/>
          <p:nvPr/>
        </p:nvSpPr>
        <p:spPr>
          <a:xfrm>
            <a:off x="571472" y="1071552"/>
            <a:ext cx="2571768" cy="369332"/>
          </a:xfrm>
          <a:prstGeom prst="rect">
            <a:avLst/>
          </a:prstGeom>
          <a:noFill/>
        </p:spPr>
        <p:txBody>
          <a:bodyPr wrap="square" rtlCol="0">
            <a:spAutoFit/>
          </a:bodyPr>
          <a:lstStyle/>
          <a:p>
            <a:r>
              <a:rPr lang="en-IN" b="1" dirty="0">
                <a:solidFill>
                  <a:srgbClr val="213163"/>
                </a:solidFill>
              </a:rPr>
              <a:t>Modelling &amp; Results</a:t>
            </a:r>
            <a:endParaRPr lang="en-US" b="1" dirty="0">
              <a:solidFill>
                <a:schemeClr val="bg1">
                  <a:lumMod val="50000"/>
                </a:schemeClr>
              </a:solidFill>
            </a:endParaRPr>
          </a:p>
        </p:txBody>
      </p:sp>
      <p:sp>
        <p:nvSpPr>
          <p:cNvPr id="11" name="TextBox 10"/>
          <p:cNvSpPr txBox="1"/>
          <p:nvPr/>
        </p:nvSpPr>
        <p:spPr>
          <a:xfrm>
            <a:off x="357158" y="1428742"/>
            <a:ext cx="8358246" cy="3077766"/>
          </a:xfrm>
          <a:prstGeom prst="rect">
            <a:avLst/>
          </a:prstGeom>
          <a:noFill/>
        </p:spPr>
        <p:txBody>
          <a:bodyPr wrap="square" rtlCol="0">
            <a:spAutoFit/>
          </a:bodyPr>
          <a:lstStyle/>
          <a:p>
            <a:r>
              <a:rPr lang="en-US" sz="1600" dirty="0">
                <a:solidFill>
                  <a:srgbClr val="000B14"/>
                </a:solidFill>
              </a:rPr>
              <a:t>    </a:t>
            </a:r>
            <a:r>
              <a:rPr lang="en-US" sz="1600" dirty="0"/>
              <a:t> </a:t>
            </a:r>
            <a:r>
              <a:rPr lang="en-US" sz="1600" dirty="0">
                <a:solidFill>
                  <a:srgbClr val="000B14"/>
                </a:solidFill>
              </a:rPr>
              <a:t>We arranged the models we designed for our automobile rental application to effectively capture the most important data. The Car model ensures that buyers can browse and choose their desired vehicles with ease by encapsulating facts like car type, cost, and availability. Conversely, the Customer model streamlines communication and booking procedures by storing pertinent customer data such as names, emails, and phone numbers.</a:t>
            </a:r>
          </a:p>
          <a:p>
            <a:endParaRPr lang="en-US" sz="1600" dirty="0">
              <a:solidFill>
                <a:srgbClr val="000B14"/>
              </a:solidFill>
            </a:endParaRPr>
          </a:p>
          <a:p>
            <a:r>
              <a:rPr lang="en-US" sz="1600" dirty="0">
                <a:solidFill>
                  <a:srgbClr val="000B14"/>
                </a:solidFill>
              </a:rPr>
              <a:t>    The Admin model gives administrators secure access to manage cars, bookings, and user accounts, while the Reservation model serves as the foundation of our booking system, monitoring reservations, including dates and statuses. With the help of these models, we can provide a simplified and easy-to-use interface for administrators and consumers alike. This includes secure logins, effortless booking procedures, simple automobile selection, and effective management features.</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223</TotalTime>
  <Words>1125</Words>
  <Application>Microsoft Office PowerPoint</Application>
  <PresentationFormat>On-screen Show (16:9)</PresentationFormat>
  <Paragraphs>49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Poppins</vt:lpstr>
      <vt:lpstr>Times New Roman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27</cp:revision>
  <dcterms:created xsi:type="dcterms:W3CDTF">2024-04-12T04:07:59Z</dcterms:created>
  <dcterms:modified xsi:type="dcterms:W3CDTF">2024-04-12T08:58:50Z</dcterms:modified>
</cp:coreProperties>
</file>