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1" r:id="rId6"/>
    <p:sldId id="279" r:id="rId7"/>
    <p:sldId id="281" r:id="rId8"/>
    <p:sldId id="280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Problem Statement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Develop a 2D Occupancy Grid Map of a Room using Overhead Cameras</a:t>
            </a: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Unique Idea Brief (Solution)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7" y="1524708"/>
            <a:ext cx="8182261" cy="485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1. </a:t>
            </a:r>
            <a:r>
              <a:rPr lang="en-US" sz="1600" b="1" dirty="0">
                <a:solidFill>
                  <a:srgbClr val="C00000"/>
                </a:solidFill>
              </a:rPr>
              <a:t>Image Stitching</a:t>
            </a:r>
            <a:r>
              <a:rPr lang="en-US" sz="1600" dirty="0">
                <a:solidFill>
                  <a:srgbClr val="C00000"/>
                </a:solidFill>
              </a:rPr>
              <a:t>: </a:t>
            </a:r>
            <a:r>
              <a:rPr lang="en-US" sz="1600" dirty="0"/>
              <a:t>Develop an algorithm to stitch images from the cameras to create a comprehensive 2D view of the room.</a:t>
            </a:r>
            <a:endParaRPr lang="en-IN" sz="1600" dirty="0"/>
          </a:p>
          <a:p>
            <a:pPr marL="0" indent="0">
              <a:buNone/>
            </a:pPr>
            <a:r>
              <a:rPr lang="en-US" sz="1600" dirty="0"/>
              <a:t>2. </a:t>
            </a:r>
            <a:r>
              <a:rPr lang="en-US" sz="1600" b="1" dirty="0">
                <a:solidFill>
                  <a:srgbClr val="C00000"/>
                </a:solidFill>
              </a:rPr>
              <a:t>Object Detection</a:t>
            </a:r>
            <a:r>
              <a:rPr lang="en-US" sz="1600" dirty="0">
                <a:solidFill>
                  <a:srgbClr val="C00000"/>
                </a:solidFill>
              </a:rPr>
              <a:t>:</a:t>
            </a:r>
            <a:r>
              <a:rPr lang="en-US" sz="1600" dirty="0"/>
              <a:t> Implement object detection to identify and classify objects within the room.</a:t>
            </a:r>
            <a:endParaRPr lang="en-IN" sz="1600" dirty="0"/>
          </a:p>
          <a:p>
            <a:pPr marL="0" indent="0">
              <a:buNone/>
            </a:pPr>
            <a:r>
              <a:rPr lang="en-US" sz="1600" dirty="0"/>
              <a:t>3. </a:t>
            </a:r>
            <a:r>
              <a:rPr lang="en-US" sz="1600" b="1" dirty="0">
                <a:solidFill>
                  <a:srgbClr val="C00000"/>
                </a:solidFill>
              </a:rPr>
              <a:t>Semantic Labeling</a:t>
            </a:r>
            <a:r>
              <a:rPr lang="en-US" sz="1600" dirty="0">
                <a:solidFill>
                  <a:srgbClr val="C00000"/>
                </a:solidFill>
              </a:rPr>
              <a:t>:</a:t>
            </a:r>
            <a:r>
              <a:rPr lang="en-US" sz="1600" dirty="0"/>
              <a:t> Add semantic labels (“table," "chair," "other AMR") to the occupancy grid map to provide contextual information for the AMRs.</a:t>
            </a:r>
            <a:endParaRPr lang="en-IN" sz="1600" dirty="0"/>
          </a:p>
          <a:p>
            <a:pPr marL="0" indent="0">
              <a:buNone/>
            </a:pPr>
            <a:r>
              <a:rPr lang="en-US" sz="1600" dirty="0"/>
              <a:t>4. </a:t>
            </a:r>
            <a:r>
              <a:rPr lang="en-US" sz="1600" b="1" dirty="0">
                <a:solidFill>
                  <a:srgbClr val="C00000"/>
                </a:solidFill>
              </a:rPr>
              <a:t>Occupancy Grid Map</a:t>
            </a:r>
            <a:r>
              <a:rPr lang="en-US" sz="1600" dirty="0">
                <a:solidFill>
                  <a:srgbClr val="C00000"/>
                </a:solidFill>
              </a:rPr>
              <a:t>:</a:t>
            </a:r>
            <a:r>
              <a:rPr lang="en-US" sz="1600" dirty="0"/>
              <a:t> Convert the stitched image into a 2D occupancy grid map, accurately representing the positions of the static objects.</a:t>
            </a:r>
            <a:endParaRPr lang="en-IN" sz="1600" dirty="0"/>
          </a:p>
          <a:p>
            <a:pPr marL="0" indent="0">
              <a:buNone/>
            </a:pPr>
            <a:r>
              <a:rPr lang="en-US" sz="1600" dirty="0"/>
              <a:t>5. </a:t>
            </a:r>
            <a:r>
              <a:rPr lang="en-US" sz="1600" b="1" dirty="0">
                <a:solidFill>
                  <a:srgbClr val="C00000"/>
                </a:solidFill>
              </a:rPr>
              <a:t>Navigation</a:t>
            </a:r>
            <a:r>
              <a:rPr lang="en-US" sz="1600" dirty="0">
                <a:solidFill>
                  <a:srgbClr val="C00000"/>
                </a:solidFill>
              </a:rPr>
              <a:t>:</a:t>
            </a:r>
            <a:r>
              <a:rPr lang="en-US" sz="1600" dirty="0"/>
              <a:t> Validate that the dynamically updated occupancy grid map with semantic labels is reliable for AMR navigation and path-planning in the dynamic environment.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Features Offered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7107223" cy="4302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2000"/>
              </a:spcAft>
              <a:buFont typeface="+mj-lt"/>
              <a:buAutoNum type="arabicPeriod"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 acquisition from 4 RGB cameras</a:t>
            </a:r>
          </a:p>
          <a:p>
            <a:pPr marL="342900" indent="-342900">
              <a:spcAft>
                <a:spcPts val="2000"/>
              </a:spcAft>
              <a:buFont typeface="+mj-lt"/>
              <a:buAutoNum type="arabicPeriod"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Stitching Images into a composite 2D map</a:t>
            </a:r>
          </a:p>
          <a:p>
            <a:pPr marL="342900" indent="-342900">
              <a:spcAft>
                <a:spcPts val="2000"/>
              </a:spcAft>
              <a:buFont typeface="+mj-lt"/>
              <a:buAutoNum type="arabicPeriod"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Objects detection works on both static and dynamic environment</a:t>
            </a:r>
            <a:endParaRPr lang="en-US" sz="1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2000"/>
              </a:spcAft>
              <a:buFont typeface="+mj-lt"/>
              <a:buAutoNum type="arabicPeriod"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Developing a occupancy grid map</a:t>
            </a:r>
          </a:p>
          <a:p>
            <a:pPr marL="342900" indent="-342900">
              <a:spcAft>
                <a:spcPts val="2000"/>
              </a:spcAft>
              <a:buFont typeface="+mj-lt"/>
              <a:buAutoNum type="arabicPeriod"/>
            </a:pPr>
            <a:r>
              <a:rPr lang="en-US" sz="1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Accuracy and latency benchmarking.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Process flow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09" y="1431010"/>
            <a:ext cx="9405579" cy="473501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Gazebo simulation:</a:t>
            </a:r>
            <a:endParaRPr lang="en-US" sz="1800" dirty="0" smtClean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Setup environment and cameras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Acquisition:</a:t>
            </a:r>
            <a:endParaRPr lang="en-US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Capture Images from ROS2  topics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Stitching:</a:t>
            </a:r>
            <a:endParaRPr lang="en-US" sz="1800" dirty="0" smtClean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Align and combine Images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 Detection:</a:t>
            </a:r>
            <a:endParaRPr lang="en-US" sz="18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Detect objects presented in the environment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800" b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Benchmarking</a:t>
            </a: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Compare against simulation and measure latency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207" y="1431010"/>
            <a:ext cx="4922755" cy="43619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Technologies Used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21207" y="1492561"/>
            <a:ext cx="8116166" cy="4018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ROS2: </a:t>
            </a:r>
            <a:r>
              <a:rPr lang="en-US" sz="1800" dirty="0" smtClean="0"/>
              <a:t>Middleware for robot software</a:t>
            </a: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Gazebo:</a:t>
            </a:r>
            <a:r>
              <a:rPr lang="en-US" sz="1800" b="1" dirty="0" smtClean="0"/>
              <a:t> </a:t>
            </a:r>
            <a:r>
              <a:rPr lang="en-US" sz="1800" dirty="0" smtClean="0"/>
              <a:t>Simulation environment</a:t>
            </a: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Python:</a:t>
            </a:r>
            <a:r>
              <a:rPr lang="en-US" sz="1800" dirty="0" smtClean="0"/>
              <a:t> Programming language for scripts</a:t>
            </a: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1800" b="1" dirty="0" err="1" smtClean="0">
                <a:solidFill>
                  <a:srgbClr val="C00000"/>
                </a:solidFill>
              </a:rPr>
              <a:t>Opencv</a:t>
            </a:r>
            <a:r>
              <a:rPr lang="en-US" sz="1800" b="1" dirty="0" smtClean="0">
                <a:solidFill>
                  <a:srgbClr val="C00000"/>
                </a:solidFill>
              </a:rPr>
              <a:t>:</a:t>
            </a:r>
            <a:r>
              <a:rPr lang="en-US" sz="1800" dirty="0" smtClean="0"/>
              <a:t> Library for image processing</a:t>
            </a: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Raspberry Pi:</a:t>
            </a:r>
            <a:r>
              <a:rPr lang="en-US" sz="1800" b="1" dirty="0" smtClean="0"/>
              <a:t> </a:t>
            </a:r>
            <a:r>
              <a:rPr lang="en-US" sz="1800" dirty="0" smtClean="0"/>
              <a:t>For real-time processing</a:t>
            </a:r>
          </a:p>
          <a:p>
            <a:pPr marL="0" indent="0">
              <a:lnSpc>
                <a:spcPct val="100000"/>
              </a:lnSpc>
              <a:spcAft>
                <a:spcPts val="200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1207" y="2521455"/>
            <a:ext cx="110694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conclusion, developing a 2D Occupancy Grid Map using overhead cameras was a highly educational and unique project. What made this project special was the integration of advanced techniques like camera calibration, image stitching, and real-time object detection with YOLOv5 to create accurate and functional room representations. The project not only enhanced my technical expertise but also honed practical skills in problem-solving, collaboration, and time management. Additionally, it deepened my understanding of spatial awareness and the application of machine learning in computer vision. This comprehensive learning experience provided a solid foundation for future endeavors in robotics and automation, setting this project apart as a significant milestone in my development.</a:t>
            </a:r>
            <a:endParaRPr lang="en-IN" sz="2000" dirty="0"/>
          </a:p>
          <a:p>
            <a:pPr>
              <a:spcAft>
                <a:spcPts val="0"/>
              </a:spcAft>
            </a:pPr>
            <a:endParaRPr lang="en-IN" sz="2000" kern="100" dirty="0">
              <a:latin typeface="Liberation Serif"/>
              <a:ea typeface="Noto Serif CJK SC"/>
              <a:cs typeface="Lohit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350</Words>
  <Application>Microsoft Office PowerPoint</Application>
  <PresentationFormat>Widescreen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Liberation Serif</vt:lpstr>
      <vt:lpstr>Lohit Devanagari</vt:lpstr>
      <vt:lpstr>Noto Serif CJK SC</vt:lpstr>
      <vt:lpstr>Segoe UI</vt:lpstr>
      <vt:lpstr>Segoe UI Light</vt:lpstr>
      <vt:lpstr>WelcomeDoc</vt:lpstr>
      <vt:lpstr>Problem Statement</vt:lpstr>
      <vt:lpstr>Unique Idea Brief (Solution)</vt:lpstr>
      <vt:lpstr>Features Offered</vt:lpstr>
      <vt:lpstr>Process flow</vt:lpstr>
      <vt:lpstr>Technologies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2024-07-13T05:35:17Z</dcterms:created>
  <dcterms:modified xsi:type="dcterms:W3CDTF">2024-07-13T05:59:33Z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