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60" r:id="rId5"/>
    <p:sldId id="261" r:id="rId6"/>
    <p:sldId id="262" r:id="rId7"/>
    <p:sldId id="263" r:id="rId8"/>
    <p:sldId id="265" r:id="rId9"/>
    <p:sldId id="266" r:id="rId10"/>
    <p:sldId id="264"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22AF66-1B9C-4691-8F58-B5FB613D76D1}" type="datetimeFigureOut">
              <a:rPr lang="en-IN" smtClean="0"/>
              <a:t>10-07-2022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4F4015-C121-490D-93F8-AE0081B95F68}" type="slidenum">
              <a:rPr lang="en-IN" smtClean="0"/>
              <a:t>‹#›</a:t>
            </a:fld>
            <a:endParaRPr lang="en-IN"/>
          </a:p>
        </p:txBody>
      </p:sp>
    </p:spTree>
    <p:extLst>
      <p:ext uri="{BB962C8B-B14F-4D97-AF65-F5344CB8AC3E}">
        <p14:creationId xmlns:p14="http://schemas.microsoft.com/office/powerpoint/2010/main" val="3463029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22AF66-1B9C-4691-8F58-B5FB613D76D1}" type="datetimeFigureOut">
              <a:rPr lang="en-IN" smtClean="0"/>
              <a:t>10-07-2022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4F4015-C121-490D-93F8-AE0081B95F68}" type="slidenum">
              <a:rPr lang="en-IN" smtClean="0"/>
              <a:t>‹#›</a:t>
            </a:fld>
            <a:endParaRPr lang="en-IN"/>
          </a:p>
        </p:txBody>
      </p:sp>
    </p:spTree>
    <p:extLst>
      <p:ext uri="{BB962C8B-B14F-4D97-AF65-F5344CB8AC3E}">
        <p14:creationId xmlns:p14="http://schemas.microsoft.com/office/powerpoint/2010/main" val="1286789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322AF66-1B9C-4691-8F58-B5FB613D76D1}" type="datetimeFigureOut">
              <a:rPr lang="en-IN" smtClean="0"/>
              <a:t>10-07-2022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4F4015-C121-490D-93F8-AE0081B95F68}" type="slidenum">
              <a:rPr lang="en-IN" smtClean="0"/>
              <a:t>‹#›</a:t>
            </a:fld>
            <a:endParaRPr lang="en-IN"/>
          </a:p>
        </p:txBody>
      </p:sp>
    </p:spTree>
    <p:extLst>
      <p:ext uri="{BB962C8B-B14F-4D97-AF65-F5344CB8AC3E}">
        <p14:creationId xmlns:p14="http://schemas.microsoft.com/office/powerpoint/2010/main" val="2044528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322AF66-1B9C-4691-8F58-B5FB613D76D1}" type="datetimeFigureOut">
              <a:rPr lang="en-IN" smtClean="0"/>
              <a:t>10-07-2022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4F4015-C121-490D-93F8-AE0081B95F6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26653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22AF66-1B9C-4691-8F58-B5FB613D76D1}" type="datetimeFigureOut">
              <a:rPr lang="en-IN" smtClean="0"/>
              <a:t>10-07-2022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4F4015-C121-490D-93F8-AE0081B95F68}" type="slidenum">
              <a:rPr lang="en-IN" smtClean="0"/>
              <a:t>‹#›</a:t>
            </a:fld>
            <a:endParaRPr lang="en-IN"/>
          </a:p>
        </p:txBody>
      </p:sp>
    </p:spTree>
    <p:extLst>
      <p:ext uri="{BB962C8B-B14F-4D97-AF65-F5344CB8AC3E}">
        <p14:creationId xmlns:p14="http://schemas.microsoft.com/office/powerpoint/2010/main" val="27501620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322AF66-1B9C-4691-8F58-B5FB613D76D1}" type="datetimeFigureOut">
              <a:rPr lang="en-IN" smtClean="0"/>
              <a:t>10-07-2022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4F4015-C121-490D-93F8-AE0081B95F68}" type="slidenum">
              <a:rPr lang="en-IN" smtClean="0"/>
              <a:t>‹#›</a:t>
            </a:fld>
            <a:endParaRPr lang="en-IN"/>
          </a:p>
        </p:txBody>
      </p:sp>
    </p:spTree>
    <p:extLst>
      <p:ext uri="{BB962C8B-B14F-4D97-AF65-F5344CB8AC3E}">
        <p14:creationId xmlns:p14="http://schemas.microsoft.com/office/powerpoint/2010/main" val="3372164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322AF66-1B9C-4691-8F58-B5FB613D76D1}" type="datetimeFigureOut">
              <a:rPr lang="en-IN" smtClean="0"/>
              <a:t>10-07-2022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4F4015-C121-490D-93F8-AE0081B95F68}" type="slidenum">
              <a:rPr lang="en-IN" smtClean="0"/>
              <a:t>‹#›</a:t>
            </a:fld>
            <a:endParaRPr lang="en-IN"/>
          </a:p>
        </p:txBody>
      </p:sp>
    </p:spTree>
    <p:extLst>
      <p:ext uri="{BB962C8B-B14F-4D97-AF65-F5344CB8AC3E}">
        <p14:creationId xmlns:p14="http://schemas.microsoft.com/office/powerpoint/2010/main" val="2679188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22AF66-1B9C-4691-8F58-B5FB613D76D1}" type="datetimeFigureOut">
              <a:rPr lang="en-IN" smtClean="0"/>
              <a:t>10-07-2022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4F4015-C121-490D-93F8-AE0081B95F68}" type="slidenum">
              <a:rPr lang="en-IN" smtClean="0"/>
              <a:t>‹#›</a:t>
            </a:fld>
            <a:endParaRPr lang="en-IN"/>
          </a:p>
        </p:txBody>
      </p:sp>
    </p:spTree>
    <p:extLst>
      <p:ext uri="{BB962C8B-B14F-4D97-AF65-F5344CB8AC3E}">
        <p14:creationId xmlns:p14="http://schemas.microsoft.com/office/powerpoint/2010/main" val="2863408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22AF66-1B9C-4691-8F58-B5FB613D76D1}" type="datetimeFigureOut">
              <a:rPr lang="en-IN" smtClean="0"/>
              <a:t>10-07-2022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4F4015-C121-490D-93F8-AE0081B95F68}" type="slidenum">
              <a:rPr lang="en-IN" smtClean="0"/>
              <a:t>‹#›</a:t>
            </a:fld>
            <a:endParaRPr lang="en-IN"/>
          </a:p>
        </p:txBody>
      </p:sp>
    </p:spTree>
    <p:extLst>
      <p:ext uri="{BB962C8B-B14F-4D97-AF65-F5344CB8AC3E}">
        <p14:creationId xmlns:p14="http://schemas.microsoft.com/office/powerpoint/2010/main" val="3721813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322AF66-1B9C-4691-8F58-B5FB613D76D1}" type="datetimeFigureOut">
              <a:rPr lang="en-IN" smtClean="0"/>
              <a:t>10-07-2022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4F4015-C121-490D-93F8-AE0081B95F68}" type="slidenum">
              <a:rPr lang="en-IN" smtClean="0"/>
              <a:t>‹#›</a:t>
            </a:fld>
            <a:endParaRPr lang="en-IN"/>
          </a:p>
        </p:txBody>
      </p:sp>
    </p:spTree>
    <p:extLst>
      <p:ext uri="{BB962C8B-B14F-4D97-AF65-F5344CB8AC3E}">
        <p14:creationId xmlns:p14="http://schemas.microsoft.com/office/powerpoint/2010/main" val="3493067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22AF66-1B9C-4691-8F58-B5FB613D76D1}" type="datetimeFigureOut">
              <a:rPr lang="en-IN" smtClean="0"/>
              <a:t>10-07-2022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4F4015-C121-490D-93F8-AE0081B95F68}" type="slidenum">
              <a:rPr lang="en-IN" smtClean="0"/>
              <a:t>‹#›</a:t>
            </a:fld>
            <a:endParaRPr lang="en-IN"/>
          </a:p>
        </p:txBody>
      </p:sp>
    </p:spTree>
    <p:extLst>
      <p:ext uri="{BB962C8B-B14F-4D97-AF65-F5344CB8AC3E}">
        <p14:creationId xmlns:p14="http://schemas.microsoft.com/office/powerpoint/2010/main" val="4022218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22AF66-1B9C-4691-8F58-B5FB613D76D1}" type="datetimeFigureOut">
              <a:rPr lang="en-IN" smtClean="0"/>
              <a:t>10-07-2022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4F4015-C121-490D-93F8-AE0081B95F68}" type="slidenum">
              <a:rPr lang="en-IN" smtClean="0"/>
              <a:t>‹#›</a:t>
            </a:fld>
            <a:endParaRPr lang="en-IN"/>
          </a:p>
        </p:txBody>
      </p:sp>
    </p:spTree>
    <p:extLst>
      <p:ext uri="{BB962C8B-B14F-4D97-AF65-F5344CB8AC3E}">
        <p14:creationId xmlns:p14="http://schemas.microsoft.com/office/powerpoint/2010/main" val="2384316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22AF66-1B9C-4691-8F58-B5FB613D76D1}" type="datetimeFigureOut">
              <a:rPr lang="en-IN" smtClean="0"/>
              <a:t>10-07-2022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4F4015-C121-490D-93F8-AE0081B95F68}" type="slidenum">
              <a:rPr lang="en-IN" smtClean="0"/>
              <a:t>‹#›</a:t>
            </a:fld>
            <a:endParaRPr lang="en-IN"/>
          </a:p>
        </p:txBody>
      </p:sp>
    </p:spTree>
    <p:extLst>
      <p:ext uri="{BB962C8B-B14F-4D97-AF65-F5344CB8AC3E}">
        <p14:creationId xmlns:p14="http://schemas.microsoft.com/office/powerpoint/2010/main" val="196638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322AF66-1B9C-4691-8F58-B5FB613D76D1}" type="datetimeFigureOut">
              <a:rPr lang="en-IN" smtClean="0"/>
              <a:t>10-07-2022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74F4015-C121-490D-93F8-AE0081B95F68}" type="slidenum">
              <a:rPr lang="en-IN" smtClean="0"/>
              <a:t>‹#›</a:t>
            </a:fld>
            <a:endParaRPr lang="en-IN"/>
          </a:p>
        </p:txBody>
      </p:sp>
    </p:spTree>
    <p:extLst>
      <p:ext uri="{BB962C8B-B14F-4D97-AF65-F5344CB8AC3E}">
        <p14:creationId xmlns:p14="http://schemas.microsoft.com/office/powerpoint/2010/main" val="1821527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322AF66-1B9C-4691-8F58-B5FB613D76D1}" type="datetimeFigureOut">
              <a:rPr lang="en-IN" smtClean="0"/>
              <a:t>10-07-2022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74F4015-C121-490D-93F8-AE0081B95F68}" type="slidenum">
              <a:rPr lang="en-IN" smtClean="0"/>
              <a:t>‹#›</a:t>
            </a:fld>
            <a:endParaRPr lang="en-IN"/>
          </a:p>
        </p:txBody>
      </p:sp>
    </p:spTree>
    <p:extLst>
      <p:ext uri="{BB962C8B-B14F-4D97-AF65-F5344CB8AC3E}">
        <p14:creationId xmlns:p14="http://schemas.microsoft.com/office/powerpoint/2010/main" val="3007989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322AF66-1B9C-4691-8F58-B5FB613D76D1}" type="datetimeFigureOut">
              <a:rPr lang="en-IN" smtClean="0"/>
              <a:t>10-07-2022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74F4015-C121-490D-93F8-AE0081B95F68}" type="slidenum">
              <a:rPr lang="en-IN" smtClean="0"/>
              <a:t>‹#›</a:t>
            </a:fld>
            <a:endParaRPr lang="en-IN"/>
          </a:p>
        </p:txBody>
      </p:sp>
    </p:spTree>
    <p:extLst>
      <p:ext uri="{BB962C8B-B14F-4D97-AF65-F5344CB8AC3E}">
        <p14:creationId xmlns:p14="http://schemas.microsoft.com/office/powerpoint/2010/main" val="2318182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22AF66-1B9C-4691-8F58-B5FB613D76D1}" type="datetimeFigureOut">
              <a:rPr lang="en-IN" smtClean="0"/>
              <a:t>10-07-2022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4F4015-C121-490D-93F8-AE0081B95F68}" type="slidenum">
              <a:rPr lang="en-IN" smtClean="0"/>
              <a:t>‹#›</a:t>
            </a:fld>
            <a:endParaRPr lang="en-IN"/>
          </a:p>
        </p:txBody>
      </p:sp>
    </p:spTree>
    <p:extLst>
      <p:ext uri="{BB962C8B-B14F-4D97-AF65-F5344CB8AC3E}">
        <p14:creationId xmlns:p14="http://schemas.microsoft.com/office/powerpoint/2010/main" val="2817281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322AF66-1B9C-4691-8F58-B5FB613D76D1}" type="datetimeFigureOut">
              <a:rPr lang="en-IN" smtClean="0"/>
              <a:t>10-07-2022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74F4015-C121-490D-93F8-AE0081B95F68}" type="slidenum">
              <a:rPr lang="en-IN" smtClean="0"/>
              <a:t>‹#›</a:t>
            </a:fld>
            <a:endParaRPr lang="en-IN"/>
          </a:p>
        </p:txBody>
      </p:sp>
    </p:spTree>
    <p:extLst>
      <p:ext uri="{BB962C8B-B14F-4D97-AF65-F5344CB8AC3E}">
        <p14:creationId xmlns:p14="http://schemas.microsoft.com/office/powerpoint/2010/main" val="6856710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B1D5C-ED03-474B-1FEE-4719CADB3764}"/>
              </a:ext>
            </a:extLst>
          </p:cNvPr>
          <p:cNvSpPr>
            <a:spLocks noGrp="1"/>
          </p:cNvSpPr>
          <p:nvPr>
            <p:ph type="ctrTitle"/>
          </p:nvPr>
        </p:nvSpPr>
        <p:spPr>
          <a:xfrm>
            <a:off x="2858703" y="391428"/>
            <a:ext cx="6083167" cy="718686"/>
          </a:xfrm>
        </p:spPr>
        <p:txBody>
          <a:bodyPr/>
          <a:lstStyle/>
          <a:p>
            <a:r>
              <a:rPr lang="en-US" sz="4000" dirty="0">
                <a:latin typeface="Times New Roman" panose="02020603050405020304" pitchFamily="18" charset="0"/>
                <a:cs typeface="Times New Roman" panose="02020603050405020304" pitchFamily="18" charset="0"/>
              </a:rPr>
              <a:t>Cardiovascular Disease</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596599FD-7514-2BFF-F8A6-99E1D075CFF5}"/>
              </a:ext>
            </a:extLst>
          </p:cNvPr>
          <p:cNvSpPr>
            <a:spLocks noGrp="1"/>
          </p:cNvSpPr>
          <p:nvPr>
            <p:ph type="subTitle" idx="1"/>
          </p:nvPr>
        </p:nvSpPr>
        <p:spPr/>
        <p:txBody>
          <a:bodyPr/>
          <a:lstStyle/>
          <a:p>
            <a:r>
              <a:rPr lang="en-US" dirty="0"/>
              <a:t> </a:t>
            </a:r>
            <a:endParaRPr lang="en-IN" dirty="0"/>
          </a:p>
        </p:txBody>
      </p:sp>
      <p:pic>
        <p:nvPicPr>
          <p:cNvPr id="1026" name="Picture 2" descr="107,708 Human Heart Stock Photos, Pictures &amp; Royalty-Free Images - iStock">
            <a:extLst>
              <a:ext uri="{FF2B5EF4-FFF2-40B4-BE49-F238E27FC236}">
                <a16:creationId xmlns:a16="http://schemas.microsoft.com/office/drawing/2014/main" xmlns="" id="{5F5CA441-B651-16A8-3169-1F4D558FA8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2179" y="3169138"/>
            <a:ext cx="4008020" cy="344491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DFC2486C-AE66-7D70-F721-8FE8BF10FDB3}"/>
              </a:ext>
            </a:extLst>
          </p:cNvPr>
          <p:cNvSpPr txBox="1"/>
          <p:nvPr/>
        </p:nvSpPr>
        <p:spPr>
          <a:xfrm>
            <a:off x="1063709" y="4844289"/>
            <a:ext cx="4908884" cy="67710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Prepared By:</a:t>
            </a:r>
          </a:p>
          <a:p>
            <a:r>
              <a:rPr lang="en-US" dirty="0"/>
              <a:t>		</a:t>
            </a:r>
            <a:r>
              <a:rPr lang="en-US" sz="2000" dirty="0">
                <a:latin typeface="Times New Roman" panose="02020603050405020304" pitchFamily="18" charset="0"/>
                <a:cs typeface="Times New Roman" panose="02020603050405020304" pitchFamily="18" charset="0"/>
              </a:rPr>
              <a:t>KESAVA SAI RAAM C 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6260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007512" cy="2048942"/>
          </a:xfrm>
        </p:spPr>
        <p:txBody>
          <a:bodyPr/>
          <a:lstStyle/>
          <a:p>
            <a:r>
              <a:rPr lang="en-US" sz="4400" dirty="0" smtClean="0">
                <a:latin typeface="Times New Roman" panose="02020603050405020304" pitchFamily="18" charset="0"/>
                <a:cs typeface="Times New Roman" panose="02020603050405020304" pitchFamily="18" charset="0"/>
              </a:rPr>
              <a:t>Analyzing an visualizing the data</a:t>
            </a:r>
            <a:br>
              <a:rPr lang="en-US" sz="4400" dirty="0" smtClean="0">
                <a:latin typeface="Times New Roman" panose="02020603050405020304" pitchFamily="18" charset="0"/>
                <a:cs typeface="Times New Roman" panose="02020603050405020304" pitchFamily="18" charset="0"/>
              </a:rPr>
            </a:br>
            <a:r>
              <a:rPr lang="en-US" sz="44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percentage of males with cardiovascular diseases is 35.3%.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The percentage of females with cardiovascular diseases is </a:t>
            </a:r>
            <a:r>
              <a:rPr lang="en-US" sz="2000" dirty="0">
                <a:latin typeface="Times New Roman" panose="02020603050405020304" pitchFamily="18" charset="0"/>
                <a:cs typeface="Times New Roman" panose="02020603050405020304" pitchFamily="18" charset="0"/>
              </a:rPr>
              <a:t>64.7</a:t>
            </a:r>
            <a:r>
              <a:rPr lang="en-US"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279253" y="2707264"/>
            <a:ext cx="8207451" cy="3635055"/>
          </a:xfrm>
          <a:prstGeom prst="rect">
            <a:avLst/>
          </a:prstGeom>
        </p:spPr>
      </p:pic>
    </p:spTree>
    <p:extLst>
      <p:ext uri="{BB962C8B-B14F-4D97-AF65-F5344CB8AC3E}">
        <p14:creationId xmlns:p14="http://schemas.microsoft.com/office/powerpoint/2010/main" val="3237654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Probabilities according to the condition for a</a:t>
            </a:r>
            <a:r>
              <a:rPr lang="en-US" sz="4000" dirty="0" err="1">
                <a:latin typeface="Times New Roman" panose="02020603050405020304" pitchFamily="18" charset="0"/>
                <a:cs typeface="Times New Roman" panose="02020603050405020304" pitchFamily="18" charset="0"/>
              </a:rPr>
              <a:t>nalyzing</a:t>
            </a:r>
            <a:r>
              <a:rPr lang="en-IN" dirty="0" smtClean="0">
                <a:latin typeface="Times New Roman" panose="02020603050405020304" pitchFamily="18" charset="0"/>
                <a:cs typeface="Times New Roman" panose="02020603050405020304" pitchFamily="18" charset="0"/>
              </a:rPr>
              <a:t> purpose</a:t>
            </a:r>
            <a:endParaRPr lang="en-IN" dirty="0"/>
          </a:p>
        </p:txBody>
      </p:sp>
      <p:pic>
        <p:nvPicPr>
          <p:cNvPr id="4" name="Content Placeholder 3"/>
          <p:cNvPicPr>
            <a:picLocks noGrp="1" noChangeAspect="1"/>
          </p:cNvPicPr>
          <p:nvPr>
            <p:ph idx="1"/>
          </p:nvPr>
        </p:nvPicPr>
        <p:blipFill>
          <a:blip r:embed="rId2"/>
          <a:stretch>
            <a:fillRect/>
          </a:stretch>
        </p:blipFill>
        <p:spPr>
          <a:xfrm>
            <a:off x="1492369" y="2052638"/>
            <a:ext cx="7919049" cy="4589702"/>
          </a:xfrm>
          <a:prstGeom prst="rect">
            <a:avLst/>
          </a:prstGeom>
        </p:spPr>
      </p:pic>
    </p:spTree>
    <p:extLst>
      <p:ext uri="{BB962C8B-B14F-4D97-AF65-F5344CB8AC3E}">
        <p14:creationId xmlns:p14="http://schemas.microsoft.com/office/powerpoint/2010/main" val="77000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Times New Roman" panose="02020603050405020304" pitchFamily="18" charset="0"/>
                <a:cs typeface="Times New Roman" panose="02020603050405020304" pitchFamily="18" charset="0"/>
              </a:rPr>
              <a:t>Accuracy achieved in the project</a:t>
            </a:r>
            <a:endParaRPr lang="en-IN" dirty="0"/>
          </a:p>
        </p:txBody>
      </p:sp>
      <p:pic>
        <p:nvPicPr>
          <p:cNvPr id="4" name="Content Placeholder 3"/>
          <p:cNvPicPr>
            <a:picLocks noGrp="1" noChangeAspect="1"/>
          </p:cNvPicPr>
          <p:nvPr>
            <p:ph idx="1"/>
          </p:nvPr>
        </p:nvPicPr>
        <p:blipFill>
          <a:blip r:embed="rId2"/>
          <a:stretch>
            <a:fillRect/>
          </a:stretch>
        </p:blipFill>
        <p:spPr>
          <a:xfrm>
            <a:off x="1949570" y="2173857"/>
            <a:ext cx="6788988" cy="3493698"/>
          </a:xfrm>
          <a:prstGeom prst="rect">
            <a:avLst/>
          </a:prstGeom>
        </p:spPr>
      </p:pic>
    </p:spTree>
    <p:extLst>
      <p:ext uri="{BB962C8B-B14F-4D97-AF65-F5344CB8AC3E}">
        <p14:creationId xmlns:p14="http://schemas.microsoft.com/office/powerpoint/2010/main" val="1285409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IN"/>
          </a:p>
        </p:txBody>
      </p:sp>
      <p:pic>
        <p:nvPicPr>
          <p:cNvPr id="1028" name="Picture 4" descr="Cardiology - презентация онлайн"/>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312" y="1224950"/>
            <a:ext cx="9753600" cy="5417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324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04FFA0-E88B-3F22-BD72-BC8F9C62D6CA}"/>
              </a:ext>
            </a:extLst>
          </p:cNvPr>
          <p:cNvSpPr>
            <a:spLocks noGrp="1"/>
          </p:cNvSpPr>
          <p:nvPr>
            <p:ph type="title"/>
          </p:nvPr>
        </p:nvSpPr>
        <p:spPr/>
        <p:txBody>
          <a:bodyPr/>
          <a:lstStyle/>
          <a:p>
            <a:r>
              <a:rPr lang="en-IN" sz="4000" dirty="0">
                <a:latin typeface="Times New Roman" panose="02020603050405020304" pitchFamily="18" charset="0"/>
                <a:cs typeface="Times New Roman" panose="02020603050405020304" pitchFamily="18" charset="0"/>
              </a:rPr>
              <a:t>Contents:</a:t>
            </a:r>
            <a:r>
              <a:rPr lang="en-IN" dirty="0"/>
              <a:t/>
            </a:r>
            <a:br>
              <a:rPr lang="en-IN" dirty="0"/>
            </a:br>
            <a:r>
              <a:rPr lang="en-IN" dirty="0"/>
              <a:t>	</a:t>
            </a:r>
          </a:p>
        </p:txBody>
      </p:sp>
      <p:sp>
        <p:nvSpPr>
          <p:cNvPr id="3" name="Content Placeholder 2">
            <a:extLst>
              <a:ext uri="{FF2B5EF4-FFF2-40B4-BE49-F238E27FC236}">
                <a16:creationId xmlns:a16="http://schemas.microsoft.com/office/drawing/2014/main" xmlns="" id="{9E1BD98D-D34E-82C8-AD4C-58E9B48F66B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Agenda</a:t>
            </a:r>
          </a:p>
          <a:p>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Understanding the variable</a:t>
            </a:r>
          </a:p>
          <a:p>
            <a:r>
              <a:rPr lang="en-IN" dirty="0">
                <a:latin typeface="Times New Roman" panose="02020603050405020304" pitchFamily="18" charset="0"/>
                <a:cs typeface="Times New Roman" panose="02020603050405020304" pitchFamily="18" charset="0"/>
              </a:rPr>
              <a:t>Process followed in the project</a:t>
            </a:r>
          </a:p>
          <a:p>
            <a:r>
              <a:rPr lang="en-US" dirty="0">
                <a:latin typeface="Times New Roman" panose="02020603050405020304" pitchFamily="18" charset="0"/>
                <a:cs typeface="Times New Roman" panose="02020603050405020304" pitchFamily="18" charset="0"/>
              </a:rPr>
              <a:t>Illustration of some plots</a:t>
            </a:r>
          </a:p>
          <a:p>
            <a:r>
              <a:rPr lang="en-US" dirty="0">
                <a:latin typeface="Times New Roman" panose="02020603050405020304" pitchFamily="18" charset="0"/>
                <a:cs typeface="Times New Roman" panose="02020603050405020304" pitchFamily="18" charset="0"/>
              </a:rPr>
              <a:t>Model</a:t>
            </a:r>
          </a:p>
          <a:p>
            <a:r>
              <a:rPr lang="en-US" dirty="0">
                <a:latin typeface="Times New Roman" panose="02020603050405020304" pitchFamily="18" charset="0"/>
                <a:cs typeface="Times New Roman" panose="02020603050405020304" pitchFamily="18" charset="0"/>
              </a:rPr>
              <a:t>Result</a:t>
            </a:r>
          </a:p>
        </p:txBody>
      </p:sp>
    </p:spTree>
    <p:extLst>
      <p:ext uri="{BB962C8B-B14F-4D97-AF65-F5344CB8AC3E}">
        <p14:creationId xmlns:p14="http://schemas.microsoft.com/office/powerpoint/2010/main" val="3369126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B6A51C-EA2A-D557-995B-DA0424EF5C7C}"/>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Introduction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5A2A15E-82D2-D08A-D27C-1E3F6F56F56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main motivation of doing this research is to present a heart disease prediction model for the prediction of occurrence of heart </a:t>
            </a:r>
            <a:r>
              <a:rPr lang="en-US" dirty="0" smtClean="0">
                <a:latin typeface="Times New Roman" panose="02020603050405020304" pitchFamily="18" charset="0"/>
                <a:cs typeface="Times New Roman" panose="02020603050405020304" pitchFamily="18" charset="0"/>
              </a:rPr>
              <a:t>disease</a:t>
            </a:r>
          </a:p>
          <a:p>
            <a:pPr marL="0" indent="0">
              <a:buNone/>
            </a:pPr>
            <a:endParaRPr lang="en-US" dirty="0"/>
          </a:p>
          <a:p>
            <a:r>
              <a:rPr lang="en-US" dirty="0">
                <a:latin typeface="Times New Roman" panose="02020603050405020304" pitchFamily="18" charset="0"/>
                <a:cs typeface="Times New Roman" panose="02020603050405020304" pitchFamily="18" charset="0"/>
              </a:rPr>
              <a:t>Machine learning proves to be effective in assisting in </a:t>
            </a:r>
            <a:r>
              <a:rPr lang="en-US" dirty="0" smtClean="0">
                <a:latin typeface="Times New Roman" panose="02020603050405020304" pitchFamily="18" charset="0"/>
                <a:cs typeface="Times New Roman" panose="02020603050405020304" pitchFamily="18" charset="0"/>
              </a:rPr>
              <a:t>making </a:t>
            </a:r>
            <a:r>
              <a:rPr lang="en-US" dirty="0">
                <a:latin typeface="Times New Roman" panose="02020603050405020304" pitchFamily="18" charset="0"/>
                <a:cs typeface="Times New Roman" panose="02020603050405020304" pitchFamily="18" charset="0"/>
              </a:rPr>
              <a:t>decisions and predictions from the large quantity of data produced by the health care industry</a:t>
            </a:r>
            <a:r>
              <a:rPr lang="en-US" dirty="0" smtClean="0">
                <a:latin typeface="Times New Roman" panose="02020603050405020304" pitchFamily="18" charset="0"/>
                <a:cs typeface="Times New Roman" panose="02020603050405020304" pitchFamily="18" charset="0"/>
              </a:rPr>
              <a:t>.</a:t>
            </a:r>
          </a:p>
          <a:p>
            <a:pPr marL="0" indent="0">
              <a:buNone/>
            </a:pPr>
            <a:endParaRPr lang="en-US" dirty="0" smtClean="0">
              <a:latin typeface="Times New Roman" panose="02020603050405020304" pitchFamily="18" charset="0"/>
              <a:cs typeface="Times New Roman" panose="02020603050405020304" pitchFamily="18" charset="0"/>
            </a:endParaRPr>
          </a:p>
          <a:p>
            <a:r>
              <a:rPr lang="en-US" dirty="0" smtClean="0"/>
              <a:t> </a:t>
            </a:r>
            <a:r>
              <a:rPr lang="en-IN" dirty="0">
                <a:latin typeface="Times New Roman" panose="02020603050405020304" pitchFamily="18" charset="0"/>
                <a:cs typeface="Times New Roman" panose="02020603050405020304" pitchFamily="18" charset="0"/>
              </a:rPr>
              <a:t>It is difficult to identify heart disease because of several contributory risk factors such as diabetes, high blood pressure, high cholesterol, abnormal pulse rate and many other factors</a:t>
            </a:r>
            <a:r>
              <a:rPr lang="en-IN" dirty="0"/>
              <a:t>.</a:t>
            </a:r>
          </a:p>
          <a:p>
            <a:endParaRPr lang="en-IN" dirty="0"/>
          </a:p>
        </p:txBody>
      </p:sp>
    </p:spTree>
    <p:extLst>
      <p:ext uri="{BB962C8B-B14F-4D97-AF65-F5344CB8AC3E}">
        <p14:creationId xmlns:p14="http://schemas.microsoft.com/office/powerpoint/2010/main" val="1215171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44CBE2-0229-CCB5-1854-4C89029D39CF}"/>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Agenda</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75CB086-A9B6-080C-6CE9-4D6131AE5385}"/>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The diagnosis of heart disease is a challenging task, which can offer automated prediction about the heart condition of patient so that further treatment can be made effective</a:t>
            </a:r>
            <a:r>
              <a:rPr lang="en-IN" dirty="0"/>
              <a:t>.</a:t>
            </a:r>
          </a:p>
          <a:p>
            <a:pPr marL="0" indent="0">
              <a:buNone/>
            </a:pPr>
            <a:endParaRPr lang="en-IN" dirty="0"/>
          </a:p>
          <a:p>
            <a:r>
              <a:rPr lang="en-IN" dirty="0">
                <a:latin typeface="Times New Roman" panose="02020603050405020304" pitchFamily="18" charset="0"/>
                <a:cs typeface="Times New Roman" panose="02020603050405020304" pitchFamily="18" charset="0"/>
              </a:rPr>
              <a:t>T</a:t>
            </a:r>
            <a:r>
              <a:rPr lang="en-IN" dirty="0" smtClean="0">
                <a:latin typeface="Times New Roman" panose="02020603050405020304" pitchFamily="18" charset="0"/>
                <a:cs typeface="Times New Roman" panose="02020603050405020304" pitchFamily="18" charset="0"/>
              </a:rPr>
              <a:t>he </a:t>
            </a:r>
            <a:r>
              <a:rPr lang="en-IN" dirty="0">
                <a:latin typeface="Times New Roman" panose="02020603050405020304" pitchFamily="18" charset="0"/>
                <a:cs typeface="Times New Roman" panose="02020603050405020304" pitchFamily="18" charset="0"/>
              </a:rPr>
              <a:t>diagnosis of heart disease is usually based on signs, symptoms of the patient</a:t>
            </a:r>
            <a:r>
              <a:rPr lang="en-IN" dirty="0" smtClean="0"/>
              <a:t>.</a:t>
            </a:r>
            <a:r>
              <a:rPr lang="en-US" dirty="0"/>
              <a:t> </a:t>
            </a:r>
            <a:r>
              <a:rPr lang="en-US" dirty="0">
                <a:latin typeface="Times New Roman" panose="02020603050405020304" pitchFamily="18" charset="0"/>
                <a:cs typeface="Times New Roman" panose="02020603050405020304" pitchFamily="18" charset="0"/>
              </a:rPr>
              <a:t>The major challenge in heart disease is its </a:t>
            </a:r>
            <a:r>
              <a:rPr lang="en-US" dirty="0" smtClean="0">
                <a:latin typeface="Times New Roman" panose="02020603050405020304" pitchFamily="18" charset="0"/>
                <a:cs typeface="Times New Roman" panose="02020603050405020304" pitchFamily="18" charset="0"/>
              </a:rPr>
              <a:t>detection.</a:t>
            </a:r>
            <a:endParaRPr lang="en-IN" dirty="0">
              <a:latin typeface="Times New Roman" panose="02020603050405020304" pitchFamily="18" charset="0"/>
              <a:cs typeface="Times New Roman" panose="02020603050405020304" pitchFamily="18" charset="0"/>
            </a:endParaRPr>
          </a:p>
          <a:p>
            <a:endParaRPr lang="en-IN" dirty="0"/>
          </a:p>
          <a:p>
            <a:r>
              <a:rPr lang="en-IN" dirty="0">
                <a:latin typeface="Times New Roman" panose="02020603050405020304" pitchFamily="18" charset="0"/>
                <a:cs typeface="Times New Roman" panose="02020603050405020304" pitchFamily="18" charset="0"/>
              </a:rPr>
              <a:t>The severity of the disease is classified based on various methods like Naive Bayes</a:t>
            </a:r>
          </a:p>
        </p:txBody>
      </p:sp>
    </p:spTree>
    <p:extLst>
      <p:ext uri="{BB962C8B-B14F-4D97-AF65-F5344CB8AC3E}">
        <p14:creationId xmlns:p14="http://schemas.microsoft.com/office/powerpoint/2010/main" val="2706342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8CC739-3A50-3597-1E61-28F93F7AF551}"/>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Problem statement</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F43B8CAC-1172-A25C-75B4-62E97BD202A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There are instruments available which can predict heart disease but either it are expensive or are not efficient to calculate chance of heart disease in human. Early detection of cardiac diseases can decrease the mortality rate and overall complications</a:t>
            </a:r>
            <a:r>
              <a:rPr lang="en-US" dirty="0" smtClean="0"/>
              <a:t>.</a:t>
            </a:r>
          </a:p>
          <a:p>
            <a:pPr marL="0" indent="0">
              <a:buNone/>
            </a:pP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is not possible to monitor patients everyday in all cases accurately and consultation of a patient for 24 hours by a doctor is not available since it requires more sapience, time and expertise</a:t>
            </a:r>
            <a:r>
              <a:rPr lang="en-US" dirty="0"/>
              <a:t>. </a:t>
            </a:r>
            <a:endParaRPr lang="en-US" dirty="0" smtClean="0"/>
          </a:p>
          <a:p>
            <a:pPr marL="0" indent="0">
              <a:buNone/>
            </a:pPr>
            <a:endParaRPr lang="en-IN" dirty="0" smtClean="0"/>
          </a:p>
          <a:p>
            <a:r>
              <a:rPr lang="en-US" dirty="0">
                <a:latin typeface="Times New Roman" panose="02020603050405020304" pitchFamily="18" charset="0"/>
                <a:cs typeface="Times New Roman" panose="02020603050405020304" pitchFamily="18" charset="0"/>
              </a:rPr>
              <a:t>Since we have a good amount of data in today’s world, we can use various machine learning algorithms to analyze the data for hidden patterns.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509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ED637D-0071-1408-92B1-A8EF8049302B}"/>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Understanding the variable</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8599A77-2CE5-D44B-8002-0E4304EB1D4B}"/>
              </a:ext>
            </a:extLst>
          </p:cNvPr>
          <p:cNvSpPr>
            <a:spLocks noGrp="1"/>
          </p:cNvSpPr>
          <p:nvPr>
            <p:ph idx="1"/>
          </p:nvPr>
        </p:nvSpPr>
        <p:spPr>
          <a:xfrm>
            <a:off x="741002" y="1362805"/>
            <a:ext cx="8946541" cy="4195481"/>
          </a:xfrm>
        </p:spPr>
        <p:txBody>
          <a:bodyPr>
            <a:noAutofit/>
          </a:bodyPr>
          <a:lstStyle/>
          <a:p>
            <a:r>
              <a:rPr lang="en-US" dirty="0" smtClean="0">
                <a:latin typeface="Times New Roman" panose="02020603050405020304" pitchFamily="18" charset="0"/>
                <a:cs typeface="Times New Roman" panose="02020603050405020304" pitchFamily="18" charset="0"/>
              </a:rPr>
              <a:t>Id</a:t>
            </a:r>
          </a:p>
          <a:p>
            <a:r>
              <a:rPr lang="en-US" dirty="0" smtClean="0">
                <a:latin typeface="Times New Roman" panose="02020603050405020304" pitchFamily="18" charset="0"/>
                <a:cs typeface="Times New Roman" panose="02020603050405020304" pitchFamily="18" charset="0"/>
              </a:rPr>
              <a:t>age </a:t>
            </a:r>
          </a:p>
          <a:p>
            <a:r>
              <a:rPr lang="en-US" dirty="0" smtClean="0">
                <a:latin typeface="Times New Roman" panose="02020603050405020304" pitchFamily="18" charset="0"/>
                <a:cs typeface="Times New Roman" panose="02020603050405020304" pitchFamily="18" charset="0"/>
              </a:rPr>
              <a:t>gender </a:t>
            </a:r>
          </a:p>
          <a:p>
            <a:r>
              <a:rPr lang="en-US" dirty="0" smtClean="0">
                <a:latin typeface="Times New Roman" panose="02020603050405020304" pitchFamily="18" charset="0"/>
                <a:cs typeface="Times New Roman" panose="02020603050405020304" pitchFamily="18" charset="0"/>
              </a:rPr>
              <a:t>height  </a:t>
            </a:r>
          </a:p>
          <a:p>
            <a:r>
              <a:rPr lang="en-US" dirty="0" smtClean="0">
                <a:latin typeface="Times New Roman" panose="02020603050405020304" pitchFamily="18" charset="0"/>
                <a:cs typeface="Times New Roman" panose="02020603050405020304" pitchFamily="18" charset="0"/>
              </a:rPr>
              <a:t>weight    </a:t>
            </a:r>
          </a:p>
          <a:p>
            <a:r>
              <a:rPr lang="en-US" dirty="0" smtClean="0">
                <a:latin typeface="Times New Roman" panose="02020603050405020304" pitchFamily="18" charset="0"/>
                <a:cs typeface="Times New Roman" panose="02020603050405020304" pitchFamily="18" charset="0"/>
              </a:rPr>
              <a:t>cholesterol  </a:t>
            </a:r>
          </a:p>
          <a:p>
            <a:r>
              <a:rPr lang="en-US" dirty="0" err="1" smtClean="0">
                <a:latin typeface="Times New Roman" panose="02020603050405020304" pitchFamily="18" charset="0"/>
                <a:cs typeface="Times New Roman" panose="02020603050405020304" pitchFamily="18" charset="0"/>
              </a:rPr>
              <a:t>gluc</a:t>
            </a:r>
            <a:r>
              <a:rPr lang="en-US" dirty="0" smtClean="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smoke  </a:t>
            </a:r>
          </a:p>
          <a:p>
            <a:r>
              <a:rPr lang="en-US" dirty="0" err="1" smtClean="0">
                <a:latin typeface="Times New Roman" panose="02020603050405020304" pitchFamily="18" charset="0"/>
                <a:cs typeface="Times New Roman" panose="02020603050405020304" pitchFamily="18" charset="0"/>
              </a:rPr>
              <a:t>alco</a:t>
            </a:r>
            <a:r>
              <a:rPr lang="en-US" dirty="0" smtClean="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active  </a:t>
            </a:r>
          </a:p>
          <a:p>
            <a:r>
              <a:rPr lang="en-US" dirty="0" smtClean="0">
                <a:latin typeface="Times New Roman" panose="02020603050405020304" pitchFamily="18" charset="0"/>
                <a:cs typeface="Times New Roman" panose="02020603050405020304" pitchFamily="18" charset="0"/>
              </a:rPr>
              <a:t>cardio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In this project </a:t>
            </a:r>
            <a:r>
              <a:rPr lang="en-US" dirty="0">
                <a:latin typeface="Times New Roman" panose="02020603050405020304" pitchFamily="18" charset="0"/>
                <a:cs typeface="Times New Roman" panose="02020603050405020304" pitchFamily="18" charset="0"/>
              </a:rPr>
              <a:t>all the included </a:t>
            </a:r>
            <a:r>
              <a:rPr lang="en-US" dirty="0" smtClean="0">
                <a:latin typeface="Times New Roman" panose="02020603050405020304" pitchFamily="18" charset="0"/>
                <a:cs typeface="Times New Roman" panose="02020603050405020304" pitchFamily="18" charset="0"/>
              </a:rPr>
              <a:t>columns are used for the analysis and prediction.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3781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latin typeface="Times New Roman" panose="02020603050405020304" pitchFamily="18" charset="0"/>
                <a:cs typeface="Times New Roman" panose="02020603050405020304" pitchFamily="18" charset="0"/>
              </a:rPr>
              <a:t>Process followed in the project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13863" y="2432480"/>
            <a:ext cx="8946541" cy="4195481"/>
          </a:xfrm>
        </p:spPr>
        <p:txBody>
          <a:bodyPr/>
          <a:lstStyle/>
          <a:p>
            <a:r>
              <a:rPr lang="en-IN" dirty="0" smtClean="0">
                <a:latin typeface="Times New Roman" panose="02020603050405020304" pitchFamily="18" charset="0"/>
                <a:cs typeface="Times New Roman" panose="02020603050405020304" pitchFamily="18" charset="0"/>
              </a:rPr>
              <a:t>Cleaning of data</a:t>
            </a:r>
          </a:p>
          <a:p>
            <a:pPr marL="0" indent="0">
              <a:buNone/>
            </a:pP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Building a model using machine learning algorithms.</a:t>
            </a:r>
          </a:p>
          <a:p>
            <a:pPr marL="0" indent="0">
              <a:buNone/>
            </a:pP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Training the model to predict the chances of heart attack/diseases.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8680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834" y="478597"/>
            <a:ext cx="9964491" cy="1400530"/>
          </a:xfrm>
        </p:spPr>
        <p:txBody>
          <a:bodyPr/>
          <a:lstStyle/>
          <a:p>
            <a:r>
              <a:rPr lang="en-IN" dirty="0" smtClean="0">
                <a:latin typeface="Times New Roman" panose="02020603050405020304" pitchFamily="18" charset="0"/>
                <a:cs typeface="Times New Roman" panose="02020603050405020304" pitchFamily="18" charset="0"/>
              </a:rPr>
              <a:t>Procedure followed for cleaning the dataset.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75840" y="1949570"/>
            <a:ext cx="8946541" cy="5175848"/>
          </a:xfrm>
        </p:spPr>
        <p:txBody>
          <a:bodyPr/>
          <a:lstStyle/>
          <a:p>
            <a:r>
              <a:rPr lang="en-IN" dirty="0" smtClean="0">
                <a:latin typeface="Times New Roman" panose="02020603050405020304" pitchFamily="18" charset="0"/>
                <a:cs typeface="Times New Roman" panose="02020603050405020304" pitchFamily="18" charset="0"/>
              </a:rPr>
              <a:t>Removing </a:t>
            </a:r>
            <a:r>
              <a:rPr lang="en-IN" dirty="0">
                <a:latin typeface="Times New Roman" panose="02020603050405020304" pitchFamily="18" charset="0"/>
                <a:cs typeface="Times New Roman" panose="02020603050405020304" pitchFamily="18" charset="0"/>
              </a:rPr>
              <a:t>duplicate or irrelevant </a:t>
            </a:r>
            <a:r>
              <a:rPr lang="en-IN" dirty="0" smtClean="0">
                <a:latin typeface="Times New Roman" panose="02020603050405020304" pitchFamily="18" charset="0"/>
                <a:cs typeface="Times New Roman" panose="02020603050405020304" pitchFamily="18" charset="0"/>
              </a:rPr>
              <a:t>observations.</a:t>
            </a:r>
          </a:p>
          <a:p>
            <a:pPr marL="0" indent="0">
              <a:buNone/>
            </a:pP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Filtering the  </a:t>
            </a:r>
            <a:r>
              <a:rPr lang="en-IN" dirty="0">
                <a:latin typeface="Times New Roman" panose="02020603050405020304" pitchFamily="18" charset="0"/>
                <a:cs typeface="Times New Roman" panose="02020603050405020304" pitchFamily="18" charset="0"/>
              </a:rPr>
              <a:t>unwanted </a:t>
            </a:r>
            <a:r>
              <a:rPr lang="en-IN" dirty="0" smtClean="0">
                <a:latin typeface="Times New Roman" panose="02020603050405020304" pitchFamily="18" charset="0"/>
                <a:cs typeface="Times New Roman" panose="02020603050405020304" pitchFamily="18" charset="0"/>
              </a:rPr>
              <a:t>outliers from the blood pressure variables.</a:t>
            </a:r>
          </a:p>
          <a:p>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Handling the  </a:t>
            </a:r>
            <a:r>
              <a:rPr lang="en-IN" dirty="0">
                <a:latin typeface="Times New Roman" panose="02020603050405020304" pitchFamily="18" charset="0"/>
                <a:cs typeface="Times New Roman" panose="02020603050405020304" pitchFamily="18" charset="0"/>
              </a:rPr>
              <a:t>missing </a:t>
            </a:r>
            <a:r>
              <a:rPr lang="en-IN" dirty="0" smtClean="0">
                <a:latin typeface="Times New Roman" panose="02020603050405020304" pitchFamily="18" charset="0"/>
                <a:cs typeface="Times New Roman" panose="02020603050405020304" pitchFamily="18" charset="0"/>
              </a:rPr>
              <a:t>data.</a:t>
            </a:r>
          </a:p>
          <a:p>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Using info() function to verify if there are any missing values.</a:t>
            </a:r>
          </a:p>
          <a:p>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Using </a:t>
            </a:r>
            <a:r>
              <a:rPr lang="en-IN" dirty="0" err="1" smtClean="0">
                <a:latin typeface="Times New Roman" panose="02020603050405020304" pitchFamily="18" charset="0"/>
                <a:cs typeface="Times New Roman" panose="02020603050405020304" pitchFamily="18" charset="0"/>
              </a:rPr>
              <a:t>isnull</a:t>
            </a:r>
            <a:r>
              <a:rPr lang="en-IN" dirty="0" smtClean="0">
                <a:latin typeface="Times New Roman" panose="02020603050405020304" pitchFamily="18" charset="0"/>
                <a:cs typeface="Times New Roman" panose="02020603050405020304" pitchFamily="18" charset="0"/>
              </a:rPr>
              <a:t>() function  to check the null values.</a:t>
            </a:r>
            <a:endParaRPr lang="en-IN" dirty="0">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153785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Changes in columns in EDA Process</a:t>
            </a:r>
            <a:endParaRPr lang="en-IN"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patients age is written in days, so we're converting it to years and rounding it to the nearest 2 decimals</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we're replacing the gender column with another two-columns, one for male and the other is for female</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If the patients' gender is male then a value of 1 will be inside the male column and zero inside the female column and vice-versa</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we're calculating the patient BMI (Body Mass Index) using the formula which is: </a:t>
            </a:r>
            <a:r>
              <a:rPr lang="en-US" dirty="0" smtClean="0">
                <a:latin typeface="Times New Roman" panose="02020603050405020304" pitchFamily="18" charset="0"/>
                <a:cs typeface="Times New Roman" panose="02020603050405020304" pitchFamily="18" charset="0"/>
              </a:rPr>
              <a:t>weight/height^2.</a:t>
            </a:r>
          </a:p>
          <a:p>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he </a:t>
            </a:r>
            <a:r>
              <a:rPr lang="en-US" dirty="0">
                <a:latin typeface="Times New Roman" panose="02020603050405020304" pitchFamily="18" charset="0"/>
                <a:cs typeface="Times New Roman" panose="02020603050405020304" pitchFamily="18" charset="0"/>
              </a:rPr>
              <a:t>height of patients were in centimeters so we divided it by 100 to convert it into meters.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12815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223</TotalTime>
  <Words>525</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Times New Roman</vt:lpstr>
      <vt:lpstr>Wingdings 3</vt:lpstr>
      <vt:lpstr>Ion</vt:lpstr>
      <vt:lpstr>Cardiovascular Disease</vt:lpstr>
      <vt:lpstr>Contents:  </vt:lpstr>
      <vt:lpstr>Introduction</vt:lpstr>
      <vt:lpstr>Agenda</vt:lpstr>
      <vt:lpstr>Problem statement</vt:lpstr>
      <vt:lpstr>Understanding the variable</vt:lpstr>
      <vt:lpstr>Process followed in the project</vt:lpstr>
      <vt:lpstr>Procedure followed for cleaning the dataset.</vt:lpstr>
      <vt:lpstr>Changes in columns in EDA Process</vt:lpstr>
      <vt:lpstr>Analyzing an visualizing the data           The percentage of males with cardiovascular diseases is 35.3%.                        The percentage of females with cardiovascular diseases is 64.7%.</vt:lpstr>
      <vt:lpstr>Probabilities according to the condition for analyzing purpose</vt:lpstr>
      <vt:lpstr>Accuracy achieved in the project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Cardiovascular Disease</dc:title>
  <dc:creator>KESAVASAIRAAM CN</dc:creator>
  <cp:lastModifiedBy>Microsoft account</cp:lastModifiedBy>
  <cp:revision>10</cp:revision>
  <dcterms:created xsi:type="dcterms:W3CDTF">2022-07-10T03:35:14Z</dcterms:created>
  <dcterms:modified xsi:type="dcterms:W3CDTF">2022-07-10T10:35:27Z</dcterms:modified>
</cp:coreProperties>
</file>