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0" r:id="rId3"/>
    <p:sldId id="271" r:id="rId4"/>
    <p:sldId id="273" r:id="rId5"/>
    <p:sldId id="274" r:id="rId6"/>
    <p:sldId id="283" r:id="rId7"/>
    <p:sldId id="275" r:id="rId8"/>
    <p:sldId id="280" r:id="rId9"/>
    <p:sldId id="282" r:id="rId10"/>
    <p:sldId id="276" r:id="rId11"/>
    <p:sldId id="285" r:id="rId12"/>
    <p:sldId id="278" r:id="rId13"/>
    <p:sldId id="277" r:id="rId14"/>
    <p:sldId id="284" r:id="rId15"/>
    <p:sldId id="279" r:id="rId16"/>
    <p:sldId id="281" r:id="rId17"/>
    <p:sldId id="287" r:id="rId18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92DD"/>
    <a:srgbClr val="FFFFB7"/>
    <a:srgbClr val="F09155"/>
    <a:srgbClr val="FF0066"/>
    <a:srgbClr val="3333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7"/>
      </p:cViewPr>
      <p:guideLst>
        <p:guide orient="horz" pos="295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3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0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5000" t="25000" r="5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8958-D2FE-40D2-9576-5C5F90F2CA60}" type="datetimeFigureOut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4EDF-B0A1-44DF-BE01-FA3B4714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979714"/>
            <a:ext cx="12192000" cy="98754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92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MATERIAL TRACKING SYSTEM</a:t>
            </a:r>
            <a:endParaRPr lang="en-US" sz="4800" b="1" dirty="0">
              <a:solidFill>
                <a:srgbClr val="0092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DISPATCH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CASTING YARD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68334" y="1085577"/>
            <a:ext cx="8842466" cy="4414701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04131" y="2572854"/>
            <a:ext cx="2264283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4475" y="2584429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Scan Barcode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368334" y="1232092"/>
            <a:ext cx="88424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dirty="0" smtClean="0">
                <a:ln/>
                <a:solidFill>
                  <a:schemeClr val="accent3"/>
                </a:solidFill>
              </a:rPr>
              <a:t>DISPATCH CONFIRMATION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04131" y="3072738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4475" y="3084313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Segment ID</a:t>
            </a:r>
            <a:endParaRPr lang="en-US" sz="1400" dirty="0"/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7641717" y="4847956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8851392" y="4847955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04131" y="3572622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4475" y="3584197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 No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004131" y="4104819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14475" y="4116394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Family Type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964305" y="4686300"/>
            <a:ext cx="191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Count : 6</a:t>
            </a:r>
            <a:endParaRPr lang="en-US" sz="24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32863"/>
              </p:ext>
            </p:extLst>
          </p:nvPr>
        </p:nvGraphicFramePr>
        <p:xfrm>
          <a:off x="5878830" y="1840272"/>
          <a:ext cx="40043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/>
                <a:gridCol w="1628775"/>
                <a:gridCol w="1635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Stock 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368334" y="5723416"/>
            <a:ext cx="8842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Purpose :</a:t>
            </a:r>
            <a:r>
              <a:rPr lang="en-US" sz="2000" b="1" dirty="0"/>
              <a:t> </a:t>
            </a:r>
            <a:r>
              <a:rPr lang="en-US" sz="2000" dirty="0" smtClean="0"/>
              <a:t>User will scan dispatching QR barcode labels and details will be displayed. Consolidated item quantity will be displayed on details grid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>
            <a:off x="3004131" y="2066653"/>
            <a:ext cx="2264283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DISP0624-001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4475" y="2078228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Dispatch 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848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ERECTION YARD OPERATION – Process Flow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7294" y="1968109"/>
            <a:ext cx="8697411" cy="3604015"/>
            <a:chOff x="456114" y="4035035"/>
            <a:chExt cx="6752384" cy="2413768"/>
          </a:xfrm>
        </p:grpSpPr>
        <p:grpSp>
          <p:nvGrpSpPr>
            <p:cNvPr id="31" name="Group 30"/>
            <p:cNvGrpSpPr/>
            <p:nvPr/>
          </p:nvGrpSpPr>
          <p:grpSpPr>
            <a:xfrm>
              <a:off x="456114" y="4035035"/>
              <a:ext cx="6752384" cy="1472994"/>
              <a:chOff x="2307543" y="3059675"/>
              <a:chExt cx="6752384" cy="147299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6700929" y="4258547"/>
                <a:ext cx="995529" cy="14935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233333" y="4258547"/>
                <a:ext cx="995529" cy="14935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ounded Rectangle 43"/>
              <p:cNvSpPr/>
              <p:nvPr/>
            </p:nvSpPr>
            <p:spPr>
              <a:xfrm>
                <a:off x="2307543" y="4006462"/>
                <a:ext cx="1463040" cy="51910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Segment Received at Site</a:t>
                </a:r>
                <a:endPara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4950709" y="4258547"/>
                <a:ext cx="995529" cy="14935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4225298" y="4006827"/>
                <a:ext cx="1371600" cy="518375"/>
              </a:xfrm>
              <a:prstGeom prst="roundRect">
                <a:avLst/>
              </a:prstGeom>
              <a:gradFill>
                <a:gsLst>
                  <a:gs pos="0">
                    <a:srgbClr val="00B050"/>
                  </a:gs>
                  <a:gs pos="50000">
                    <a:srgbClr val="00B050"/>
                  </a:gs>
                  <a:gs pos="100000">
                    <a:srgbClr val="00B050"/>
                  </a:gs>
                </a:gsLst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Segment Details Display</a:t>
                </a:r>
                <a:endPara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946238" y="4006827"/>
                <a:ext cx="1371600" cy="518375"/>
              </a:xfrm>
              <a:prstGeom prst="roundRect">
                <a:avLst/>
              </a:prstGeom>
              <a:gradFill>
                <a:gsLst>
                  <a:gs pos="0">
                    <a:srgbClr val="00B050"/>
                  </a:gs>
                  <a:gs pos="50000">
                    <a:srgbClr val="00B050"/>
                  </a:gs>
                  <a:gs pos="100000">
                    <a:srgbClr val="00B050"/>
                  </a:gs>
                </a:gsLst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Used Segment Confirmation</a:t>
                </a:r>
                <a:endPara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688327" y="4014294"/>
                <a:ext cx="1371600" cy="518375"/>
              </a:xfrm>
              <a:prstGeom prst="roundRect">
                <a:avLst/>
              </a:prstGeom>
              <a:gradFill>
                <a:gsLst>
                  <a:gs pos="0">
                    <a:srgbClr val="00B050"/>
                  </a:gs>
                  <a:gs pos="50000">
                    <a:srgbClr val="00B050"/>
                  </a:gs>
                  <a:gs pos="100000">
                    <a:srgbClr val="00B050"/>
                  </a:gs>
                </a:gsLst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Report</a:t>
                </a:r>
                <a:endPara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3030025" y="3562091"/>
                <a:ext cx="6759" cy="4506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2330248" y="3059675"/>
                <a:ext cx="1371600" cy="518375"/>
              </a:xfrm>
              <a:prstGeom prst="roundRect">
                <a:avLst/>
              </a:prstGeom>
              <a:gradFill>
                <a:gsLst>
                  <a:gs pos="0">
                    <a:srgbClr val="00B050"/>
                  </a:gs>
                  <a:gs pos="50000">
                    <a:srgbClr val="00B050"/>
                  </a:gs>
                  <a:gs pos="100000">
                    <a:srgbClr val="00B050"/>
                  </a:gs>
                </a:gsLst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Inventory </a:t>
                </a:r>
              </a:p>
              <a:p>
                <a:pPr algn="ctr"/>
                <a:r>
                  <a:rPr 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Stock Increase</a:t>
                </a:r>
                <a:endPara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6598643" y="3563687"/>
                <a:ext cx="6759" cy="450607"/>
              </a:xfrm>
              <a:prstGeom prst="straightConnector1">
                <a:avLst/>
              </a:prstGeom>
              <a:ln w="25400">
                <a:solidFill>
                  <a:srgbClr val="F09155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ounded Rectangle 54"/>
              <p:cNvSpPr/>
              <p:nvPr/>
            </p:nvSpPr>
            <p:spPr>
              <a:xfrm>
                <a:off x="5898866" y="3061271"/>
                <a:ext cx="1371600" cy="518375"/>
              </a:xfrm>
              <a:prstGeom prst="roundRect">
                <a:avLst/>
              </a:prstGeom>
              <a:gradFill>
                <a:gsLst>
                  <a:gs pos="0">
                    <a:srgbClr val="F09155"/>
                  </a:gs>
                  <a:gs pos="50000">
                    <a:srgbClr val="F09155"/>
                  </a:gs>
                  <a:gs pos="100000">
                    <a:srgbClr val="F09155"/>
                  </a:gs>
                </a:gsLst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Inventory </a:t>
                </a:r>
              </a:p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Stock Decrease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17626" y="5584069"/>
              <a:ext cx="1201528" cy="864734"/>
              <a:chOff x="6346605" y="2100104"/>
              <a:chExt cx="1201528" cy="864734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/>
              <a:srcRect l="21962" r="20337"/>
              <a:stretch/>
            </p:blipFill>
            <p:spPr>
              <a:xfrm>
                <a:off x="6346605" y="2100104"/>
                <a:ext cx="498965" cy="864734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3"/>
              <a:srcRect l="18305" t="11904" r="17492" b="32426"/>
              <a:stretch/>
            </p:blipFill>
            <p:spPr>
              <a:xfrm>
                <a:off x="6868864" y="2237978"/>
                <a:ext cx="679269" cy="588986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4363622" y="5584069"/>
              <a:ext cx="1201528" cy="864734"/>
              <a:chOff x="6346605" y="2100104"/>
              <a:chExt cx="1201528" cy="86473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/>
              <a:srcRect l="21962" r="20337"/>
              <a:stretch/>
            </p:blipFill>
            <p:spPr>
              <a:xfrm>
                <a:off x="6346605" y="2100104"/>
                <a:ext cx="498965" cy="864734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3"/>
              <a:srcRect l="18305" t="11904" r="17492" b="32426"/>
              <a:stretch/>
            </p:blipFill>
            <p:spPr>
              <a:xfrm>
                <a:off x="6868864" y="2237978"/>
                <a:ext cx="679269" cy="588986"/>
              </a:xfrm>
              <a:prstGeom prst="rect">
                <a:avLst/>
              </a:prstGeom>
            </p:spPr>
          </p:pic>
        </p:grpSp>
      </p:grpSp>
      <p:sp>
        <p:nvSpPr>
          <p:cNvPr id="22" name="TextBox 21"/>
          <p:cNvSpPr txBox="1"/>
          <p:nvPr/>
        </p:nvSpPr>
        <p:spPr>
          <a:xfrm>
            <a:off x="0" y="622851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Process flow for erection yard.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16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SCREEN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ERECTION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YARD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92434" y="1166949"/>
            <a:ext cx="4013291" cy="4690926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80606" y="2852211"/>
            <a:ext cx="2264283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0950" y="2833008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Name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07524" y="1757866"/>
            <a:ext cx="18553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cap="none" spc="0" dirty="0" smtClean="0">
                <a:ln/>
                <a:solidFill>
                  <a:schemeClr val="accent3"/>
                </a:solidFill>
                <a:effectLst/>
              </a:rPr>
              <a:t>LOGIN FORM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80606" y="3362301"/>
            <a:ext cx="2264283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0950" y="3343098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280606" y="3937545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0950" y="3918342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 Name</a:t>
            </a:r>
            <a:endParaRPr lang="en-US" sz="1400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7111501" y="4010675"/>
            <a:ext cx="371475" cy="1846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5252" t="10832" r="13670" b="17815"/>
          <a:stretch/>
        </p:blipFill>
        <p:spPr>
          <a:xfrm>
            <a:off x="4097542" y="1561222"/>
            <a:ext cx="904875" cy="854951"/>
          </a:xfrm>
          <a:prstGeom prst="rect">
            <a:avLst/>
          </a:prstGeom>
        </p:spPr>
      </p:pic>
      <p:sp>
        <p:nvSpPr>
          <p:cNvPr id="14" name="Rounded Rectangle 13"/>
          <p:cNvSpPr>
            <a:spLocks/>
          </p:cNvSpPr>
          <p:nvPr/>
        </p:nvSpPr>
        <p:spPr>
          <a:xfrm>
            <a:off x="5280606" y="4766004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>
            <a:spLocks/>
          </p:cNvSpPr>
          <p:nvPr/>
        </p:nvSpPr>
        <p:spPr>
          <a:xfrm>
            <a:off x="6490281" y="4766003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1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RECEIVE – ERECTION YARD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63559" y="975360"/>
            <a:ext cx="8842466" cy="5111931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51731" y="1631430"/>
            <a:ext cx="2264283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2075" y="1643005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Scan Barcode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263559" y="1034785"/>
            <a:ext cx="88424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dirty="0" smtClean="0">
                <a:ln/>
                <a:solidFill>
                  <a:schemeClr val="accent3"/>
                </a:solidFill>
              </a:rPr>
              <a:t>RECEIVE CONFIRMATION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51731" y="2075370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62075" y="2086945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Segment No</a:t>
            </a:r>
            <a:endParaRPr lang="en-US" sz="1400" dirty="0"/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7536942" y="4546143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8746617" y="4546142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51731" y="2515573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62075" y="2527148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 No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851731" y="2943357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62075" y="2954932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Family Type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99327"/>
              </p:ext>
            </p:extLst>
          </p:nvPr>
        </p:nvGraphicFramePr>
        <p:xfrm>
          <a:off x="1446657" y="3794299"/>
          <a:ext cx="40043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1276350"/>
                <a:gridCol w="1085850"/>
                <a:gridCol w="97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Disp. </a:t>
                      </a:r>
                      <a:r>
                        <a:rPr lang="en-US" sz="1400" dirty="0" err="1" smtClean="0"/>
                        <a:t>Qty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Recv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Qty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MB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PB</a:t>
                      </a:r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SB</a:t>
                      </a:r>
                      <a:endParaRPr 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DSLB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SSLB</a:t>
                      </a:r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</a:t>
                      </a:r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364474" y="5077317"/>
            <a:ext cx="143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Count : 9</a:t>
            </a:r>
            <a:endParaRPr lang="en-US" sz="2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80633"/>
              </p:ext>
            </p:extLst>
          </p:nvPr>
        </p:nvGraphicFramePr>
        <p:xfrm>
          <a:off x="5796915" y="1630240"/>
          <a:ext cx="39281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/>
                <a:gridCol w="3080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Barcode Serial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N2-FF-SB-BE-1165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N2-FF-SB-BE-1166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N2-FF-PB-BE-1182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N2-FF-PB-BE-1183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N2-FF-PB-BE-1184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N2-FF-MB-BE-1110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63559" y="6095164"/>
            <a:ext cx="8842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Purpose :</a:t>
            </a:r>
            <a:r>
              <a:rPr lang="en-US" sz="2000" b="1" dirty="0"/>
              <a:t> </a:t>
            </a:r>
            <a:r>
              <a:rPr lang="en-US" sz="2000" dirty="0" smtClean="0"/>
              <a:t>User will scan QR barcode label one by one. Receive Beam, Slabs </a:t>
            </a:r>
            <a:r>
              <a:rPr lang="en-US" sz="2000" dirty="0" err="1" smtClean="0"/>
              <a:t>etc</a:t>
            </a:r>
            <a:r>
              <a:rPr lang="en-US" sz="2000" dirty="0" smtClean="0"/>
              <a:t> up to dispatch quantity. 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2851731" y="3382113"/>
            <a:ext cx="2264283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DISP0624-001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075" y="3393688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Dispatch 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147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INVENTORY STOCK – ERECTION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YARD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71826" y="1166949"/>
            <a:ext cx="7038974" cy="5376726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72060" y="1294261"/>
            <a:ext cx="34385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dirty="0" smtClean="0">
                <a:ln/>
                <a:solidFill>
                  <a:schemeClr val="accent3"/>
                </a:solidFill>
              </a:rPr>
              <a:t>INVENTORY STOCK </a:t>
            </a:r>
            <a:r>
              <a:rPr lang="en-US" sz="2400" b="1" u="sng" cap="none" spc="0" dirty="0" smtClean="0">
                <a:ln/>
                <a:solidFill>
                  <a:schemeClr val="accent3"/>
                </a:solidFill>
                <a:effectLst/>
              </a:rPr>
              <a:t>FORM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8915400" y="5776693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89157" y="2402051"/>
            <a:ext cx="3435667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9158" y="1990175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Family Type</a:t>
            </a:r>
            <a:endParaRPr lang="en-US" sz="1400" dirty="0"/>
          </a:p>
        </p:txBody>
      </p:sp>
      <p:pic>
        <p:nvPicPr>
          <p:cNvPr id="13" name="Picture 2" descr="Search - Free files and folder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57" y="2369367"/>
            <a:ext cx="396294" cy="3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89157" y="2428142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Main Beam</a:t>
            </a:r>
            <a:endParaRPr lang="en-US" sz="14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63312"/>
              </p:ext>
            </p:extLst>
          </p:nvPr>
        </p:nvGraphicFramePr>
        <p:xfrm>
          <a:off x="4689158" y="2927508"/>
          <a:ext cx="40043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/>
                <a:gridCol w="1628775"/>
                <a:gridCol w="1635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Stock 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MB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PB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9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SLB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86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ERECTION CONFIRMATION – ERECTION YARD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58809" y="766354"/>
            <a:ext cx="8842466" cy="5016138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46981" y="1317923"/>
            <a:ext cx="2264283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57325" y="1329498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Scan Barcode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358809" y="817069"/>
            <a:ext cx="88424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dirty="0" smtClean="0">
                <a:ln/>
                <a:solidFill>
                  <a:schemeClr val="accent3"/>
                </a:solidFill>
              </a:rPr>
              <a:t>ERECTION CONFIRMATION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46981" y="1817807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57325" y="1829382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Segment ID</a:t>
            </a:r>
            <a:endParaRPr lang="en-US" sz="1400" dirty="0"/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7632192" y="4232636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8841867" y="4232635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46981" y="2317691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57325" y="2329266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 No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946981" y="2849888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57325" y="2861463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Family Type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45126"/>
              </p:ext>
            </p:extLst>
          </p:nvPr>
        </p:nvGraphicFramePr>
        <p:xfrm>
          <a:off x="1634490" y="3461824"/>
          <a:ext cx="36429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66"/>
                <a:gridCol w="1533132"/>
                <a:gridCol w="1304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Erect.  </a:t>
                      </a:r>
                      <a:r>
                        <a:rPr lang="en-US" sz="1400" dirty="0" err="1" smtClean="0"/>
                        <a:t>Qty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MB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PB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SB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DSLB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SSLB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81950" y="4903429"/>
            <a:ext cx="191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Count : 10</a:t>
            </a:r>
            <a:endParaRPr lang="en-US" sz="24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77854"/>
              </p:ext>
            </p:extLst>
          </p:nvPr>
        </p:nvGraphicFramePr>
        <p:xfrm>
          <a:off x="5796915" y="1325441"/>
          <a:ext cx="39281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/>
                <a:gridCol w="3080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Barcode Serial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N2-FF-SB-BE-1165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N2-FF-SB-BE-1166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N2-FF-PB-BE-1182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N2-FF-PB-BE-1183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N2-FF-PB-BE-1184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N2-FF-MB-BE-1110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358808" y="5971339"/>
            <a:ext cx="8842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Purpose :</a:t>
            </a:r>
            <a:r>
              <a:rPr lang="en-US" sz="2000" b="1" dirty="0"/>
              <a:t> </a:t>
            </a:r>
            <a:r>
              <a:rPr lang="en-US" sz="2000" dirty="0" smtClean="0"/>
              <a:t>Once beam, slab </a:t>
            </a:r>
            <a:r>
              <a:rPr lang="en-US" sz="2000" dirty="0" err="1" smtClean="0"/>
              <a:t>etc</a:t>
            </a:r>
            <a:r>
              <a:rPr lang="en-US" sz="2000" dirty="0" smtClean="0"/>
              <a:t> got erected then scan and confirm… Erection date will be updated automatically.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7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INVENTORY STOCK – ERECTION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YARD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71826" y="1166949"/>
            <a:ext cx="7038974" cy="4371702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72060" y="1294261"/>
            <a:ext cx="34385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dirty="0" smtClean="0">
                <a:ln/>
                <a:solidFill>
                  <a:schemeClr val="accent3"/>
                </a:solidFill>
              </a:rPr>
              <a:t>INVENTORY STOCK </a:t>
            </a:r>
            <a:r>
              <a:rPr lang="en-US" sz="2400" b="1" u="sng" cap="none" spc="0" dirty="0" smtClean="0">
                <a:ln/>
                <a:solidFill>
                  <a:schemeClr val="accent3"/>
                </a:solidFill>
                <a:effectLst/>
              </a:rPr>
              <a:t>FORM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9002486" y="4925978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89157" y="2201752"/>
            <a:ext cx="3435667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9158" y="1789876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Family Type</a:t>
            </a:r>
            <a:endParaRPr lang="en-US" sz="1400" dirty="0"/>
          </a:p>
        </p:txBody>
      </p:sp>
      <p:pic>
        <p:nvPicPr>
          <p:cNvPr id="13" name="Picture 2" descr="Search - Free files and folder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57" y="2169068"/>
            <a:ext cx="396294" cy="3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89157" y="2227843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Main Beam</a:t>
            </a:r>
            <a:endParaRPr lang="en-US" sz="14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58398"/>
              </p:ext>
            </p:extLst>
          </p:nvPr>
        </p:nvGraphicFramePr>
        <p:xfrm>
          <a:off x="4689158" y="2727209"/>
          <a:ext cx="40043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/>
                <a:gridCol w="1628775"/>
                <a:gridCol w="1635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Stock 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MB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PB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9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SLB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600943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Purpose :</a:t>
            </a:r>
            <a:r>
              <a:rPr lang="en-US" sz="2000" b="1" dirty="0"/>
              <a:t> </a:t>
            </a:r>
            <a:r>
              <a:rPr lang="en-US" sz="2000" dirty="0" smtClean="0"/>
              <a:t>Inventory Stock after erection confirmation.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65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3522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26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468737" y="1903998"/>
            <a:ext cx="11254526" cy="3182352"/>
            <a:chOff x="329579" y="151942"/>
            <a:chExt cx="9947929" cy="2812896"/>
          </a:xfrm>
        </p:grpSpPr>
        <p:grpSp>
          <p:nvGrpSpPr>
            <p:cNvPr id="8" name="Group 7"/>
            <p:cNvGrpSpPr/>
            <p:nvPr/>
          </p:nvGrpSpPr>
          <p:grpSpPr>
            <a:xfrm>
              <a:off x="329579" y="151942"/>
              <a:ext cx="8694398" cy="1894429"/>
              <a:chOff x="509853" y="108400"/>
              <a:chExt cx="8694398" cy="1894429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09853" y="108400"/>
                <a:ext cx="8694398" cy="1894429"/>
                <a:chOff x="509853" y="108400"/>
                <a:chExt cx="8694398" cy="1894429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6845253" y="1728707"/>
                  <a:ext cx="995529" cy="14935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 flipV="1">
                  <a:off x="3146189" y="1060974"/>
                  <a:ext cx="13000" cy="716139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374093" y="1728707"/>
                  <a:ext cx="995529" cy="14935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435643" y="1728707"/>
                  <a:ext cx="995529" cy="14935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ounded Rectangle 3"/>
                <p:cNvSpPr/>
                <p:nvPr/>
              </p:nvSpPr>
              <p:spPr>
                <a:xfrm>
                  <a:off x="509853" y="1476622"/>
                  <a:ext cx="1463040" cy="519105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Segment Process Completed</a:t>
                  </a:r>
                  <a:endPara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2431173" y="1476622"/>
                  <a:ext cx="1463040" cy="519105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Barcode Label Generation</a:t>
                  </a:r>
                  <a:endPara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5095033" y="1728707"/>
                  <a:ext cx="995529" cy="14935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ounded Rectangle 9"/>
                <p:cNvSpPr/>
                <p:nvPr/>
              </p:nvSpPr>
              <p:spPr>
                <a:xfrm>
                  <a:off x="4369622" y="1476987"/>
                  <a:ext cx="1371600" cy="518375"/>
                </a:xfrm>
                <a:prstGeom prst="roundRect">
                  <a:avLst/>
                </a:prstGeom>
                <a:gradFill>
                  <a:gsLst>
                    <a:gs pos="0">
                      <a:srgbClr val="00B050"/>
                    </a:gs>
                    <a:gs pos="50000">
                      <a:srgbClr val="00B050"/>
                    </a:gs>
                    <a:gs pos="100000">
                      <a:srgbClr val="00B050"/>
                    </a:gs>
                  </a:gsLst>
                </a:gradFill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Segment</a:t>
                  </a:r>
                  <a:endPara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algn="ctr"/>
                  <a:r>
                    <a:rPr lang="en-US" sz="1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Inward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090562" y="1476987"/>
                  <a:ext cx="1371600" cy="518375"/>
                </a:xfrm>
                <a:prstGeom prst="roundRect">
                  <a:avLst/>
                </a:prstGeom>
                <a:gradFill>
                  <a:gsLst>
                    <a:gs pos="0">
                      <a:srgbClr val="00B050"/>
                    </a:gs>
                    <a:gs pos="50000">
                      <a:srgbClr val="00B050"/>
                    </a:gs>
                    <a:gs pos="100000">
                      <a:srgbClr val="00B050"/>
                    </a:gs>
                  </a:gsLst>
                </a:gradFill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Active Confirmation</a:t>
                  </a:r>
                  <a:endPara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1974" y="108400"/>
                  <a:ext cx="906499" cy="927195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sp>
              <p:nvSpPr>
                <p:cNvPr id="39" name="Rounded Rectangle 38"/>
                <p:cNvSpPr/>
                <p:nvPr/>
              </p:nvSpPr>
              <p:spPr>
                <a:xfrm>
                  <a:off x="7832651" y="1484454"/>
                  <a:ext cx="1371600" cy="518375"/>
                </a:xfrm>
                <a:prstGeom prst="roundRect">
                  <a:avLst/>
                </a:prstGeom>
                <a:gradFill>
                  <a:gsLst>
                    <a:gs pos="0">
                      <a:srgbClr val="00B050"/>
                    </a:gs>
                    <a:gs pos="50000">
                      <a:srgbClr val="00B050"/>
                    </a:gs>
                    <a:gs pos="100000">
                      <a:srgbClr val="00B050"/>
                    </a:gs>
                  </a:gsLst>
                </a:gradFill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Segment </a:t>
                  </a:r>
                  <a:r>
                    <a:rPr lang="en-US" sz="1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Dispatch to site</a:t>
                  </a:r>
                  <a:endPara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6790339" y="1033847"/>
                <a:ext cx="6759" cy="4506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6090562" y="531431"/>
                <a:ext cx="1371600" cy="518375"/>
              </a:xfrm>
              <a:prstGeom prst="roundRect">
                <a:avLst/>
              </a:prstGeom>
              <a:gradFill>
                <a:gsLst>
                  <a:gs pos="0">
                    <a:srgbClr val="00B050"/>
                  </a:gs>
                  <a:gs pos="50000">
                    <a:srgbClr val="00B050"/>
                  </a:gs>
                  <a:gs pos="100000">
                    <a:srgbClr val="00B050"/>
                  </a:gs>
                </a:gsLst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Inventory </a:t>
                </a:r>
              </a:p>
              <a:p>
                <a:pPr algn="ctr"/>
                <a:r>
                  <a:rPr 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Stock Increase</a:t>
                </a:r>
                <a:endPara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8532428" y="1017888"/>
                <a:ext cx="6759" cy="450607"/>
              </a:xfrm>
              <a:prstGeom prst="straightConnector1">
                <a:avLst/>
              </a:prstGeom>
              <a:ln w="25400">
                <a:solidFill>
                  <a:srgbClr val="F09155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>
                <a:off x="7832651" y="515472"/>
                <a:ext cx="1371600" cy="518375"/>
              </a:xfrm>
              <a:prstGeom prst="roundRect">
                <a:avLst/>
              </a:prstGeom>
              <a:gradFill>
                <a:gsLst>
                  <a:gs pos="0">
                    <a:srgbClr val="F09155"/>
                  </a:gs>
                  <a:gs pos="50000">
                    <a:srgbClr val="F09155"/>
                  </a:gs>
                  <a:gs pos="100000">
                    <a:srgbClr val="F09155"/>
                  </a:gs>
                </a:gsLst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Inventory </a:t>
                </a:r>
              </a:p>
              <a:p>
                <a:pPr algn="ctr"/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Stock Decrease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6677" y="2100104"/>
              <a:ext cx="811522" cy="725918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6346605" y="2100104"/>
              <a:ext cx="1201528" cy="864734"/>
              <a:chOff x="6346605" y="2100104"/>
              <a:chExt cx="1201528" cy="86473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/>
              <a:srcRect l="21962" r="20337"/>
              <a:stretch/>
            </p:blipFill>
            <p:spPr>
              <a:xfrm>
                <a:off x="6346605" y="2100104"/>
                <a:ext cx="498965" cy="864734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/>
              <a:srcRect l="18305" t="11904" r="17492" b="32426"/>
              <a:stretch/>
            </p:blipFill>
            <p:spPr>
              <a:xfrm>
                <a:off x="6868864" y="2237978"/>
                <a:ext cx="679269" cy="588986"/>
              </a:xfrm>
              <a:prstGeom prst="rect">
                <a:avLst/>
              </a:prstGeom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9075980" y="1347349"/>
              <a:ext cx="1201528" cy="864734"/>
              <a:chOff x="6346605" y="2100104"/>
              <a:chExt cx="1201528" cy="864734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/>
              <a:srcRect l="21962" r="20337"/>
              <a:stretch/>
            </p:blipFill>
            <p:spPr>
              <a:xfrm>
                <a:off x="6346605" y="2100104"/>
                <a:ext cx="498965" cy="864734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5"/>
              <a:srcRect l="18305" t="11904" r="17492" b="32426"/>
              <a:stretch/>
            </p:blipFill>
            <p:spPr>
              <a:xfrm>
                <a:off x="6868864" y="2237978"/>
                <a:ext cx="679269" cy="588986"/>
              </a:xfrm>
              <a:prstGeom prst="rect">
                <a:avLst/>
              </a:prstGeom>
            </p:spPr>
          </p:pic>
        </p:grpSp>
      </p:grp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CASTING YARD OPERATION – Process Flow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8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7000" t="30000" r="7000" b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SCREEN – CASTING YARD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92434" y="1166949"/>
            <a:ext cx="4013291" cy="4690926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80606" y="2737911"/>
            <a:ext cx="2264283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90950" y="2718708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Name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407524" y="1757866"/>
            <a:ext cx="18553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cap="none" spc="0" dirty="0" smtClean="0">
                <a:ln/>
                <a:solidFill>
                  <a:schemeClr val="accent3"/>
                </a:solidFill>
                <a:effectLst/>
              </a:rPr>
              <a:t>LOGIN FORM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80606" y="3248001"/>
            <a:ext cx="2264283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90950" y="3228798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5280606" y="3823245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0950" y="3804042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 Name</a:t>
            </a:r>
            <a:endParaRPr lang="en-US" sz="1400" dirty="0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7111501" y="3896375"/>
            <a:ext cx="371475" cy="1846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5252" t="10832" r="13670" b="17815"/>
          <a:stretch/>
        </p:blipFill>
        <p:spPr>
          <a:xfrm>
            <a:off x="4097542" y="1561222"/>
            <a:ext cx="904875" cy="854951"/>
          </a:xfrm>
          <a:prstGeom prst="rect">
            <a:avLst/>
          </a:prstGeom>
        </p:spPr>
      </p:pic>
      <p:sp>
        <p:nvSpPr>
          <p:cNvPr id="20" name="Rounded Rectangle 19"/>
          <p:cNvSpPr>
            <a:spLocks/>
          </p:cNvSpPr>
          <p:nvPr/>
        </p:nvSpPr>
        <p:spPr>
          <a:xfrm>
            <a:off x="5280606" y="4766004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>
            <a:spLocks/>
          </p:cNvSpPr>
          <p:nvPr/>
        </p:nvSpPr>
        <p:spPr>
          <a:xfrm>
            <a:off x="6490281" y="4766003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BARCODE LABEL GENERATION –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CASTING YARD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71826" y="1166949"/>
            <a:ext cx="7038974" cy="4641668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09181" y="1823465"/>
            <a:ext cx="2929944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89493" y="1835040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Browse excel file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256255" y="1294261"/>
            <a:ext cx="48701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dirty="0" smtClean="0">
                <a:ln/>
                <a:solidFill>
                  <a:schemeClr val="accent3"/>
                </a:solidFill>
              </a:rPr>
              <a:t>BARCODE LABEL GENERATION </a:t>
            </a:r>
            <a:r>
              <a:rPr lang="en-US" sz="2400" b="1" u="sng" cap="none" spc="0" dirty="0" smtClean="0">
                <a:ln/>
                <a:solidFill>
                  <a:schemeClr val="accent3"/>
                </a:solidFill>
                <a:effectLst/>
              </a:rPr>
              <a:t>FORM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7705725" y="5262890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Print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>
            <a:spLocks/>
          </p:cNvSpPr>
          <p:nvPr/>
        </p:nvSpPr>
        <p:spPr>
          <a:xfrm>
            <a:off x="8915400" y="5262889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Search - Free files and folder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06" y="1823465"/>
            <a:ext cx="396294" cy="3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00122"/>
              </p:ext>
            </p:extLst>
          </p:nvPr>
        </p:nvGraphicFramePr>
        <p:xfrm>
          <a:off x="3365500" y="2394667"/>
          <a:ext cx="667384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83"/>
                <a:gridCol w="836023"/>
                <a:gridCol w="879565"/>
                <a:gridCol w="635726"/>
                <a:gridCol w="740229"/>
                <a:gridCol w="696685"/>
                <a:gridCol w="722812"/>
                <a:gridCol w="740228"/>
                <a:gridCol w="843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Segment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Ref.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Volume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622851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Purpose : </a:t>
            </a:r>
            <a:r>
              <a:rPr lang="en-US" sz="2000" dirty="0" smtClean="0"/>
              <a:t>Import excel file and upload details. User will select segment id and barcode label will be generate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BARCODE LABEL HISTORY DETAILS –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CASTING YARD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71826" y="1166949"/>
            <a:ext cx="7038974" cy="5016137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94656" y="2171254"/>
            <a:ext cx="1560284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656" y="1808176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Segment ID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954940" y="1294261"/>
            <a:ext cx="34727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dirty="0" smtClean="0">
                <a:ln/>
                <a:solidFill>
                  <a:schemeClr val="accent3"/>
                </a:solidFill>
              </a:rPr>
              <a:t>SEGMENT HISTORY </a:t>
            </a:r>
            <a:r>
              <a:rPr lang="en-US" sz="2400" b="1" u="sng" cap="none" spc="0" dirty="0" smtClean="0">
                <a:ln/>
                <a:solidFill>
                  <a:schemeClr val="accent3"/>
                </a:solidFill>
                <a:effectLst/>
              </a:rPr>
              <a:t>FORM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8915400" y="5637354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2" descr="Search - Free files and folder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278" y="2138570"/>
            <a:ext cx="396294" cy="3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48189" y="1808176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Casting Date from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138737" y="2171254"/>
            <a:ext cx="1914525" cy="330926"/>
            <a:chOff x="5138737" y="2310593"/>
            <a:chExt cx="1914525" cy="330926"/>
          </a:xfrm>
        </p:grpSpPr>
        <p:sp>
          <p:nvSpPr>
            <p:cNvPr id="14" name="Rounded Rectangle 13"/>
            <p:cNvSpPr/>
            <p:nvPr/>
          </p:nvSpPr>
          <p:spPr>
            <a:xfrm>
              <a:off x="5148189" y="2310593"/>
              <a:ext cx="1560284" cy="330926"/>
            </a:xfrm>
            <a:prstGeom prst="round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6325676" y="2386521"/>
              <a:ext cx="320040" cy="17907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38737" y="2328351"/>
              <a:ext cx="1914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28-May-24</a:t>
              </a:r>
              <a:endParaRPr 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45808" y="1789247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Casting Date to</a:t>
            </a:r>
            <a:endParaRPr 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36356" y="2152325"/>
            <a:ext cx="1914525" cy="330926"/>
            <a:chOff x="5138737" y="2310593"/>
            <a:chExt cx="1914525" cy="330926"/>
          </a:xfrm>
        </p:grpSpPr>
        <p:sp>
          <p:nvSpPr>
            <p:cNvPr id="20" name="Rounded Rectangle 19"/>
            <p:cNvSpPr/>
            <p:nvPr/>
          </p:nvSpPr>
          <p:spPr>
            <a:xfrm>
              <a:off x="5148189" y="2310593"/>
              <a:ext cx="1560284" cy="330926"/>
            </a:xfrm>
            <a:prstGeom prst="round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6325676" y="2386521"/>
              <a:ext cx="320040" cy="17907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38737" y="2328351"/>
              <a:ext cx="1914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28-May-24</a:t>
              </a:r>
              <a:endParaRPr lang="en-US" sz="1400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90053"/>
              </p:ext>
            </p:extLst>
          </p:nvPr>
        </p:nvGraphicFramePr>
        <p:xfrm>
          <a:off x="3365500" y="2769132"/>
          <a:ext cx="667384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83"/>
                <a:gridCol w="836023"/>
                <a:gridCol w="879565"/>
                <a:gridCol w="635726"/>
                <a:gridCol w="740229"/>
                <a:gridCol w="696685"/>
                <a:gridCol w="722812"/>
                <a:gridCol w="740228"/>
                <a:gridCol w="843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Segment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Ref.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Volume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0" y="622851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Purpose : </a:t>
            </a:r>
            <a:r>
              <a:rPr lang="en-US" sz="2000" dirty="0" smtClean="0"/>
              <a:t>Based on filter option we can see records and export into excel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286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Re-print BARCODE LABEL –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CASTING YARD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80160" y="923111"/>
            <a:ext cx="10241280" cy="5094514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94656" y="1988374"/>
            <a:ext cx="1560284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656" y="1625296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Segment No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954940" y="1050423"/>
            <a:ext cx="34727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dirty="0" smtClean="0">
                <a:ln/>
                <a:solidFill>
                  <a:schemeClr val="accent3"/>
                </a:solidFill>
              </a:rPr>
              <a:t>SEGMENT HISTORY </a:t>
            </a:r>
            <a:r>
              <a:rPr lang="en-US" sz="2400" b="1" u="sng" cap="none" spc="0" dirty="0" smtClean="0">
                <a:ln/>
                <a:solidFill>
                  <a:schemeClr val="accent3"/>
                </a:solidFill>
                <a:effectLst/>
              </a:rPr>
              <a:t>FORM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8915400" y="5454474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2" descr="Search - Free files and folder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278" y="1955690"/>
            <a:ext cx="396294" cy="3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48189" y="1625296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Casting Date from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138737" y="1988374"/>
            <a:ext cx="1914525" cy="330926"/>
            <a:chOff x="5138737" y="2310593"/>
            <a:chExt cx="1914525" cy="330926"/>
          </a:xfrm>
        </p:grpSpPr>
        <p:sp>
          <p:nvSpPr>
            <p:cNvPr id="14" name="Rounded Rectangle 13"/>
            <p:cNvSpPr/>
            <p:nvPr/>
          </p:nvSpPr>
          <p:spPr>
            <a:xfrm>
              <a:off x="5148189" y="2310593"/>
              <a:ext cx="1560284" cy="330926"/>
            </a:xfrm>
            <a:prstGeom prst="round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6325676" y="2386521"/>
              <a:ext cx="320040" cy="17907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38737" y="2328351"/>
              <a:ext cx="1914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28-May-24</a:t>
              </a:r>
              <a:endParaRPr 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45808" y="1606367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Casting Date to</a:t>
            </a:r>
            <a:endParaRPr 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36356" y="1969445"/>
            <a:ext cx="1914525" cy="330926"/>
            <a:chOff x="5138737" y="2310593"/>
            <a:chExt cx="1914525" cy="330926"/>
          </a:xfrm>
        </p:grpSpPr>
        <p:sp>
          <p:nvSpPr>
            <p:cNvPr id="20" name="Rounded Rectangle 19"/>
            <p:cNvSpPr/>
            <p:nvPr/>
          </p:nvSpPr>
          <p:spPr>
            <a:xfrm>
              <a:off x="5148189" y="2310593"/>
              <a:ext cx="1560284" cy="330926"/>
            </a:xfrm>
            <a:prstGeom prst="round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6325676" y="2386521"/>
              <a:ext cx="320040" cy="17907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38737" y="2328351"/>
              <a:ext cx="1914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28-May-24</a:t>
              </a:r>
              <a:endParaRPr lang="en-US" sz="1400" dirty="0"/>
            </a:p>
          </p:txBody>
        </p:sp>
      </p:grpSp>
      <p:sp>
        <p:nvSpPr>
          <p:cNvPr id="23" name="Rounded Rectangle 22"/>
          <p:cNvSpPr>
            <a:spLocks/>
          </p:cNvSpPr>
          <p:nvPr/>
        </p:nvSpPr>
        <p:spPr>
          <a:xfrm>
            <a:off x="7705725" y="5454475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Re-Print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79665"/>
              </p:ext>
            </p:extLst>
          </p:nvPr>
        </p:nvGraphicFramePr>
        <p:xfrm>
          <a:off x="1618016" y="2531630"/>
          <a:ext cx="957249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70"/>
                <a:gridCol w="836023"/>
                <a:gridCol w="836022"/>
                <a:gridCol w="696686"/>
                <a:gridCol w="679269"/>
                <a:gridCol w="679268"/>
                <a:gridCol w="592183"/>
                <a:gridCol w="714103"/>
                <a:gridCol w="783771"/>
                <a:gridCol w="742485"/>
                <a:gridCol w="803339"/>
                <a:gridCol w="803339"/>
                <a:gridCol w="803339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Segment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Ref.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 smtClean="0"/>
                        <a:t>Family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400" dirty="0" smtClean="0"/>
                        <a:t>Volume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Cast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Cast 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Erect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Erect by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0" y="622851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Purpose : </a:t>
            </a:r>
            <a:r>
              <a:rPr lang="en-US" sz="2000" dirty="0" smtClean="0"/>
              <a:t>Reprint label with remarks. Only supervisor can reprint barcode labels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724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CONFIRMATION (Mobile)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CASTING YARD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92434" y="1024074"/>
            <a:ext cx="4222841" cy="4690926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80606" y="1871740"/>
            <a:ext cx="2264283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0950" y="1883315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Scan Barcode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792173" y="1170589"/>
            <a:ext cx="40251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dirty="0" smtClean="0">
                <a:ln/>
                <a:solidFill>
                  <a:schemeClr val="accent3"/>
                </a:solidFill>
              </a:rPr>
              <a:t>SEGMENT QA CONFIRMATION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80606" y="2275825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0950" y="2287400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Segment ID</a:t>
            </a:r>
            <a:endParaRPr lang="en-US" sz="1400" dirty="0"/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5280606" y="5168780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Confirm.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>
            <a:spLocks/>
          </p:cNvSpPr>
          <p:nvPr/>
        </p:nvSpPr>
        <p:spPr>
          <a:xfrm>
            <a:off x="6490281" y="5168779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80606" y="2679911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90950" y="2691486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 No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280606" y="3090185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90950" y="4724739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Casting Date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80606" y="4704151"/>
            <a:ext cx="1914525" cy="330926"/>
            <a:chOff x="5138737" y="2310593"/>
            <a:chExt cx="1914525" cy="330926"/>
          </a:xfrm>
        </p:grpSpPr>
        <p:sp>
          <p:nvSpPr>
            <p:cNvPr id="21" name="Rounded Rectangle 20"/>
            <p:cNvSpPr/>
            <p:nvPr/>
          </p:nvSpPr>
          <p:spPr>
            <a:xfrm>
              <a:off x="5148189" y="2310593"/>
              <a:ext cx="1560284" cy="330926"/>
            </a:xfrm>
            <a:prstGeom prst="round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0800000">
              <a:off x="6325676" y="2386521"/>
              <a:ext cx="320040" cy="17907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38737" y="2328351"/>
              <a:ext cx="1914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28-May-24</a:t>
              </a:r>
              <a:endParaRPr lang="en-US" sz="14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90950" y="3101760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Family Type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5277302" y="3488117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87646" y="3499692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Family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277302" y="3893067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646" y="3904642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 Level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5277302" y="4282163"/>
            <a:ext cx="2264283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87646" y="4293738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Volume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693462" y="5884885"/>
            <a:ext cx="875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Purpose :</a:t>
            </a: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dirty="0" smtClean="0"/>
              <a:t>User will scan QR Code and details will be displayed on screen. Casting date and confirmation will be done by User.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884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INVENTORY STOCK –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CASTING YARD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71826" y="1166949"/>
            <a:ext cx="7038974" cy="4537165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89157" y="2236586"/>
            <a:ext cx="3435667" cy="330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9158" y="1824710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Part Number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972060" y="1294261"/>
            <a:ext cx="34385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dirty="0" smtClean="0">
                <a:ln/>
                <a:solidFill>
                  <a:schemeClr val="accent3"/>
                </a:solidFill>
              </a:rPr>
              <a:t>INVENTORY STOCK </a:t>
            </a:r>
            <a:r>
              <a:rPr lang="en-US" sz="2400" b="1" u="sng" cap="none" spc="0" dirty="0" smtClean="0">
                <a:ln/>
                <a:solidFill>
                  <a:schemeClr val="accent3"/>
                </a:solidFill>
                <a:effectLst/>
              </a:rPr>
              <a:t>FORM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8924830" y="4960812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Search - Free files and folder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57" y="2203902"/>
            <a:ext cx="396294" cy="3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8600"/>
              </p:ext>
            </p:extLst>
          </p:nvPr>
        </p:nvGraphicFramePr>
        <p:xfrm>
          <a:off x="4689158" y="2762043"/>
          <a:ext cx="40043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/>
                <a:gridCol w="1628775"/>
                <a:gridCol w="1635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Stock 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SLB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622851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Purpose :</a:t>
            </a:r>
            <a:r>
              <a:rPr lang="en-US" sz="2000" b="1" dirty="0"/>
              <a:t> </a:t>
            </a:r>
            <a:r>
              <a:rPr lang="en-US" sz="2000" dirty="0" smtClean="0"/>
              <a:t>Inventory stock details will be displayed over here.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952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187"/>
            <a:ext cx="12192000" cy="987547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INVENTORY STOCK (Pick) –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CASTING YARD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71826" y="1166949"/>
            <a:ext cx="7038974" cy="5376726"/>
          </a:xfrm>
          <a:prstGeom prst="roundRect">
            <a:avLst>
              <a:gd name="adj" fmla="val 2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89157" y="2402051"/>
            <a:ext cx="3435667" cy="330926"/>
          </a:xfrm>
          <a:prstGeom prst="roundRect">
            <a:avLst/>
          </a:prstGeom>
          <a:solidFill>
            <a:srgbClr val="FFFF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9158" y="1990175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Family Type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972060" y="1294261"/>
            <a:ext cx="34385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u="sng" dirty="0" smtClean="0">
                <a:ln/>
                <a:solidFill>
                  <a:schemeClr val="accent3"/>
                </a:solidFill>
              </a:rPr>
              <a:t>INVENTORY STOCK </a:t>
            </a:r>
            <a:r>
              <a:rPr lang="en-US" sz="2400" b="1" u="sng" cap="none" spc="0" dirty="0" smtClean="0">
                <a:ln/>
                <a:solidFill>
                  <a:schemeClr val="accent3"/>
                </a:solidFill>
                <a:effectLst/>
              </a:rPr>
              <a:t>FORM</a:t>
            </a:r>
            <a:endParaRPr lang="en-US" sz="2400" b="1" u="sng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8915400" y="5776693"/>
            <a:ext cx="1054608" cy="39711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Clear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Search - Free files and folder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57" y="2369367"/>
            <a:ext cx="396294" cy="3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89157" y="2428142"/>
            <a:ext cx="19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Main Beam</a:t>
            </a:r>
            <a:endParaRPr lang="en-US" sz="1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6170"/>
              </p:ext>
            </p:extLst>
          </p:nvPr>
        </p:nvGraphicFramePr>
        <p:xfrm>
          <a:off x="4689158" y="2927508"/>
          <a:ext cx="40043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75"/>
                <a:gridCol w="1628775"/>
                <a:gridCol w="1635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Sl.No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</a:t>
                      </a:r>
                      <a:r>
                        <a:rPr lang="en-US" sz="1400" baseline="0" dirty="0" smtClean="0"/>
                        <a:t>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Stock Quantity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MB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PB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9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SLB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676</Words>
  <Application>Microsoft Office PowerPoint</Application>
  <PresentationFormat>Widescreen</PresentationFormat>
  <Paragraphs>309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MATERIAL TRACKING SYSTEM</vt:lpstr>
      <vt:lpstr>CASTING YARD OPERATION – Process Flow</vt:lpstr>
      <vt:lpstr>LOGIN SCREEN – CASTING YARD</vt:lpstr>
      <vt:lpstr>BARCODE LABEL GENERATION – CASTING YARD</vt:lpstr>
      <vt:lpstr>BARCODE LABEL HISTORY DETAILS – CASTING YARD</vt:lpstr>
      <vt:lpstr>Re-print BARCODE LABEL – CASTING YARD</vt:lpstr>
      <vt:lpstr>SEGMENT CONFIRMATION (Mobile) – CASTING YARD</vt:lpstr>
      <vt:lpstr>SEGMENT INVENTORY STOCK – CASTING YARD</vt:lpstr>
      <vt:lpstr>SEGMENT INVENTORY STOCK (Pick) – CASTING YARD</vt:lpstr>
      <vt:lpstr>SEGMENT DISPATCH – CASTING YARD</vt:lpstr>
      <vt:lpstr>ERECTION YARD OPERATION – Process Flow</vt:lpstr>
      <vt:lpstr>LOGIN SCREEN – ERECTION YARD</vt:lpstr>
      <vt:lpstr>SEGMENT RECEIVE – ERECTION YARD</vt:lpstr>
      <vt:lpstr>SEGMENT INVENTORY STOCK – ERECTION YARD</vt:lpstr>
      <vt:lpstr>SEGMENT ERECTION CONFIRMATION – ERECTION YARD</vt:lpstr>
      <vt:lpstr>SEGMENT INVENTORY STOCK – ERECTION YARD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115</cp:revision>
  <cp:lastPrinted>2024-06-06T09:18:48Z</cp:lastPrinted>
  <dcterms:created xsi:type="dcterms:W3CDTF">2023-05-03T10:35:10Z</dcterms:created>
  <dcterms:modified xsi:type="dcterms:W3CDTF">2024-07-18T04:57:57Z</dcterms:modified>
</cp:coreProperties>
</file>