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1" r:id="rId2"/>
    <p:sldId id="309" r:id="rId3"/>
    <p:sldId id="316" r:id="rId4"/>
    <p:sldId id="320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37E740-7C95-4774-97DD-1A0DF288002B}" type="doc">
      <dgm:prSet loTypeId="urn:microsoft.com/office/officeart/2005/8/layout/matrix1" loCatId="matrix" qsTypeId="urn:microsoft.com/office/officeart/2005/8/quickstyle/3d5" qsCatId="3D" csTypeId="urn:microsoft.com/office/officeart/2005/8/colors/accent5_2" csCatId="accent5" phldr="1"/>
      <dgm:spPr/>
      <dgm:t>
        <a:bodyPr/>
        <a:lstStyle/>
        <a:p>
          <a:endParaRPr lang="nl-BE"/>
        </a:p>
      </dgm:t>
    </dgm:pt>
    <dgm:pt modelId="{D3E6309B-16B8-4A6E-8FD1-FF844C9545E6}">
      <dgm:prSet phldrT="[Tekst]"/>
      <dgm:spPr/>
      <dgm:t>
        <a:bodyPr/>
        <a:lstStyle/>
        <a:p>
          <a:r>
            <a:rPr lang="nl-BE" dirty="0"/>
            <a:t>Employee Engagement</a:t>
          </a:r>
        </a:p>
      </dgm:t>
    </dgm:pt>
    <dgm:pt modelId="{686252CD-A214-4110-95B4-9BD789FDAB64}" type="parTrans" cxnId="{34AE512E-303F-43E0-865A-EB1D82464FDB}">
      <dgm:prSet/>
      <dgm:spPr/>
      <dgm:t>
        <a:bodyPr/>
        <a:lstStyle/>
        <a:p>
          <a:endParaRPr lang="nl-BE"/>
        </a:p>
      </dgm:t>
    </dgm:pt>
    <dgm:pt modelId="{F309E9D0-DEB4-44E8-8756-114DB3ACDA32}" type="sibTrans" cxnId="{34AE512E-303F-43E0-865A-EB1D82464FDB}">
      <dgm:prSet/>
      <dgm:spPr/>
      <dgm:t>
        <a:bodyPr/>
        <a:lstStyle/>
        <a:p>
          <a:endParaRPr lang="nl-BE"/>
        </a:p>
      </dgm:t>
    </dgm:pt>
    <dgm:pt modelId="{DE41DE55-77E8-486C-B669-65155A396B25}">
      <dgm:prSet phldrT="[Tekst]"/>
      <dgm:spPr/>
      <dgm:t>
        <a:bodyPr/>
        <a:lstStyle/>
        <a:p>
          <a:r>
            <a:rPr lang="nl-BE" dirty="0"/>
            <a:t>Company</a:t>
          </a:r>
          <a:br>
            <a:rPr lang="nl-BE" dirty="0"/>
          </a:br>
          <a:r>
            <a:rPr lang="nl-BE" dirty="0"/>
            <a:t>Culture</a:t>
          </a:r>
        </a:p>
      </dgm:t>
    </dgm:pt>
    <dgm:pt modelId="{8356A547-5F1A-4C6A-B9C9-9E0FA8D10267}" type="parTrans" cxnId="{7322CE35-3041-43D8-8D3C-7BD62BC2935F}">
      <dgm:prSet/>
      <dgm:spPr/>
      <dgm:t>
        <a:bodyPr/>
        <a:lstStyle/>
        <a:p>
          <a:endParaRPr lang="nl-BE"/>
        </a:p>
      </dgm:t>
    </dgm:pt>
    <dgm:pt modelId="{34BD4DDA-A855-455E-8EA0-42F35B34B05E}" type="sibTrans" cxnId="{7322CE35-3041-43D8-8D3C-7BD62BC2935F}">
      <dgm:prSet/>
      <dgm:spPr/>
      <dgm:t>
        <a:bodyPr/>
        <a:lstStyle/>
        <a:p>
          <a:endParaRPr lang="nl-BE"/>
        </a:p>
      </dgm:t>
    </dgm:pt>
    <dgm:pt modelId="{B8621CC0-818E-4266-87FB-9A4FD2CE88C4}">
      <dgm:prSet phldrT="[Tekst]"/>
      <dgm:spPr/>
      <dgm:t>
        <a:bodyPr/>
        <a:lstStyle/>
        <a:p>
          <a:r>
            <a:rPr lang="nl-BE" dirty="0" err="1"/>
            <a:t>Motivation</a:t>
          </a:r>
          <a:r>
            <a:rPr lang="nl-BE" dirty="0"/>
            <a:t>  &amp;</a:t>
          </a:r>
          <a:br>
            <a:rPr lang="nl-BE" dirty="0"/>
          </a:br>
          <a:r>
            <a:rPr lang="nl-BE" dirty="0"/>
            <a:t>Trust </a:t>
          </a:r>
          <a:r>
            <a:rPr lang="nl-BE" dirty="0" err="1"/>
            <a:t>relationship</a:t>
          </a:r>
          <a:endParaRPr lang="nl-BE" dirty="0"/>
        </a:p>
      </dgm:t>
    </dgm:pt>
    <dgm:pt modelId="{D5CEC094-84FD-40D0-97EC-7EF6BDA1F828}" type="parTrans" cxnId="{451F64E6-0B4E-4D3E-8702-91BC16E52751}">
      <dgm:prSet/>
      <dgm:spPr/>
      <dgm:t>
        <a:bodyPr/>
        <a:lstStyle/>
        <a:p>
          <a:endParaRPr lang="nl-BE"/>
        </a:p>
      </dgm:t>
    </dgm:pt>
    <dgm:pt modelId="{8339FF08-5084-42EE-B39E-46065B43DC3D}" type="sibTrans" cxnId="{451F64E6-0B4E-4D3E-8702-91BC16E52751}">
      <dgm:prSet/>
      <dgm:spPr/>
      <dgm:t>
        <a:bodyPr/>
        <a:lstStyle/>
        <a:p>
          <a:endParaRPr lang="nl-BE"/>
        </a:p>
      </dgm:t>
    </dgm:pt>
    <dgm:pt modelId="{C12BF55A-8DEF-4B3C-8C5E-2D4CFCE1210A}">
      <dgm:prSet phldrT="[Tekst]"/>
      <dgm:spPr/>
      <dgm:t>
        <a:bodyPr/>
        <a:lstStyle/>
        <a:p>
          <a:r>
            <a:rPr lang="nl-BE" dirty="0"/>
            <a:t>Management</a:t>
          </a:r>
        </a:p>
        <a:p>
          <a:r>
            <a:rPr lang="nl-BE" dirty="0"/>
            <a:t> of </a:t>
          </a:r>
          <a:r>
            <a:rPr lang="nl-BE" dirty="0" err="1"/>
            <a:t>execution</a:t>
          </a:r>
          <a:endParaRPr lang="nl-BE" dirty="0"/>
        </a:p>
      </dgm:t>
    </dgm:pt>
    <dgm:pt modelId="{8FDB6AEC-5628-42B2-B59A-8B6A0EE1A4E0}" type="parTrans" cxnId="{6C513285-4FF9-427C-9AEC-745751DB61E8}">
      <dgm:prSet/>
      <dgm:spPr/>
      <dgm:t>
        <a:bodyPr/>
        <a:lstStyle/>
        <a:p>
          <a:endParaRPr lang="nl-BE"/>
        </a:p>
      </dgm:t>
    </dgm:pt>
    <dgm:pt modelId="{64500F84-ACC8-424F-BA99-9D7F7DF6DA23}" type="sibTrans" cxnId="{6C513285-4FF9-427C-9AEC-745751DB61E8}">
      <dgm:prSet/>
      <dgm:spPr/>
      <dgm:t>
        <a:bodyPr/>
        <a:lstStyle/>
        <a:p>
          <a:endParaRPr lang="nl-BE"/>
        </a:p>
      </dgm:t>
    </dgm:pt>
    <dgm:pt modelId="{9D887B51-1A20-46C8-A94B-9D76013B4363}">
      <dgm:prSet phldrT="[Tekst]"/>
      <dgm:spPr/>
      <dgm:t>
        <a:bodyPr/>
        <a:lstStyle/>
        <a:p>
          <a:r>
            <a:rPr lang="nl-BE" dirty="0"/>
            <a:t>Company</a:t>
          </a:r>
          <a:br>
            <a:rPr lang="nl-BE" dirty="0"/>
          </a:br>
          <a:r>
            <a:rPr lang="nl-BE" dirty="0" err="1"/>
            <a:t>Strategy</a:t>
          </a:r>
          <a:endParaRPr lang="nl-BE" dirty="0"/>
        </a:p>
      </dgm:t>
    </dgm:pt>
    <dgm:pt modelId="{5928ABA3-39E3-4B85-B380-36CF28E7FC0C}" type="parTrans" cxnId="{10426431-0BC7-4E42-B17D-4DAF7F996013}">
      <dgm:prSet/>
      <dgm:spPr/>
      <dgm:t>
        <a:bodyPr/>
        <a:lstStyle/>
        <a:p>
          <a:endParaRPr lang="nl-BE"/>
        </a:p>
      </dgm:t>
    </dgm:pt>
    <dgm:pt modelId="{EDB59EB2-21E2-4E9D-9A6B-DB5E73EA7870}" type="sibTrans" cxnId="{10426431-0BC7-4E42-B17D-4DAF7F996013}">
      <dgm:prSet/>
      <dgm:spPr/>
      <dgm:t>
        <a:bodyPr/>
        <a:lstStyle/>
        <a:p>
          <a:endParaRPr lang="nl-BE"/>
        </a:p>
      </dgm:t>
    </dgm:pt>
    <dgm:pt modelId="{F4088045-2D58-4D1A-A926-57C9C83A6CE2}" type="pres">
      <dgm:prSet presAssocID="{D137E740-7C95-4774-97DD-1A0DF288002B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5B10D7F-5277-4502-8F69-CD78B90BF19A}" type="pres">
      <dgm:prSet presAssocID="{D137E740-7C95-4774-97DD-1A0DF288002B}" presName="matrix" presStyleCnt="0"/>
      <dgm:spPr/>
    </dgm:pt>
    <dgm:pt modelId="{4F690022-751F-4720-9D90-F60F940E0E06}" type="pres">
      <dgm:prSet presAssocID="{D137E740-7C95-4774-97DD-1A0DF288002B}" presName="tile1" presStyleLbl="node1" presStyleIdx="0" presStyleCnt="4"/>
      <dgm:spPr/>
    </dgm:pt>
    <dgm:pt modelId="{F22FA244-353F-4E2C-920D-C0DBB74198C7}" type="pres">
      <dgm:prSet presAssocID="{D137E740-7C95-4774-97DD-1A0DF288002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801BE27-10B9-4D96-B578-E1A7042546CC}" type="pres">
      <dgm:prSet presAssocID="{D137E740-7C95-4774-97DD-1A0DF288002B}" presName="tile2" presStyleLbl="node1" presStyleIdx="1" presStyleCnt="4"/>
      <dgm:spPr/>
    </dgm:pt>
    <dgm:pt modelId="{3A8DC0FC-3A92-47AA-AF27-373F013B1C45}" type="pres">
      <dgm:prSet presAssocID="{D137E740-7C95-4774-97DD-1A0DF288002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20E8DEC-DEE4-4840-AAA3-DB97F0697EDA}" type="pres">
      <dgm:prSet presAssocID="{D137E740-7C95-4774-97DD-1A0DF288002B}" presName="tile3" presStyleLbl="node1" presStyleIdx="2" presStyleCnt="4"/>
      <dgm:spPr/>
    </dgm:pt>
    <dgm:pt modelId="{766081C0-E623-4C34-B179-031F78437195}" type="pres">
      <dgm:prSet presAssocID="{D137E740-7C95-4774-97DD-1A0DF288002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E2BE379-FA14-452B-9783-07F96E0F5BE2}" type="pres">
      <dgm:prSet presAssocID="{D137E740-7C95-4774-97DD-1A0DF288002B}" presName="tile4" presStyleLbl="node1" presStyleIdx="3" presStyleCnt="4"/>
      <dgm:spPr/>
    </dgm:pt>
    <dgm:pt modelId="{DC648F3C-72FA-4E6E-AD7F-34C6444548B4}" type="pres">
      <dgm:prSet presAssocID="{D137E740-7C95-4774-97DD-1A0DF288002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DD42CE95-50AC-4787-A819-0CABCF33BAEB}" type="pres">
      <dgm:prSet presAssocID="{D137E740-7C95-4774-97DD-1A0DF288002B}" presName="centerTile" presStyleLbl="fgShp" presStyleIdx="0" presStyleCnt="1" custScaleX="121875">
        <dgm:presLayoutVars>
          <dgm:chMax val="0"/>
          <dgm:chPref val="0"/>
        </dgm:presLayoutVars>
      </dgm:prSet>
      <dgm:spPr/>
    </dgm:pt>
  </dgm:ptLst>
  <dgm:cxnLst>
    <dgm:cxn modelId="{199F2109-371F-4756-BA23-B898CB1B0A6C}" type="presOf" srcId="{B8621CC0-818E-4266-87FB-9A4FD2CE88C4}" destId="{420E8DEC-DEE4-4840-AAA3-DB97F0697EDA}" srcOrd="0" destOrd="0" presId="urn:microsoft.com/office/officeart/2005/8/layout/matrix1"/>
    <dgm:cxn modelId="{51BFC80E-8874-4E19-AF06-2088A620EB27}" type="presOf" srcId="{D137E740-7C95-4774-97DD-1A0DF288002B}" destId="{F4088045-2D58-4D1A-A926-57C9C83A6CE2}" srcOrd="0" destOrd="0" presId="urn:microsoft.com/office/officeart/2005/8/layout/matrix1"/>
    <dgm:cxn modelId="{A991D515-E32F-42F9-B867-FCBF6076BFF3}" type="presOf" srcId="{9D887B51-1A20-46C8-A94B-9D76013B4363}" destId="{5801BE27-10B9-4D96-B578-E1A7042546CC}" srcOrd="0" destOrd="0" presId="urn:microsoft.com/office/officeart/2005/8/layout/matrix1"/>
    <dgm:cxn modelId="{34AE512E-303F-43E0-865A-EB1D82464FDB}" srcId="{D137E740-7C95-4774-97DD-1A0DF288002B}" destId="{D3E6309B-16B8-4A6E-8FD1-FF844C9545E6}" srcOrd="0" destOrd="0" parTransId="{686252CD-A214-4110-95B4-9BD789FDAB64}" sibTransId="{F309E9D0-DEB4-44E8-8756-114DB3ACDA32}"/>
    <dgm:cxn modelId="{10426431-0BC7-4E42-B17D-4DAF7F996013}" srcId="{D3E6309B-16B8-4A6E-8FD1-FF844C9545E6}" destId="{9D887B51-1A20-46C8-A94B-9D76013B4363}" srcOrd="1" destOrd="0" parTransId="{5928ABA3-39E3-4B85-B380-36CF28E7FC0C}" sibTransId="{EDB59EB2-21E2-4E9D-9A6B-DB5E73EA7870}"/>
    <dgm:cxn modelId="{7322CE35-3041-43D8-8D3C-7BD62BC2935F}" srcId="{D3E6309B-16B8-4A6E-8FD1-FF844C9545E6}" destId="{DE41DE55-77E8-486C-B669-65155A396B25}" srcOrd="0" destOrd="0" parTransId="{8356A547-5F1A-4C6A-B9C9-9E0FA8D10267}" sibTransId="{34BD4DDA-A855-455E-8EA0-42F35B34B05E}"/>
    <dgm:cxn modelId="{4434D042-D579-4926-8860-BE356D339BC1}" type="presOf" srcId="{DE41DE55-77E8-486C-B669-65155A396B25}" destId="{F22FA244-353F-4E2C-920D-C0DBB74198C7}" srcOrd="1" destOrd="0" presId="urn:microsoft.com/office/officeart/2005/8/layout/matrix1"/>
    <dgm:cxn modelId="{70F4664F-3705-4A65-B683-393AE9F9D791}" type="presOf" srcId="{9D887B51-1A20-46C8-A94B-9D76013B4363}" destId="{3A8DC0FC-3A92-47AA-AF27-373F013B1C45}" srcOrd="1" destOrd="0" presId="urn:microsoft.com/office/officeart/2005/8/layout/matrix1"/>
    <dgm:cxn modelId="{DC7FCC78-9E7C-4A04-9C7F-5AAECCC8CC2A}" type="presOf" srcId="{C12BF55A-8DEF-4B3C-8C5E-2D4CFCE1210A}" destId="{0E2BE379-FA14-452B-9783-07F96E0F5BE2}" srcOrd="0" destOrd="0" presId="urn:microsoft.com/office/officeart/2005/8/layout/matrix1"/>
    <dgm:cxn modelId="{6C513285-4FF9-427C-9AEC-745751DB61E8}" srcId="{D3E6309B-16B8-4A6E-8FD1-FF844C9545E6}" destId="{C12BF55A-8DEF-4B3C-8C5E-2D4CFCE1210A}" srcOrd="3" destOrd="0" parTransId="{8FDB6AEC-5628-42B2-B59A-8B6A0EE1A4E0}" sibTransId="{64500F84-ACC8-424F-BA99-9D7F7DF6DA23}"/>
    <dgm:cxn modelId="{34521A98-C4BD-42D0-83C1-A233218BD2C5}" type="presOf" srcId="{B8621CC0-818E-4266-87FB-9A4FD2CE88C4}" destId="{766081C0-E623-4C34-B179-031F78437195}" srcOrd="1" destOrd="0" presId="urn:microsoft.com/office/officeart/2005/8/layout/matrix1"/>
    <dgm:cxn modelId="{12B932A1-363E-410F-993D-4EB104BB61ED}" type="presOf" srcId="{D3E6309B-16B8-4A6E-8FD1-FF844C9545E6}" destId="{DD42CE95-50AC-4787-A819-0CABCF33BAEB}" srcOrd="0" destOrd="0" presId="urn:microsoft.com/office/officeart/2005/8/layout/matrix1"/>
    <dgm:cxn modelId="{D73A98AE-DE1A-4219-882B-05898AB531CE}" type="presOf" srcId="{DE41DE55-77E8-486C-B669-65155A396B25}" destId="{4F690022-751F-4720-9D90-F60F940E0E06}" srcOrd="0" destOrd="0" presId="urn:microsoft.com/office/officeart/2005/8/layout/matrix1"/>
    <dgm:cxn modelId="{451F64E6-0B4E-4D3E-8702-91BC16E52751}" srcId="{D3E6309B-16B8-4A6E-8FD1-FF844C9545E6}" destId="{B8621CC0-818E-4266-87FB-9A4FD2CE88C4}" srcOrd="2" destOrd="0" parTransId="{D5CEC094-84FD-40D0-97EC-7EF6BDA1F828}" sibTransId="{8339FF08-5084-42EE-B39E-46065B43DC3D}"/>
    <dgm:cxn modelId="{596A58E7-A841-4BDD-AC14-7B8C73965CAB}" type="presOf" srcId="{C12BF55A-8DEF-4B3C-8C5E-2D4CFCE1210A}" destId="{DC648F3C-72FA-4E6E-AD7F-34C6444548B4}" srcOrd="1" destOrd="0" presId="urn:microsoft.com/office/officeart/2005/8/layout/matrix1"/>
    <dgm:cxn modelId="{1C39F0F1-1682-4DDD-9C93-DCF862C18CE9}" type="presParOf" srcId="{F4088045-2D58-4D1A-A926-57C9C83A6CE2}" destId="{05B10D7F-5277-4502-8F69-CD78B90BF19A}" srcOrd="0" destOrd="0" presId="urn:microsoft.com/office/officeart/2005/8/layout/matrix1"/>
    <dgm:cxn modelId="{0202EA4E-0300-4489-B5DC-3549178EC6DD}" type="presParOf" srcId="{05B10D7F-5277-4502-8F69-CD78B90BF19A}" destId="{4F690022-751F-4720-9D90-F60F940E0E06}" srcOrd="0" destOrd="0" presId="urn:microsoft.com/office/officeart/2005/8/layout/matrix1"/>
    <dgm:cxn modelId="{E63052E3-8E25-4D9E-B021-99DA762A59C8}" type="presParOf" srcId="{05B10D7F-5277-4502-8F69-CD78B90BF19A}" destId="{F22FA244-353F-4E2C-920D-C0DBB74198C7}" srcOrd="1" destOrd="0" presId="urn:microsoft.com/office/officeart/2005/8/layout/matrix1"/>
    <dgm:cxn modelId="{FE962C23-AED5-4901-A1D4-AB77F272A25C}" type="presParOf" srcId="{05B10D7F-5277-4502-8F69-CD78B90BF19A}" destId="{5801BE27-10B9-4D96-B578-E1A7042546CC}" srcOrd="2" destOrd="0" presId="urn:microsoft.com/office/officeart/2005/8/layout/matrix1"/>
    <dgm:cxn modelId="{28D76678-66BA-49F5-8A2D-F02BB9784EA9}" type="presParOf" srcId="{05B10D7F-5277-4502-8F69-CD78B90BF19A}" destId="{3A8DC0FC-3A92-47AA-AF27-373F013B1C45}" srcOrd="3" destOrd="0" presId="urn:microsoft.com/office/officeart/2005/8/layout/matrix1"/>
    <dgm:cxn modelId="{36049076-57DA-4C0B-A204-EB3E230F97A0}" type="presParOf" srcId="{05B10D7F-5277-4502-8F69-CD78B90BF19A}" destId="{420E8DEC-DEE4-4840-AAA3-DB97F0697EDA}" srcOrd="4" destOrd="0" presId="urn:microsoft.com/office/officeart/2005/8/layout/matrix1"/>
    <dgm:cxn modelId="{0F5C860D-524B-46CC-AA6C-D7CE8C7C7ABB}" type="presParOf" srcId="{05B10D7F-5277-4502-8F69-CD78B90BF19A}" destId="{766081C0-E623-4C34-B179-031F78437195}" srcOrd="5" destOrd="0" presId="urn:microsoft.com/office/officeart/2005/8/layout/matrix1"/>
    <dgm:cxn modelId="{2A4F84AD-7843-4448-BD9B-5455A04C61D8}" type="presParOf" srcId="{05B10D7F-5277-4502-8F69-CD78B90BF19A}" destId="{0E2BE379-FA14-452B-9783-07F96E0F5BE2}" srcOrd="6" destOrd="0" presId="urn:microsoft.com/office/officeart/2005/8/layout/matrix1"/>
    <dgm:cxn modelId="{C79F408C-8E41-42BD-8D17-733D822D0722}" type="presParOf" srcId="{05B10D7F-5277-4502-8F69-CD78B90BF19A}" destId="{DC648F3C-72FA-4E6E-AD7F-34C6444548B4}" srcOrd="7" destOrd="0" presId="urn:microsoft.com/office/officeart/2005/8/layout/matrix1"/>
    <dgm:cxn modelId="{50FD8657-668F-498B-AC87-6DD034411FF4}" type="presParOf" srcId="{F4088045-2D58-4D1A-A926-57C9C83A6CE2}" destId="{DD42CE95-50AC-4787-A819-0CABCF33BAEB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690022-751F-4720-9D90-F60F940E0E06}">
      <dsp:nvSpPr>
        <dsp:cNvPr id="0" name=""/>
        <dsp:cNvSpPr/>
      </dsp:nvSpPr>
      <dsp:spPr>
        <a:xfrm rot="16200000">
          <a:off x="385656" y="-385656"/>
          <a:ext cx="1533736" cy="2305050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900" kern="1200" dirty="0"/>
            <a:t>Company</a:t>
          </a:r>
          <a:br>
            <a:rPr lang="nl-BE" sz="1900" kern="1200" dirty="0"/>
          </a:br>
          <a:r>
            <a:rPr lang="nl-BE" sz="1900" kern="1200" dirty="0"/>
            <a:t>Culture</a:t>
          </a:r>
        </a:p>
      </dsp:txBody>
      <dsp:txXfrm rot="5400000">
        <a:off x="-1" y="1"/>
        <a:ext cx="2305050" cy="1150302"/>
      </dsp:txXfrm>
    </dsp:sp>
    <dsp:sp modelId="{5801BE27-10B9-4D96-B578-E1A7042546CC}">
      <dsp:nvSpPr>
        <dsp:cNvPr id="0" name=""/>
        <dsp:cNvSpPr/>
      </dsp:nvSpPr>
      <dsp:spPr>
        <a:xfrm>
          <a:off x="2305050" y="0"/>
          <a:ext cx="2305050" cy="1533736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900" kern="1200" dirty="0"/>
            <a:t>Company</a:t>
          </a:r>
          <a:br>
            <a:rPr lang="nl-BE" sz="1900" kern="1200" dirty="0"/>
          </a:br>
          <a:r>
            <a:rPr lang="nl-BE" sz="1900" kern="1200" dirty="0" err="1"/>
            <a:t>Strategy</a:t>
          </a:r>
          <a:endParaRPr lang="nl-BE" sz="1900" kern="1200" dirty="0"/>
        </a:p>
      </dsp:txBody>
      <dsp:txXfrm>
        <a:off x="2305050" y="0"/>
        <a:ext cx="2305050" cy="1150302"/>
      </dsp:txXfrm>
    </dsp:sp>
    <dsp:sp modelId="{420E8DEC-DEE4-4840-AAA3-DB97F0697EDA}">
      <dsp:nvSpPr>
        <dsp:cNvPr id="0" name=""/>
        <dsp:cNvSpPr/>
      </dsp:nvSpPr>
      <dsp:spPr>
        <a:xfrm rot="10800000">
          <a:off x="0" y="1533736"/>
          <a:ext cx="2305050" cy="1533736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900" kern="1200" dirty="0" err="1"/>
            <a:t>Motivation</a:t>
          </a:r>
          <a:r>
            <a:rPr lang="nl-BE" sz="1900" kern="1200" dirty="0"/>
            <a:t>  &amp;</a:t>
          </a:r>
          <a:br>
            <a:rPr lang="nl-BE" sz="1900" kern="1200" dirty="0"/>
          </a:br>
          <a:r>
            <a:rPr lang="nl-BE" sz="1900" kern="1200" dirty="0"/>
            <a:t>Trust </a:t>
          </a:r>
          <a:r>
            <a:rPr lang="nl-BE" sz="1900" kern="1200" dirty="0" err="1"/>
            <a:t>relationship</a:t>
          </a:r>
          <a:endParaRPr lang="nl-BE" sz="1900" kern="1200" dirty="0"/>
        </a:p>
      </dsp:txBody>
      <dsp:txXfrm rot="10800000">
        <a:off x="0" y="1917170"/>
        <a:ext cx="2305050" cy="1150302"/>
      </dsp:txXfrm>
    </dsp:sp>
    <dsp:sp modelId="{0E2BE379-FA14-452B-9783-07F96E0F5BE2}">
      <dsp:nvSpPr>
        <dsp:cNvPr id="0" name=""/>
        <dsp:cNvSpPr/>
      </dsp:nvSpPr>
      <dsp:spPr>
        <a:xfrm rot="5400000">
          <a:off x="2690706" y="1148079"/>
          <a:ext cx="1533736" cy="2305050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900" kern="1200" dirty="0"/>
            <a:t>Management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900" kern="1200" dirty="0"/>
            <a:t> of </a:t>
          </a:r>
          <a:r>
            <a:rPr lang="nl-BE" sz="1900" kern="1200" dirty="0" err="1"/>
            <a:t>execution</a:t>
          </a:r>
          <a:endParaRPr lang="nl-BE" sz="1900" kern="1200" dirty="0"/>
        </a:p>
      </dsp:txBody>
      <dsp:txXfrm rot="-5400000">
        <a:off x="2305049" y="1917170"/>
        <a:ext cx="2305050" cy="1150302"/>
      </dsp:txXfrm>
    </dsp:sp>
    <dsp:sp modelId="{DD42CE95-50AC-4787-A819-0CABCF33BAEB}">
      <dsp:nvSpPr>
        <dsp:cNvPr id="0" name=""/>
        <dsp:cNvSpPr/>
      </dsp:nvSpPr>
      <dsp:spPr>
        <a:xfrm>
          <a:off x="1462266" y="1150302"/>
          <a:ext cx="1685567" cy="766868"/>
        </a:xfrm>
        <a:prstGeom prst="roundRect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15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900" kern="1200" dirty="0"/>
            <a:t>Employee Engagement</a:t>
          </a:r>
        </a:p>
      </dsp:txBody>
      <dsp:txXfrm>
        <a:off x="1499701" y="1187737"/>
        <a:ext cx="1610697" cy="6919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2183-1B86-4CD0-BB37-55F498919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70A28-A528-4ABF-BA4F-A6B07D8DC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55F6B-6B75-42CC-AA2F-ED9E931AB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45214-5ADE-46A2-9E9E-77E75E3106A6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0AE61-B7C4-4D81-BCAA-CF1BBD0DB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DFB50-B9F9-4C24-B8DB-9557917BA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7AA0-2100-477C-BCBE-2E4B7E858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9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DF46C-2190-4F3B-86B1-64CD10C03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B77D2-BC0C-4136-8C84-707FB200B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47C23-E357-4A57-93EE-2228FE967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45214-5ADE-46A2-9E9E-77E75E3106A6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AF1BC-4985-403B-8719-DA264C54A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7AEBE-7FC3-48F3-804C-98EEC65E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7AA0-2100-477C-BCBE-2E4B7E858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58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95ECBC-DF41-4C68-BFE9-0969D69FF9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78D59-76C7-44CF-8DD0-D0E3E2A0C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B4E66-A8BE-4467-88BC-B698031FE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45214-5ADE-46A2-9E9E-77E75E3106A6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E4371-C111-481D-B98E-3114B9DD8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2325A-8519-45F7-970B-F7FC7118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7AA0-2100-477C-BCBE-2E4B7E858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23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E99E9-EF80-594C-B031-2513F1B05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557124"/>
            <a:ext cx="10801350" cy="1080000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GB"/>
              <a:t>Insert agenda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8C9F8-27E8-E544-8113-6E159330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27A3D-B2D7-BE45-9D15-D54E2B8B306F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A97656F-C03C-E246-B257-6A1DAA2D87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325" y="1637124"/>
            <a:ext cx="10801350" cy="4384264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8AD07"/>
              </a:buClr>
              <a:buSzTx/>
              <a:buFont typeface="+mj-lt"/>
              <a:buAutoNum type="arabicPeriod"/>
              <a:tabLst/>
              <a:defRPr>
                <a:solidFill>
                  <a:schemeClr val="accent1"/>
                </a:solidFill>
              </a:defRPr>
            </a:lvl1pPr>
            <a:lvl2pPr marL="536575" marR="0" indent="17938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Tx/>
              <a:buFont typeface="+mj-lt"/>
              <a:buNone/>
              <a:tabLst/>
              <a:defRPr>
                <a:solidFill>
                  <a:schemeClr val="accent5"/>
                </a:solidFill>
              </a:defRPr>
            </a:lvl2pPr>
          </a:lstStyle>
          <a:p>
            <a:pPr lvl="0"/>
            <a:r>
              <a:rPr lang="en-GB"/>
              <a:t>Insert your agenda item</a:t>
            </a:r>
          </a:p>
          <a:p>
            <a:pPr marL="536575" marR="0" lvl="1" indent="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Tx/>
              <a:buFont typeface="+mj-lt"/>
              <a:buNone/>
              <a:tabLst/>
              <a:defRPr/>
            </a:pPr>
            <a:r>
              <a:rPr lang="en-GB"/>
              <a:t>Insert your subitem</a:t>
            </a:r>
          </a:p>
          <a:p>
            <a:pPr marL="536575" marR="0" lvl="1" indent="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Tx/>
              <a:buFont typeface="+mj-lt"/>
              <a:buNone/>
              <a:tabLst/>
              <a:defRPr/>
            </a:pPr>
            <a:endParaRPr lang="en-GB"/>
          </a:p>
          <a:p>
            <a:pPr lvl="0"/>
            <a:r>
              <a:rPr lang="en-GB"/>
              <a:t>Insert your agenda item</a:t>
            </a:r>
          </a:p>
          <a:p>
            <a:pPr lvl="0"/>
            <a:r>
              <a:rPr lang="en-GB"/>
              <a:t>Insert your agenda item</a:t>
            </a:r>
            <a:endParaRPr lang="en-BE"/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530989FF-D23F-4849-9E3C-6AA8F8CE2B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80214">
            <a:off x="8881125" y="-961555"/>
            <a:ext cx="3763816" cy="372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91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1D181-0125-4861-91BB-DF25A254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BEDAA-9958-4F8A-9B45-A305070FB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2ADC0-CCD4-4C34-8C93-A7792099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45214-5ADE-46A2-9E9E-77E75E3106A6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E344-6A66-4573-A46A-3A0E5F18F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22678-9308-4BBF-BBE0-B205A1B3D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7AA0-2100-477C-BCBE-2E4B7E858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3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A26BF-ED73-46BA-AA8F-A62F44EDE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8CED-A367-4C49-9588-0C220EFA7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16B20-5AED-4D2E-9C35-DBA82BDC0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45214-5ADE-46A2-9E9E-77E75E3106A6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E797D-83AA-4552-83BB-75BD30679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67E62-FB81-4BD2-B16F-911F07B4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7AA0-2100-477C-BCBE-2E4B7E858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2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4E6C4-C079-4217-901E-1B149104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A7B4C-4DC7-4978-8E00-053193D25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9C0AD-7703-44A3-BD2C-FA0297EF2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E1787-C1A3-4E0E-9ADC-36AD11913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45214-5ADE-46A2-9E9E-77E75E3106A6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02C0C-237E-4139-9AFB-B22D2F4C0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82C42-34FA-40DB-B018-D989C4F65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7AA0-2100-477C-BCBE-2E4B7E858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58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54FA5-2BEF-4160-8103-3395F726B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3A5CD-B35F-4390-8AC2-75054B506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BC483-40F2-4C01-B870-5A8099CD9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1A977-906B-46AB-BBDC-B1401FF29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4F75B-5E1D-4C5D-BB1C-0F2D0E781F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267FF8-D6E4-43D6-A3CE-FC44A952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45214-5ADE-46A2-9E9E-77E75E3106A6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AD5793-A2F0-4606-A066-5D2525203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AC2B6A-EAEF-48E4-BCF0-F7BA6277B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7AA0-2100-477C-BCBE-2E4B7E858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02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4054-BCDA-4DEE-BEF2-CD0190CC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1044BD-4EDB-4CF8-B25A-12FF9C47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45214-5ADE-46A2-9E9E-77E75E3106A6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90769-AC91-4164-80AA-E6676B7D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AB1E96-9642-4CDC-A10E-6E169D594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7AA0-2100-477C-BCBE-2E4B7E858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1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AB48C5-A949-4AC1-AFF4-1D4B89EB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45214-5ADE-46A2-9E9E-77E75E3106A6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F15290-3430-4ABC-9C17-71286865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ACCE8-B404-47A0-95D4-040CE744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7AA0-2100-477C-BCBE-2E4B7E858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6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FA5A2-FE8C-4EFB-A71E-E09D43F5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2D776-8B5E-4A30-BA22-0EC564654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9F7B0-CD98-4EFE-AE5D-20E92FD9B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56DD7-6E8D-4B28-B8D7-E726B3118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45214-5ADE-46A2-9E9E-77E75E3106A6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EBB1D-00E3-41A7-9650-59135C9E7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9B663-CD90-4FEB-ABCB-3710705A7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7AA0-2100-477C-BCBE-2E4B7E858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88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F7F75-F4F9-4D23-B944-2ABDF0BAC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AD849-6CBD-4457-927B-97E51C2C81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DA7DE-ACC8-4240-ADE5-7C12ED6C7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328D3-99D5-4B5A-B133-F6901485B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45214-5ADE-46A2-9E9E-77E75E3106A6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54133-C00E-4DC1-8172-05A4BF9C8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57072-FD47-49B5-8CD1-2583231AE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7AA0-2100-477C-BCBE-2E4B7E858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E3664A-5E03-497C-B74B-116D10B91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EB399-EC3B-490B-8313-4FBE72F3A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AF58E-69AA-496A-9979-B3B0AE4040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45214-5ADE-46A2-9E9E-77E75E3106A6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33A57-3133-4ADA-A5CC-7113723A06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B2607-8394-4350-8C7D-1A0E03EAA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C7AA0-2100-477C-BCBE-2E4B7E858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0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svg"/><Relationship Id="rId7" Type="http://schemas.openxmlformats.org/officeDocument/2006/relationships/image" Target="../media/image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7BE4B-3A9A-4C3B-AF26-31D09AF48B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HRdodos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C6FF6-EF05-4161-BEA2-A9DB863E97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Kesaven, Phavish, Johan </a:t>
            </a:r>
          </a:p>
        </p:txBody>
      </p:sp>
    </p:spTree>
    <p:extLst>
      <p:ext uri="{BB962C8B-B14F-4D97-AF65-F5344CB8AC3E}">
        <p14:creationId xmlns:p14="http://schemas.microsoft.com/office/powerpoint/2010/main" val="415246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351AC924-E709-407B-8E69-FE2480E4A3EC}"/>
              </a:ext>
            </a:extLst>
          </p:cNvPr>
          <p:cNvCxnSpPr>
            <a:cxnSpLocks/>
          </p:cNvCxnSpPr>
          <p:nvPr/>
        </p:nvCxnSpPr>
        <p:spPr>
          <a:xfrm>
            <a:off x="91440" y="3383724"/>
            <a:ext cx="11652069" cy="1674866"/>
          </a:xfrm>
          <a:prstGeom prst="line">
            <a:avLst/>
          </a:prstGeom>
          <a:ln w="28575">
            <a:solidFill>
              <a:srgbClr val="7681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BA25C3F9-8D1B-43EA-BE74-4D805EFDB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err="1"/>
              <a:t>Components</a:t>
            </a:r>
            <a:r>
              <a:rPr lang="nl-BE"/>
              <a:t> of employee engagement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E42798DD-DF26-456E-9562-842461E10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335" y="6190588"/>
            <a:ext cx="503999" cy="288000"/>
          </a:xfrm>
        </p:spPr>
        <p:txBody>
          <a:bodyPr/>
          <a:lstStyle/>
          <a:p>
            <a:fld id="{5A127A3D-B2D7-BE45-9D15-D54E2B8B306F}" type="slidenum">
              <a:rPr lang="en-BE" smtClean="0"/>
              <a:pPr/>
              <a:t>2</a:t>
            </a:fld>
            <a:endParaRPr lang="en-BE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4ECD73D-3C31-4D75-A614-B840A04F97CF}"/>
              </a:ext>
            </a:extLst>
          </p:cNvPr>
          <p:cNvGraphicFramePr/>
          <p:nvPr/>
        </p:nvGraphicFramePr>
        <p:xfrm>
          <a:off x="3044190" y="2629111"/>
          <a:ext cx="4610100" cy="3067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Fabriek">
            <a:extLst>
              <a:ext uri="{FF2B5EF4-FFF2-40B4-BE49-F238E27FC236}">
                <a16:creationId xmlns:a16="http://schemas.microsoft.com/office/drawing/2014/main" id="{D876BDAA-E1BC-4B37-A67D-C87C86DEDF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347161">
            <a:off x="5010083" y="1764296"/>
            <a:ext cx="775324" cy="775324"/>
          </a:xfrm>
          <a:prstGeom prst="rect">
            <a:avLst/>
          </a:prstGeom>
          <a:scene3d>
            <a:camera prst="orthographicFront">
              <a:rot lat="0" lon="899977" rev="21299999"/>
            </a:camera>
            <a:lightRig rig="threePt" dir="t"/>
          </a:scene3d>
        </p:spPr>
      </p:pic>
      <p:pic>
        <p:nvPicPr>
          <p:cNvPr id="12" name="Graphic 11" descr="Gebruiker">
            <a:extLst>
              <a:ext uri="{FF2B5EF4-FFF2-40B4-BE49-F238E27FC236}">
                <a16:creationId xmlns:a16="http://schemas.microsoft.com/office/drawing/2014/main" id="{5D4DA525-F688-4872-A2AA-43640564F8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 rot="21310164">
            <a:off x="4977185" y="5696584"/>
            <a:ext cx="666719" cy="666719"/>
          </a:xfrm>
          <a:prstGeom prst="rect">
            <a:avLst/>
          </a:prstGeom>
          <a:scene3d>
            <a:camera prst="orthographicFront">
              <a:rot lat="0" lon="20399988" rev="21299999"/>
            </a:camera>
            <a:lightRig rig="threePt" dir="t"/>
          </a:scene3d>
        </p:spPr>
      </p:pic>
      <p:sp>
        <p:nvSpPr>
          <p:cNvPr id="14" name="Tekstvak 13">
            <a:extLst>
              <a:ext uri="{FF2B5EF4-FFF2-40B4-BE49-F238E27FC236}">
                <a16:creationId xmlns:a16="http://schemas.microsoft.com/office/drawing/2014/main" id="{3E904013-C989-45ED-B3C4-F422E52475AC}"/>
              </a:ext>
            </a:extLst>
          </p:cNvPr>
          <p:cNvSpPr txBox="1"/>
          <p:nvPr/>
        </p:nvSpPr>
        <p:spPr>
          <a:xfrm>
            <a:off x="7694041" y="5213628"/>
            <a:ext cx="1931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200" dirty="0" err="1"/>
              <a:t>Expectations</a:t>
            </a:r>
            <a:endParaRPr lang="nl-B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200" dirty="0"/>
              <a:t>Accountability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200" dirty="0" err="1"/>
              <a:t>Clear</a:t>
            </a:r>
            <a:r>
              <a:rPr lang="nl-BE" sz="1200" dirty="0"/>
              <a:t> </a:t>
            </a:r>
            <a:r>
              <a:rPr lang="nl-BE" sz="1200" dirty="0" err="1"/>
              <a:t>communication</a:t>
            </a:r>
            <a:endParaRPr lang="nl-BE" sz="1200" dirty="0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27FCD3C4-B2CA-4B3D-98B9-6C77C8F42A35}"/>
              </a:ext>
            </a:extLst>
          </p:cNvPr>
          <p:cNvSpPr txBox="1"/>
          <p:nvPr/>
        </p:nvSpPr>
        <p:spPr>
          <a:xfrm>
            <a:off x="1788142" y="5058590"/>
            <a:ext cx="1845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200" dirty="0" err="1"/>
              <a:t>Develop</a:t>
            </a:r>
            <a:r>
              <a:rPr lang="nl-BE" sz="1200" dirty="0"/>
              <a:t>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200" dirty="0" err="1"/>
              <a:t>Motivation</a:t>
            </a:r>
            <a:endParaRPr lang="nl-B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200" dirty="0"/>
              <a:t>Strong </a:t>
            </a:r>
            <a:r>
              <a:rPr lang="nl-BE" sz="1200" dirty="0" err="1"/>
              <a:t>relationships</a:t>
            </a:r>
            <a:endParaRPr lang="nl-BE" sz="1200" dirty="0"/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75D837E0-2CA8-4221-82D3-51D60A6CAA53}"/>
              </a:ext>
            </a:extLst>
          </p:cNvPr>
          <p:cNvSpPr txBox="1"/>
          <p:nvPr/>
        </p:nvSpPr>
        <p:spPr>
          <a:xfrm>
            <a:off x="1991526" y="2027492"/>
            <a:ext cx="11496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200" dirty="0" err="1"/>
              <a:t>Motivate</a:t>
            </a:r>
            <a:endParaRPr lang="nl-B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200" dirty="0" err="1"/>
              <a:t>Empower</a:t>
            </a:r>
            <a:endParaRPr lang="nl-B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200" dirty="0"/>
              <a:t>Respect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200" dirty="0"/>
              <a:t>Challenge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902B4AEA-CC70-4AFC-9782-103896B69741}"/>
              </a:ext>
            </a:extLst>
          </p:cNvPr>
          <p:cNvSpPr txBox="1"/>
          <p:nvPr/>
        </p:nvSpPr>
        <p:spPr>
          <a:xfrm>
            <a:off x="7664841" y="2281336"/>
            <a:ext cx="2084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200" dirty="0" err="1"/>
              <a:t>Vision</a:t>
            </a:r>
            <a:endParaRPr lang="nl-B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200" dirty="0" err="1"/>
              <a:t>Strategy</a:t>
            </a:r>
            <a:endParaRPr lang="nl-B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200" dirty="0"/>
              <a:t>Employees </a:t>
            </a:r>
            <a:r>
              <a:rPr lang="nl-BE" sz="1200" dirty="0" err="1"/>
              <a:t>contribution</a:t>
            </a:r>
            <a:endParaRPr lang="nl-BE" sz="1200" dirty="0"/>
          </a:p>
        </p:txBody>
      </p:sp>
    </p:spTree>
    <p:extLst>
      <p:ext uri="{BB962C8B-B14F-4D97-AF65-F5344CB8AC3E}">
        <p14:creationId xmlns:p14="http://schemas.microsoft.com/office/powerpoint/2010/main" val="261053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D42CE95-50AC-4787-A819-0CABCF33BA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graphicEl>
                                              <a:dgm id="{DD42CE95-50AC-4787-A819-0CABCF33BA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F690022-751F-4720-9D90-F60F940E0E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graphicEl>
                                              <a:dgm id="{4F690022-751F-4720-9D90-F60F940E0E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801BE27-10B9-4D96-B578-E1A7042546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graphicEl>
                                              <a:dgm id="{5801BE27-10B9-4D96-B578-E1A7042546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20E8DEC-DEE4-4840-AAA3-DB97F0697E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graphicEl>
                                              <a:dgm id="{420E8DEC-DEE4-4840-AAA3-DB97F0697E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E2BE379-FA14-452B-9783-07F96E0F5B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graphicEl>
                                              <a:dgm id="{0E2BE379-FA14-452B-9783-07F96E0F5B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  <p:bldP spid="14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jl: vijfhoek 25">
            <a:extLst>
              <a:ext uri="{FF2B5EF4-FFF2-40B4-BE49-F238E27FC236}">
                <a16:creationId xmlns:a16="http://schemas.microsoft.com/office/drawing/2014/main" id="{22E003DB-E3D6-48FF-AE9F-D9DA1A73E744}"/>
              </a:ext>
            </a:extLst>
          </p:cNvPr>
          <p:cNvSpPr/>
          <p:nvPr/>
        </p:nvSpPr>
        <p:spPr>
          <a:xfrm rot="10800000">
            <a:off x="4715524" y="2858896"/>
            <a:ext cx="1906256" cy="4167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" name="Pijl: vijfhoek 26">
            <a:extLst>
              <a:ext uri="{FF2B5EF4-FFF2-40B4-BE49-F238E27FC236}">
                <a16:creationId xmlns:a16="http://schemas.microsoft.com/office/drawing/2014/main" id="{11E3911C-9B4B-4B81-AA8F-BE88E7FDF8E3}"/>
              </a:ext>
            </a:extLst>
          </p:cNvPr>
          <p:cNvSpPr/>
          <p:nvPr/>
        </p:nvSpPr>
        <p:spPr>
          <a:xfrm rot="10800000">
            <a:off x="4581724" y="3990212"/>
            <a:ext cx="1964844" cy="4167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Kubus 24">
            <a:extLst>
              <a:ext uri="{FF2B5EF4-FFF2-40B4-BE49-F238E27FC236}">
                <a16:creationId xmlns:a16="http://schemas.microsoft.com/office/drawing/2014/main" id="{05BE12D1-E45F-4A00-912F-EE480F1E05B5}"/>
              </a:ext>
            </a:extLst>
          </p:cNvPr>
          <p:cNvSpPr/>
          <p:nvPr/>
        </p:nvSpPr>
        <p:spPr>
          <a:xfrm>
            <a:off x="5147490" y="1318260"/>
            <a:ext cx="2083748" cy="5212958"/>
          </a:xfrm>
          <a:prstGeom prst="cube">
            <a:avLst>
              <a:gd name="adj" fmla="val 9322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AF79172-4AF2-4B62-8F86-32D940CEC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7" y="33753"/>
            <a:ext cx="10801350" cy="1080000"/>
          </a:xfrm>
        </p:spPr>
        <p:txBody>
          <a:bodyPr/>
          <a:lstStyle/>
          <a:p>
            <a:r>
              <a:rPr lang="nl-BE"/>
              <a:t>Digital </a:t>
            </a:r>
            <a:r>
              <a:rPr lang="nl-BE" err="1"/>
              <a:t>Channels</a:t>
            </a:r>
            <a:r>
              <a:rPr lang="nl-BE"/>
              <a:t> : </a:t>
            </a:r>
            <a:r>
              <a:rPr lang="nl-BE" err="1"/>
              <a:t>MySDWorx</a:t>
            </a:r>
            <a:endParaRPr lang="nl-BE"/>
          </a:p>
        </p:txBody>
      </p:sp>
      <p:pic>
        <p:nvPicPr>
          <p:cNvPr id="7" name="Graphic 6" descr="Gebouw">
            <a:extLst>
              <a:ext uri="{FF2B5EF4-FFF2-40B4-BE49-F238E27FC236}">
                <a16:creationId xmlns:a16="http://schemas.microsoft.com/office/drawing/2014/main" id="{6605068D-157F-42D6-9723-B2108BBA0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3668" y="5504651"/>
            <a:ext cx="914400" cy="914400"/>
          </a:xfrm>
          <a:prstGeom prst="rect">
            <a:avLst/>
          </a:prstGeom>
        </p:spPr>
      </p:pic>
      <p:pic>
        <p:nvPicPr>
          <p:cNvPr id="9" name="Graphic 8" descr="Fabriek">
            <a:extLst>
              <a:ext uri="{FF2B5EF4-FFF2-40B4-BE49-F238E27FC236}">
                <a16:creationId xmlns:a16="http://schemas.microsoft.com/office/drawing/2014/main" id="{ED6634EE-8C19-4D16-A6B3-561A8395B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3526" y="2378235"/>
            <a:ext cx="914400" cy="914400"/>
          </a:xfrm>
          <a:prstGeom prst="rect">
            <a:avLst/>
          </a:prstGeom>
        </p:spPr>
      </p:pic>
      <p:pic>
        <p:nvPicPr>
          <p:cNvPr id="11" name="Graphic 10" descr="Kiosk">
            <a:extLst>
              <a:ext uri="{FF2B5EF4-FFF2-40B4-BE49-F238E27FC236}">
                <a16:creationId xmlns:a16="http://schemas.microsoft.com/office/drawing/2014/main" id="{641A8AC6-6524-4D23-88D7-028C8D0C4B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49649" y="3900551"/>
            <a:ext cx="914400" cy="914400"/>
          </a:xfrm>
          <a:prstGeom prst="rect">
            <a:avLst/>
          </a:prstGeom>
        </p:spPr>
      </p:pic>
      <p:pic>
        <p:nvPicPr>
          <p:cNvPr id="13" name="Graphic 12" descr="Groep mensen">
            <a:extLst>
              <a:ext uri="{FF2B5EF4-FFF2-40B4-BE49-F238E27FC236}">
                <a16:creationId xmlns:a16="http://schemas.microsoft.com/office/drawing/2014/main" id="{7D019EC5-C5EF-4772-9B83-8D069E76D2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47882" y="2316296"/>
            <a:ext cx="914400" cy="914400"/>
          </a:xfrm>
          <a:prstGeom prst="rect">
            <a:avLst/>
          </a:prstGeom>
        </p:spPr>
      </p:pic>
      <p:pic>
        <p:nvPicPr>
          <p:cNvPr id="14" name="Graphic 13" descr="Groep mensen">
            <a:extLst>
              <a:ext uri="{FF2B5EF4-FFF2-40B4-BE49-F238E27FC236}">
                <a16:creationId xmlns:a16="http://schemas.microsoft.com/office/drawing/2014/main" id="{9233B52F-D406-4436-BE13-9772CC5303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47882" y="4120284"/>
            <a:ext cx="914400" cy="914400"/>
          </a:xfrm>
          <a:prstGeom prst="rect">
            <a:avLst/>
          </a:prstGeom>
        </p:spPr>
      </p:pic>
      <p:sp>
        <p:nvSpPr>
          <p:cNvPr id="15" name="Pijl: vijfhoek 14">
            <a:extLst>
              <a:ext uri="{FF2B5EF4-FFF2-40B4-BE49-F238E27FC236}">
                <a16:creationId xmlns:a16="http://schemas.microsoft.com/office/drawing/2014/main" id="{A5910D90-0762-4DDF-8CC0-6771AB8D8AA4}"/>
              </a:ext>
            </a:extLst>
          </p:cNvPr>
          <p:cNvSpPr/>
          <p:nvPr/>
        </p:nvSpPr>
        <p:spPr>
          <a:xfrm>
            <a:off x="6486496" y="2858896"/>
            <a:ext cx="1247420" cy="4167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Pijl: vijfhoek 15">
            <a:extLst>
              <a:ext uri="{FF2B5EF4-FFF2-40B4-BE49-F238E27FC236}">
                <a16:creationId xmlns:a16="http://schemas.microsoft.com/office/drawing/2014/main" id="{5379E90A-AE02-4F44-A5C5-CC9E1F6F1359}"/>
              </a:ext>
            </a:extLst>
          </p:cNvPr>
          <p:cNvSpPr/>
          <p:nvPr/>
        </p:nvSpPr>
        <p:spPr>
          <a:xfrm>
            <a:off x="6352696" y="3990212"/>
            <a:ext cx="1247420" cy="4167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33C3F238-B663-4876-84ED-7211A852023B}"/>
              </a:ext>
            </a:extLst>
          </p:cNvPr>
          <p:cNvSpPr txBox="1"/>
          <p:nvPr/>
        </p:nvSpPr>
        <p:spPr>
          <a:xfrm>
            <a:off x="6014799" y="641675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/>
              <a:t>SD Worx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830DDA46-83EB-4C1E-81B5-3EBCEE01AE49}"/>
              </a:ext>
            </a:extLst>
          </p:cNvPr>
          <p:cNvSpPr txBox="1"/>
          <p:nvPr/>
        </p:nvSpPr>
        <p:spPr>
          <a:xfrm>
            <a:off x="3331416" y="3411927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err="1"/>
              <a:t>Employers</a:t>
            </a:r>
            <a:endParaRPr lang="nl-BE" b="1"/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BA841792-BB5B-448F-BDE4-92A6FBA3C349}"/>
              </a:ext>
            </a:extLst>
          </p:cNvPr>
          <p:cNvSpPr txBox="1"/>
          <p:nvPr/>
        </p:nvSpPr>
        <p:spPr>
          <a:xfrm>
            <a:off x="8006932" y="3490824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/>
              <a:t>Employees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91DBC6F1-CED6-437E-89CA-E135B7402FC2}"/>
              </a:ext>
            </a:extLst>
          </p:cNvPr>
          <p:cNvSpPr txBox="1"/>
          <p:nvPr/>
        </p:nvSpPr>
        <p:spPr>
          <a:xfrm rot="21328461">
            <a:off x="5093550" y="2465267"/>
            <a:ext cx="219162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19499998" lon="3000000" rev="600000"/>
              </a:camera>
              <a:lightRig rig="threePt" dir="t"/>
            </a:scene3d>
          </a:bodyPr>
          <a:lstStyle/>
          <a:p>
            <a:r>
              <a:rPr lang="nl-BE" sz="3200" err="1">
                <a:solidFill>
                  <a:schemeClr val="bg1"/>
                </a:solidFill>
              </a:rPr>
              <a:t>MySDWorx</a:t>
            </a:r>
            <a:endParaRPr lang="nl-BE" sz="3200">
              <a:solidFill>
                <a:schemeClr val="bg1"/>
              </a:solidFill>
            </a:endParaRP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23CC7D89-45B9-4259-9EDA-B552CD6F0300}"/>
              </a:ext>
            </a:extLst>
          </p:cNvPr>
          <p:cNvSpPr txBox="1"/>
          <p:nvPr/>
        </p:nvSpPr>
        <p:spPr>
          <a:xfrm>
            <a:off x="233207" y="984210"/>
            <a:ext cx="20088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/>
              <a:t>Mobile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err="1"/>
              <a:t>Conversational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317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9" grpId="0"/>
      <p:bldP spid="22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46A69-34D3-4148-BC48-D5CC16956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err="1"/>
              <a:t>Scale</a:t>
            </a:r>
            <a:r>
              <a:rPr lang="nl-BE"/>
              <a:t>, </a:t>
            </a:r>
            <a:r>
              <a:rPr lang="nl-BE" err="1"/>
              <a:t>Frequency</a:t>
            </a:r>
            <a:r>
              <a:rPr lang="nl-BE"/>
              <a:t> &amp; </a:t>
            </a:r>
            <a:r>
              <a:rPr lang="nl-BE" err="1"/>
              <a:t>Retention</a:t>
            </a:r>
            <a:endParaRPr lang="nl-BE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55F11FF-6FDC-45E0-90A8-445FB779D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27A3D-B2D7-BE45-9D15-D54E2B8B306F}" type="slidenum">
              <a:rPr lang="en-BE" smtClean="0"/>
              <a:pPr/>
              <a:t>4</a:t>
            </a:fld>
            <a:endParaRPr lang="en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252E17E-BDBD-41AE-B2C9-01C7C7F471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16" t="21261" r="23500" b="26720"/>
          <a:stretch/>
        </p:blipFill>
        <p:spPr>
          <a:xfrm>
            <a:off x="4576084" y="2763902"/>
            <a:ext cx="7122160" cy="317672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6CF3DBB5-EB94-4847-AB15-BF80C7E7FE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84" t="27762" r="48167" b="24142"/>
          <a:stretch/>
        </p:blipFill>
        <p:spPr>
          <a:xfrm>
            <a:off x="510540" y="2763902"/>
            <a:ext cx="3876040" cy="294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1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597FD-3A7F-40BD-9D23-C80EBB9F8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huddle moment by teams of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2446-E2A0-484F-936D-4AF76FBC0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Team appraisals</a:t>
            </a:r>
          </a:p>
          <a:p>
            <a:pPr lvl="1"/>
            <a:r>
              <a:rPr lang="en-US" dirty="0"/>
              <a:t>How do you feel today</a:t>
            </a:r>
          </a:p>
          <a:p>
            <a:pPr lvl="2"/>
            <a:r>
              <a:rPr lang="en-US" dirty="0"/>
              <a:t>Smileys exchange through the system</a:t>
            </a:r>
          </a:p>
          <a:p>
            <a:pPr lvl="2"/>
            <a:r>
              <a:rPr lang="en-US" dirty="0"/>
              <a:t>Capture traffic</a:t>
            </a:r>
          </a:p>
          <a:p>
            <a:pPr lvl="1"/>
            <a:r>
              <a:rPr lang="en-US" dirty="0"/>
              <a:t>Feedback on colleagues / the Boss Bruce</a:t>
            </a:r>
          </a:p>
          <a:p>
            <a:r>
              <a:rPr lang="en-US" dirty="0"/>
              <a:t>Send feedback in general in the same way on topics</a:t>
            </a:r>
          </a:p>
          <a:p>
            <a:pPr lvl="1"/>
            <a:r>
              <a:rPr lang="en-US" dirty="0"/>
              <a:t>Team goal</a:t>
            </a:r>
          </a:p>
          <a:p>
            <a:pPr lvl="1"/>
            <a:r>
              <a:rPr lang="en-US" dirty="0"/>
              <a:t>Monthly production cycles</a:t>
            </a:r>
          </a:p>
          <a:p>
            <a:pPr lvl="1"/>
            <a:r>
              <a:rPr lang="en-US" dirty="0"/>
              <a:t>Change targets or criteria</a:t>
            </a:r>
          </a:p>
          <a:p>
            <a:pPr lvl="1"/>
            <a:r>
              <a:rPr lang="en-US" dirty="0"/>
              <a:t>LMA dashboard – KPI tracking – feedback of the team on how we are doing</a:t>
            </a:r>
          </a:p>
          <a:p>
            <a:r>
              <a:rPr lang="en-US" dirty="0"/>
              <a:t>Pulling model</a:t>
            </a:r>
          </a:p>
          <a:p>
            <a:pPr lvl="1"/>
            <a:r>
              <a:rPr lang="en-US" dirty="0"/>
              <a:t>Splash screen at startup / push notification to respond at 9, just before huddle</a:t>
            </a:r>
          </a:p>
          <a:p>
            <a:pPr lvl="1"/>
            <a:r>
              <a:rPr lang="en-US" dirty="0"/>
              <a:t>Active pulling in and reminding EE to get involved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200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778E-6707-4E1E-86DB-D8E72C7C8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16CF-2A33-4E3B-8C01-AD5502E09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Career path</a:t>
            </a:r>
          </a:p>
          <a:p>
            <a:pPr lvl="1"/>
            <a:r>
              <a:rPr lang="en-US" dirty="0"/>
              <a:t>Next steps in a career</a:t>
            </a:r>
          </a:p>
          <a:p>
            <a:pPr lvl="1"/>
            <a:r>
              <a:rPr lang="en-US" dirty="0"/>
              <a:t>Visible path</a:t>
            </a:r>
          </a:p>
          <a:p>
            <a:pPr lvl="1"/>
            <a:r>
              <a:rPr lang="en-US" dirty="0"/>
              <a:t>How are you doing on competences needed for a next step</a:t>
            </a:r>
          </a:p>
          <a:p>
            <a:pPr lvl="1"/>
            <a:r>
              <a:rPr lang="en-US" dirty="0"/>
              <a:t>Feedback from colleagues and management [360]</a:t>
            </a:r>
          </a:p>
        </p:txBody>
      </p:sp>
    </p:spTree>
    <p:extLst>
      <p:ext uri="{BB962C8B-B14F-4D97-AF65-F5344CB8AC3E}">
        <p14:creationId xmlns:p14="http://schemas.microsoft.com/office/powerpoint/2010/main" val="1150595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88769-5283-43E4-B1B5-9F81A41DD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28380-16D0-4309-A5B9-73C591C41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  <a:p>
            <a:pPr lvl="1"/>
            <a:r>
              <a:rPr lang="en-US" dirty="0"/>
              <a:t>Response of EE</a:t>
            </a:r>
          </a:p>
          <a:p>
            <a:pPr lvl="2"/>
            <a:r>
              <a:rPr lang="en-US" dirty="0"/>
              <a:t>Mobile messaging / push</a:t>
            </a:r>
          </a:p>
          <a:p>
            <a:pPr lvl="1"/>
            <a:r>
              <a:rPr lang="en-US" dirty="0"/>
              <a:t>How are you feeling today?</a:t>
            </a:r>
          </a:p>
          <a:p>
            <a:pPr lvl="1"/>
            <a:r>
              <a:rPr lang="en-US" dirty="0"/>
              <a:t>How are we doing on team goal1?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490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C8387-8A98-4D53-936A-EF7309168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standup moment with our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0779C-D1F1-44BA-BB25-0332404FC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capture all communication</a:t>
            </a:r>
          </a:p>
          <a:p>
            <a:r>
              <a:rPr lang="en-US" dirty="0"/>
              <a:t>Assess interaction between EE</a:t>
            </a:r>
          </a:p>
          <a:p>
            <a:r>
              <a:rPr lang="en-US" dirty="0"/>
              <a:t>Use data analyze the intra and inter team relationships</a:t>
            </a:r>
          </a:p>
          <a:p>
            <a:r>
              <a:rPr lang="en-US" dirty="0"/>
              <a:t>Aggregate up </a:t>
            </a:r>
          </a:p>
          <a:p>
            <a:r>
              <a:rPr lang="en-US" dirty="0"/>
              <a:t>Assessing where the customer might need help</a:t>
            </a:r>
          </a:p>
          <a:p>
            <a:pPr marL="0" indent="0">
              <a:buNone/>
            </a:pPr>
            <a:r>
              <a:rPr lang="en-US" dirty="0"/>
              <a:t>Direct group feedback</a:t>
            </a:r>
          </a:p>
          <a:p>
            <a:r>
              <a:rPr lang="en-US" dirty="0"/>
              <a:t>Outliers get visible</a:t>
            </a:r>
          </a:p>
          <a:p>
            <a:r>
              <a:rPr lang="en-US" dirty="0"/>
              <a:t>Optional reveal all scores from team members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53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12342-6166-4DBF-B284-46342D61D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ED45F-C3CC-4C9C-95CD-792DA5E63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 layer</a:t>
            </a:r>
          </a:p>
          <a:p>
            <a:pPr lvl="1"/>
            <a:r>
              <a:rPr lang="en-US" dirty="0"/>
              <a:t>Cards =&gt; direct line</a:t>
            </a:r>
          </a:p>
          <a:p>
            <a:r>
              <a:rPr lang="en-US" dirty="0"/>
              <a:t>Frontends</a:t>
            </a:r>
          </a:p>
          <a:p>
            <a:pPr lvl="1"/>
            <a:r>
              <a:rPr lang="en-US" dirty="0"/>
              <a:t>Web app [input &amp; team result]</a:t>
            </a:r>
          </a:p>
          <a:p>
            <a:pPr lvl="1"/>
            <a:r>
              <a:rPr lang="en-US" dirty="0"/>
              <a:t>Mobile app [input &amp; team result]</a:t>
            </a:r>
          </a:p>
          <a:p>
            <a:pPr lvl="1"/>
            <a:r>
              <a:rPr lang="en-US" dirty="0"/>
              <a:t>Bot direct line</a:t>
            </a:r>
          </a:p>
          <a:p>
            <a:r>
              <a:rPr lang="en-US" dirty="0"/>
              <a:t>Backend</a:t>
            </a:r>
          </a:p>
          <a:p>
            <a:pPr lvl="1"/>
            <a:r>
              <a:rPr lang="en-US" dirty="0"/>
              <a:t>Get Q for user</a:t>
            </a:r>
          </a:p>
          <a:p>
            <a:pPr lvl="1"/>
            <a:r>
              <a:rPr lang="en-US" dirty="0"/>
              <a:t>Save results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326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</TotalTime>
  <Words>279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HRdodos</vt:lpstr>
      <vt:lpstr>Components of employee engagement</vt:lpstr>
      <vt:lpstr>Digital Channels : MySDWorx</vt:lpstr>
      <vt:lpstr>Scale, Frequency &amp; Retention</vt:lpstr>
      <vt:lpstr>Daily huddle moment by teams of customers</vt:lpstr>
      <vt:lpstr>PowerPoint Presentation</vt:lpstr>
      <vt:lpstr>PowerPoint Presentation</vt:lpstr>
      <vt:lpstr>Daily standup moment with our customers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Louwet Johan</dc:creator>
  <cp:lastModifiedBy>Louwet Johan</cp:lastModifiedBy>
  <cp:revision>9</cp:revision>
  <dcterms:created xsi:type="dcterms:W3CDTF">2021-02-05T18:40:26Z</dcterms:created>
  <dcterms:modified xsi:type="dcterms:W3CDTF">2021-02-07T08:21:46Z</dcterms:modified>
</cp:coreProperties>
</file>