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4" r:id="rId8"/>
    <p:sldId id="269" r:id="rId9"/>
    <p:sldId id="267" r:id="rId10"/>
    <p:sldId id="268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532B56C-61FC-4993-B9D2-F322DCA07C37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9BC0AE7-89E7-47FA-BCBF-8C3184A34AE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226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B56C-61FC-4993-B9D2-F322DCA07C37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0AE7-89E7-47FA-BCBF-8C3184A34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97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B56C-61FC-4993-B9D2-F322DCA07C37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0AE7-89E7-47FA-BCBF-8C3184A34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7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B56C-61FC-4993-B9D2-F322DCA07C37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0AE7-89E7-47FA-BCBF-8C3184A34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5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B56C-61FC-4993-B9D2-F322DCA07C37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0AE7-89E7-47FA-BCBF-8C3184A34AE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783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B56C-61FC-4993-B9D2-F322DCA07C37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0AE7-89E7-47FA-BCBF-8C3184A34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4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B56C-61FC-4993-B9D2-F322DCA07C37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0AE7-89E7-47FA-BCBF-8C3184A34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8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B56C-61FC-4993-B9D2-F322DCA07C37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0AE7-89E7-47FA-BCBF-8C3184A34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B56C-61FC-4993-B9D2-F322DCA07C37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0AE7-89E7-47FA-BCBF-8C3184A34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26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B56C-61FC-4993-B9D2-F322DCA07C37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0AE7-89E7-47FA-BCBF-8C3184A34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12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B56C-61FC-4993-B9D2-F322DCA07C37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0AE7-89E7-47FA-BCBF-8C3184A34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36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532B56C-61FC-4993-B9D2-F322DCA07C37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9BC0AE7-89E7-47FA-BCBF-8C3184A34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5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746-020-00372-6#citeas" TargetMode="External"/><Relationship Id="rId2" Type="http://schemas.openxmlformats.org/officeDocument/2006/relationships/hyperlink" Target="https://doi.org/10.1038/s41746-020-00372-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iamhungundji/covid19-symptoms-checker?select=Raw-Data.cs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0FED-2E63-41D9-BF1A-130403150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9058" y="411060"/>
            <a:ext cx="9462858" cy="1298197"/>
          </a:xfrm>
        </p:spPr>
        <p:txBody>
          <a:bodyPr>
            <a:normAutofit/>
          </a:bodyPr>
          <a:lstStyle/>
          <a:p>
            <a:r>
              <a:rPr lang="en-IN" sz="2000" dirty="0"/>
              <a:t>ECE 1901- TECHNICAL ANSWERS TO  REAL WORLD PROBLEM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                                                       REVIEW 1</a:t>
            </a:r>
            <a:br>
              <a:rPr lang="en-IN" sz="2000" dirty="0"/>
            </a:br>
            <a:r>
              <a:rPr lang="en-IN" sz="2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E0A49-DE75-4FDC-A8BB-9842CA853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393" y="1862356"/>
            <a:ext cx="11266847" cy="4353886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       </a:t>
            </a:r>
            <a:r>
              <a:rPr lang="en-IN" sz="2800" dirty="0">
                <a:solidFill>
                  <a:srgbClr val="00B050"/>
                </a:solidFill>
              </a:rPr>
              <a:t>COVID 19 PREDICTION SYSTEM BASED ON SYMPTOMS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000" dirty="0">
                <a:solidFill>
                  <a:schemeClr val="tx1">
                    <a:lumMod val="95000"/>
                  </a:schemeClr>
                </a:solidFill>
              </a:rPr>
              <a:t>TEAM MEMBERS:</a:t>
            </a:r>
          </a:p>
          <a:p>
            <a:r>
              <a:rPr lang="en-IN" sz="1600" dirty="0"/>
              <a:t>U SAI PRANEETH - 19BEC0005 </a:t>
            </a:r>
          </a:p>
          <a:p>
            <a:r>
              <a:rPr lang="en-IN" sz="1600" dirty="0"/>
              <a:t>RAVI YASWANTH SAI-19BEC0168 </a:t>
            </a:r>
          </a:p>
          <a:p>
            <a:r>
              <a:rPr lang="en-IN" sz="1600" dirty="0"/>
              <a:t>GAGAN KARTHIK K - 19BEC0344 </a:t>
            </a:r>
          </a:p>
          <a:p>
            <a:r>
              <a:rPr lang="en-IN" sz="1600" dirty="0"/>
              <a:t>KESAV NAGENDRA -19BEC0378 </a:t>
            </a:r>
          </a:p>
          <a:p>
            <a:r>
              <a:rPr lang="en-IN" sz="1600" dirty="0"/>
              <a:t>KATTA JAYA KRISHNA - 19BEC0382</a:t>
            </a:r>
          </a:p>
          <a:p>
            <a:r>
              <a:rPr lang="en-IN" sz="1600" dirty="0"/>
              <a:t>SATYA SAI SUJAN N- 19BEC0641 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2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7F9A-EC90-4FE7-B626-51CF3202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34BA91-7747-4669-9170-4FEA24072A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48599"/>
              </p:ext>
            </p:extLst>
          </p:nvPr>
        </p:nvGraphicFramePr>
        <p:xfrm>
          <a:off x="1526958" y="1774083"/>
          <a:ext cx="9010834" cy="4495422"/>
        </p:xfrm>
        <a:graphic>
          <a:graphicData uri="http://schemas.openxmlformats.org/drawingml/2006/table">
            <a:tbl>
              <a:tblPr/>
              <a:tblGrid>
                <a:gridCol w="340073">
                  <a:extLst>
                    <a:ext uri="{9D8B030D-6E8A-4147-A177-3AD203B41FA5}">
                      <a16:colId xmlns:a16="http://schemas.microsoft.com/office/drawing/2014/main" val="2709827737"/>
                    </a:ext>
                  </a:extLst>
                </a:gridCol>
                <a:gridCol w="1268218">
                  <a:extLst>
                    <a:ext uri="{9D8B030D-6E8A-4147-A177-3AD203B41FA5}">
                      <a16:colId xmlns:a16="http://schemas.microsoft.com/office/drawing/2014/main" val="1190284844"/>
                    </a:ext>
                  </a:extLst>
                </a:gridCol>
                <a:gridCol w="2881066">
                  <a:extLst>
                    <a:ext uri="{9D8B030D-6E8A-4147-A177-3AD203B41FA5}">
                      <a16:colId xmlns:a16="http://schemas.microsoft.com/office/drawing/2014/main" val="389102976"/>
                    </a:ext>
                  </a:extLst>
                </a:gridCol>
                <a:gridCol w="1973588">
                  <a:extLst>
                    <a:ext uri="{9D8B030D-6E8A-4147-A177-3AD203B41FA5}">
                      <a16:colId xmlns:a16="http://schemas.microsoft.com/office/drawing/2014/main" val="1740552037"/>
                    </a:ext>
                  </a:extLst>
                </a:gridCol>
                <a:gridCol w="2547889">
                  <a:extLst>
                    <a:ext uri="{9D8B030D-6E8A-4147-A177-3AD203B41FA5}">
                      <a16:colId xmlns:a16="http://schemas.microsoft.com/office/drawing/2014/main" val="4003726885"/>
                    </a:ext>
                  </a:extLst>
                </a:gridCol>
              </a:tblGrid>
              <a:tr h="11317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</a:p>
                  </a:txBody>
                  <a:tcPr marL="26448" marR="26448" marT="26448" marB="264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8</a:t>
                      </a:r>
                    </a:p>
                  </a:txBody>
                  <a:tcPr marL="26448" marR="26448" marT="26448" marB="264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Machine Learning Algorithms for Predicting SARS-CoV-2 (COVID-19) – A Comparative</a:t>
                      </a: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Analysis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6448" marR="26448" marT="26448" marB="264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IEEE, 2021</a:t>
                      </a:r>
                    </a:p>
                  </a:txBody>
                  <a:tcPr marL="26448" marR="26448" marT="26448" marB="264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This paper aims at determining which Classification method performs a high accuracy rate for the collected data samples of COVID-19 positive cases. The author proposed a machine learning system that uses CT scan slices to detect cases of lung infection using a series of methods. According to this paper , support vector machine (SVM) gave highest accuracy.</a:t>
                      </a:r>
                    </a:p>
                  </a:txBody>
                  <a:tcPr marL="26448" marR="26448" marT="26448" marB="264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809185"/>
                  </a:ext>
                </a:extLst>
              </a:tr>
              <a:tr h="12428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</a:p>
                  </a:txBody>
                  <a:tcPr marL="26448" marR="26448" marT="26448" marB="264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9</a:t>
                      </a:r>
                    </a:p>
                  </a:txBody>
                  <a:tcPr marL="26448" marR="26448" marT="26448" marB="264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Machine Learning to Predict COVID-19 and ICU Requirement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6448" marR="26448" marT="26448" marB="264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IEEE , 2020</a:t>
                      </a:r>
                    </a:p>
                  </a:txBody>
                  <a:tcPr marL="26448" marR="26448" marT="26448" marB="264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This paper focuses on the application of machine learning  algorithms to manage novel coronavirus disease . For this, different ML classifiers are used for two cases, one for the prediction of COVID-19 patients, and another for the prediction of the intensive care unit requirement. Highest accuracy is achieved using stacking ensemble with random forest (RF), </a:t>
                      </a:r>
                      <a:r>
                        <a:rPr lang="en-IN" sz="10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XGBoost</a:t>
                      </a:r>
                      <a:r>
                        <a:rPr lang="en-IN" sz="1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(XGB) and logistic regression (LR)</a:t>
                      </a:r>
                    </a:p>
                  </a:txBody>
                  <a:tcPr marL="26448" marR="26448" marT="26448" marB="264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455206"/>
                  </a:ext>
                </a:extLst>
              </a:tr>
              <a:tr h="90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5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</a:p>
                  </a:txBody>
                  <a:tcPr marL="26448" marR="26448" marT="26448" marB="264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10</a:t>
                      </a:r>
                    </a:p>
                  </a:txBody>
                  <a:tcPr marL="26448" marR="26448" marT="26448" marB="264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 Comparative Study of Machine Learning Models for COVID-19 prediction in India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6448" marR="26448" marT="26448" marB="264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IEEE, 2020</a:t>
                      </a:r>
                    </a:p>
                  </a:txBody>
                  <a:tcPr marL="26448" marR="26448" marT="26448" marB="264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This paper shows the ability of ML models to estimate the forthcoming COVID-19 affected patients . In this paper five ML models are used to forecast the threatening variables of COVID-19 . According to this paper poly LR and poly LASSO gave the best results .</a:t>
                      </a:r>
                    </a:p>
                  </a:txBody>
                  <a:tcPr marL="26448" marR="26448" marT="26448" marB="264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143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6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47FE-2707-4FF8-BA71-70000017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49B1-7DFF-4DC8-B6F1-C35576C0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Zoabi, Y., Deri-</a:t>
            </a:r>
            <a:r>
              <a:rPr lang="en-IN" dirty="0" err="1"/>
              <a:t>Rozov</a:t>
            </a:r>
            <a:r>
              <a:rPr lang="en-IN" dirty="0"/>
              <a:t>, S. &amp; Shomron, N. Machine learning-based prediction of COVID-19 diagnosis based on symptoms. </a:t>
            </a:r>
            <a:r>
              <a:rPr lang="en-IN" dirty="0" err="1"/>
              <a:t>npj</a:t>
            </a:r>
            <a:r>
              <a:rPr lang="en-IN" dirty="0"/>
              <a:t> Digit. Med. 4, 3 (2021). </a:t>
            </a:r>
            <a:r>
              <a:rPr lang="en-IN" dirty="0">
                <a:hlinkClick r:id="rId2"/>
              </a:rPr>
              <a:t>https://doi.org/10.1038/s41746-020-00372-6</a:t>
            </a:r>
            <a:endParaRPr lang="en-IN" dirty="0"/>
          </a:p>
          <a:p>
            <a:r>
              <a:rPr lang="en-IN" dirty="0">
                <a:hlinkClick r:id="rId3"/>
              </a:rPr>
              <a:t>https://www.nature.com/articles/s41746-020-00372-6#citeas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57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87B1-89B6-448E-8748-65C90B61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for real time data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AF6E-0C81-43A0-B379-CD3B33547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https://www.kaggle.com/iamhungundji/covid19-symptoms-checker?select=Raw-Data.csv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FA66F-F7C9-4C6A-8408-B22A83052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82" y="2539457"/>
            <a:ext cx="8265110" cy="36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6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74B0-4E5C-4F37-B40B-10FCF7A4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7320066" cy="800310"/>
          </a:xfrm>
        </p:spPr>
        <p:txBody>
          <a:bodyPr/>
          <a:lstStyle/>
          <a:p>
            <a:r>
              <a:rPr lang="en-IN" dirty="0"/>
              <a:t>   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C292-7B32-4F7C-A727-984425D98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624" y="1568742"/>
            <a:ext cx="8808608" cy="4521340"/>
          </a:xfrm>
        </p:spPr>
        <p:txBody>
          <a:bodyPr>
            <a:normAutofit/>
          </a:bodyPr>
          <a:lstStyle/>
          <a:p>
            <a:r>
              <a:rPr lang="en-US" sz="3200" dirty="0"/>
              <a:t>Due to covid outbreak, health crisis has occurred. </a:t>
            </a:r>
          </a:p>
          <a:p>
            <a:r>
              <a:rPr lang="en-US" sz="3200" dirty="0"/>
              <a:t>There are many people who fear COVID for small symptoms and others who neglect to test them due to negligence. </a:t>
            </a:r>
          </a:p>
          <a:p>
            <a:r>
              <a:rPr lang="en-US" sz="3200" dirty="0"/>
              <a:t>Also, the limited facilities hinder in testing a huge amount of people at a time.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0757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AF38-6483-499C-91FA-4856B6C0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477746" cy="800310"/>
          </a:xfrm>
        </p:spPr>
        <p:txBody>
          <a:bodyPr/>
          <a:lstStyle/>
          <a:p>
            <a:r>
              <a:rPr lang="en-IN" dirty="0"/>
              <a:t>              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2A9-25D7-4E2E-BFAB-77C400498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062" y="1711355"/>
            <a:ext cx="10100345" cy="453844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Anyone can get sick with COVID-19 and become seriously ill or die at any age.</a:t>
            </a:r>
          </a:p>
          <a:p>
            <a:r>
              <a:rPr lang="en-US" sz="2800" dirty="0"/>
              <a:t> COVID-19 testing began to rise all over the world during this pandemic and there is reduce of proper medical resources all over the world</a:t>
            </a:r>
          </a:p>
          <a:p>
            <a:r>
              <a:rPr lang="en-US" sz="2800" dirty="0"/>
              <a:t> In this project we are trying to make a machine learning model which will predict weather you have a chance to test COVID-19 positive or not.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E93B-CBE2-4383-B476-3406E5D9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029" y="365760"/>
            <a:ext cx="6195941" cy="842255"/>
          </a:xfrm>
        </p:spPr>
        <p:txBody>
          <a:bodyPr/>
          <a:lstStyle/>
          <a:p>
            <a:r>
              <a:rPr lang="en-IN" dirty="0"/>
              <a:t> 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A31F-A0BF-48FE-A15D-692DA605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65" y="1654342"/>
            <a:ext cx="9228058" cy="4837898"/>
          </a:xfrm>
        </p:spPr>
        <p:txBody>
          <a:bodyPr>
            <a:normAutofit/>
          </a:bodyPr>
          <a:lstStyle/>
          <a:p>
            <a:r>
              <a:rPr lang="en-US" sz="2000" dirty="0"/>
              <a:t>Objective is to predict whether you have a chance to test COVID-19 positive or not.</a:t>
            </a:r>
          </a:p>
          <a:p>
            <a:r>
              <a:rPr lang="en-US" sz="2000" dirty="0"/>
              <a:t>We are trying to use the prediction model and are using all the symptoms which will cause covid-19.</a:t>
            </a:r>
          </a:p>
          <a:p>
            <a:r>
              <a:rPr lang="en-US" sz="2000" dirty="0"/>
              <a:t>Using existing real time data, we are going to create a data set and build a prediction model for covid -19.</a:t>
            </a:r>
          </a:p>
          <a:p>
            <a:r>
              <a:rPr lang="en-US" sz="2000" dirty="0"/>
              <a:t>With this model we can easily predict weather you have a chance of getting covid or not using the training data set. </a:t>
            </a:r>
          </a:p>
          <a:p>
            <a:r>
              <a:rPr lang="en-US" sz="2000" dirty="0"/>
              <a:t>As this is a prediction model the results can’t be 100% sure but it will give you a basic idea whether you are in risky position or not.</a:t>
            </a:r>
          </a:p>
          <a:p>
            <a:r>
              <a:rPr lang="en-IN" sz="2000" dirty="0"/>
              <a:t>Our Main goal is to reduce the anxiety of the patient and better understanding of symptoms due to COVID-19.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3530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B087-3CA4-4C0A-8BAD-DA0E73D6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953" y="441261"/>
            <a:ext cx="4979537" cy="817088"/>
          </a:xfrm>
        </p:spPr>
        <p:txBody>
          <a:bodyPr/>
          <a:lstStyle/>
          <a:p>
            <a:r>
              <a:rPr lang="en-IN" dirty="0"/>
              <a:t>WORK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5E0D2-28CF-4225-A04A-711089BC3306}"/>
              </a:ext>
            </a:extLst>
          </p:cNvPr>
          <p:cNvSpPr/>
          <p:nvPr/>
        </p:nvSpPr>
        <p:spPr>
          <a:xfrm>
            <a:off x="815857" y="2316760"/>
            <a:ext cx="18287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IN" dirty="0"/>
              <a:t>ATA COLLECTION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CB6B2F-B9A1-42E0-B3C4-B2E2257B8CAF}"/>
              </a:ext>
            </a:extLst>
          </p:cNvPr>
          <p:cNvSpPr/>
          <p:nvPr/>
        </p:nvSpPr>
        <p:spPr>
          <a:xfrm>
            <a:off x="8897614" y="3984771"/>
            <a:ext cx="1654728" cy="104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DEPLOYING THE MODEL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3BEFA-237A-43E7-9791-62DC10D77114}"/>
              </a:ext>
            </a:extLst>
          </p:cNvPr>
          <p:cNvSpPr/>
          <p:nvPr/>
        </p:nvSpPr>
        <p:spPr>
          <a:xfrm>
            <a:off x="3428445" y="2331441"/>
            <a:ext cx="20115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PREPERATION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C583CD-297E-4CD9-96F1-DE1D6010BF66}"/>
              </a:ext>
            </a:extLst>
          </p:cNvPr>
          <p:cNvSpPr/>
          <p:nvPr/>
        </p:nvSpPr>
        <p:spPr>
          <a:xfrm>
            <a:off x="8897614" y="2316760"/>
            <a:ext cx="15184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THE MODEL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5340A-F79F-4A98-BD58-8ED4FD0A9C3E}"/>
              </a:ext>
            </a:extLst>
          </p:cNvPr>
          <p:cNvSpPr/>
          <p:nvPr/>
        </p:nvSpPr>
        <p:spPr>
          <a:xfrm>
            <a:off x="5976828" y="2228295"/>
            <a:ext cx="2062203" cy="120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MAKING A MACHINE LEARNING MODEL</a:t>
            </a:r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1C7C34A-56FD-4203-B4BF-F12F1303B1E4}"/>
              </a:ext>
            </a:extLst>
          </p:cNvPr>
          <p:cNvSpPr/>
          <p:nvPr/>
        </p:nvSpPr>
        <p:spPr>
          <a:xfrm flipV="1">
            <a:off x="2797116" y="2600587"/>
            <a:ext cx="478869" cy="2726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0080D2C-7A0E-49F3-A9AB-ECDE47D6B63B}"/>
              </a:ext>
            </a:extLst>
          </p:cNvPr>
          <p:cNvSpPr/>
          <p:nvPr/>
        </p:nvSpPr>
        <p:spPr>
          <a:xfrm rot="5400000" flipV="1">
            <a:off x="9417383" y="3532114"/>
            <a:ext cx="478869" cy="2726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38A5F1B-43B8-4C90-8A6A-9499278607D5}"/>
              </a:ext>
            </a:extLst>
          </p:cNvPr>
          <p:cNvSpPr/>
          <p:nvPr/>
        </p:nvSpPr>
        <p:spPr>
          <a:xfrm flipV="1">
            <a:off x="8185973" y="2600587"/>
            <a:ext cx="478869" cy="2726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962B5D0-B440-49E1-ABE9-E83BB0C3F230}"/>
              </a:ext>
            </a:extLst>
          </p:cNvPr>
          <p:cNvSpPr/>
          <p:nvPr/>
        </p:nvSpPr>
        <p:spPr>
          <a:xfrm flipV="1">
            <a:off x="5477961" y="2637639"/>
            <a:ext cx="478869" cy="2726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5C0A4-B8C0-4CE8-B356-1EEDC5B8B04C}"/>
              </a:ext>
            </a:extLst>
          </p:cNvPr>
          <p:cNvSpPr/>
          <p:nvPr/>
        </p:nvSpPr>
        <p:spPr>
          <a:xfrm>
            <a:off x="5918821" y="4065973"/>
            <a:ext cx="1831907" cy="104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 OF OUTPUTS</a:t>
            </a:r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C8568EE-7328-47CE-9F28-E2E4CB6FDDC8}"/>
              </a:ext>
            </a:extLst>
          </p:cNvPr>
          <p:cNvSpPr/>
          <p:nvPr/>
        </p:nvSpPr>
        <p:spPr>
          <a:xfrm rot="10800000" flipV="1">
            <a:off x="8133849" y="4368567"/>
            <a:ext cx="478869" cy="2726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52A1BEB-954D-452A-B493-9FF75795902D}"/>
              </a:ext>
            </a:extLst>
          </p:cNvPr>
          <p:cNvSpPr/>
          <p:nvPr/>
        </p:nvSpPr>
        <p:spPr>
          <a:xfrm rot="10800000" flipV="1">
            <a:off x="5008957" y="4449769"/>
            <a:ext cx="478869" cy="2726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CCC559-2ECD-40A2-B50D-54D3AB6D582F}"/>
              </a:ext>
            </a:extLst>
          </p:cNvPr>
          <p:cNvSpPr/>
          <p:nvPr/>
        </p:nvSpPr>
        <p:spPr>
          <a:xfrm>
            <a:off x="2930525" y="4070472"/>
            <a:ext cx="1831907" cy="104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SELECTING THE BEST MODEL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42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7C4D-3861-4EF5-A553-2E20A044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922363" cy="984868"/>
          </a:xfrm>
        </p:spPr>
        <p:txBody>
          <a:bodyPr/>
          <a:lstStyle/>
          <a:p>
            <a:r>
              <a:rPr lang="en-IN" dirty="0"/>
              <a:t>           WORK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05F9-1C0D-44E4-85C0-C7ADD9D0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50" y="1946246"/>
            <a:ext cx="9677204" cy="40686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GAGAN KARTHIK AND SATYA SAI SUJAN N: CONVERSION OF  THE DATA SET INTO A MACHINE LANGUAGE COMPATIBLE DATA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KESAV NAGENDRA AND JAYA KRISHNA: WORKING ON THE MACHINE LANGUAGE CODE</a:t>
            </a:r>
          </a:p>
          <a:p>
            <a:r>
              <a:rPr lang="en-IN" sz="2000" dirty="0"/>
              <a:t>U SAI PRANEETH, RAVI YASWANTH SAI: CODE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5328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6E1E-5210-4D08-9FDA-6DA6FC72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6FFA-B987-4577-A29B-B33F210D2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IBM Watson Studio</a:t>
            </a:r>
          </a:p>
          <a:p>
            <a:r>
              <a:rPr lang="en-US" dirty="0"/>
              <a:t>IBM Machine learning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0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D697-D6D6-412F-A4E2-6C8493E2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90683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1BC6C0-0E23-4FF5-8C51-EB4CA7332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964707"/>
              </p:ext>
            </p:extLst>
          </p:nvPr>
        </p:nvGraphicFramePr>
        <p:xfrm>
          <a:off x="1438184" y="1019937"/>
          <a:ext cx="9170632" cy="5849336"/>
        </p:xfrm>
        <a:graphic>
          <a:graphicData uri="http://schemas.openxmlformats.org/drawingml/2006/table">
            <a:tbl>
              <a:tblPr/>
              <a:tblGrid>
                <a:gridCol w="315871">
                  <a:extLst>
                    <a:ext uri="{9D8B030D-6E8A-4147-A177-3AD203B41FA5}">
                      <a16:colId xmlns:a16="http://schemas.microsoft.com/office/drawing/2014/main" val="825107639"/>
                    </a:ext>
                  </a:extLst>
                </a:gridCol>
                <a:gridCol w="1295131">
                  <a:extLst>
                    <a:ext uri="{9D8B030D-6E8A-4147-A177-3AD203B41FA5}">
                      <a16:colId xmlns:a16="http://schemas.microsoft.com/office/drawing/2014/main" val="1418146192"/>
                    </a:ext>
                  </a:extLst>
                </a:gridCol>
                <a:gridCol w="2942203">
                  <a:extLst>
                    <a:ext uri="{9D8B030D-6E8A-4147-A177-3AD203B41FA5}">
                      <a16:colId xmlns:a16="http://schemas.microsoft.com/office/drawing/2014/main" val="1738576928"/>
                    </a:ext>
                  </a:extLst>
                </a:gridCol>
                <a:gridCol w="2013086">
                  <a:extLst>
                    <a:ext uri="{9D8B030D-6E8A-4147-A177-3AD203B41FA5}">
                      <a16:colId xmlns:a16="http://schemas.microsoft.com/office/drawing/2014/main" val="3729879129"/>
                    </a:ext>
                  </a:extLst>
                </a:gridCol>
                <a:gridCol w="2604341">
                  <a:extLst>
                    <a:ext uri="{9D8B030D-6E8A-4147-A177-3AD203B41FA5}">
                      <a16:colId xmlns:a16="http://schemas.microsoft.com/office/drawing/2014/main" val="2040217329"/>
                    </a:ext>
                  </a:extLst>
                </a:gridCol>
              </a:tblGrid>
              <a:tr h="5914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SERIAL NO.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JOURNAL NAME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JOURNAL AND YEAR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DESCRIPTION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312703"/>
                  </a:ext>
                </a:extLst>
              </a:tr>
              <a:tr h="1445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1500"/>
                        </a:spcBef>
                        <a:spcAft>
                          <a:spcPts val="800"/>
                        </a:spcAft>
                      </a:pPr>
                      <a:r>
                        <a:rPr lang="en-IN" sz="1600" b="1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Evaluation and management of adverse reactions to the COVID-19 vaccines</a:t>
                      </a:r>
                      <a:endParaRPr lang="en-IN" sz="1600" b="1" kern="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 err="1"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OceanSide</a:t>
                      </a:r>
                      <a:r>
                        <a:rPr lang="en-IN" sz="1600" dirty="0"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Publications, Inc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JAN 2022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05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This paper mainly discusses about the negative reactions due to vaccination. In the development of vaccines directed against the severe acute respiratory syndrome coronavirus virus have revealed a need for a better understanding of the evaluation and management 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495958"/>
                  </a:ext>
                </a:extLst>
              </a:tr>
              <a:tr h="14067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b="1" dirty="0">
                          <a:solidFill>
                            <a:srgbClr val="1A1A1A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COVID-19 Prediction Applying Supervised Machine Learning Algorithms with Comparative Analysis Using WEKA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2000"/>
                        </a:lnSpc>
                        <a:spcBef>
                          <a:spcPts val="2000"/>
                        </a:spcBef>
                        <a:spcAft>
                          <a:spcPts val="1100"/>
                        </a:spcAft>
                      </a:pPr>
                      <a:r>
                        <a:rPr lang="en-IN" sz="1600" b="0" kern="0" dirty="0">
                          <a:solidFill>
                            <a:srgbClr val="1A1A1A"/>
                          </a:solidFill>
                          <a:effectLst/>
                          <a:latin typeface="Arial" panose="020B0604020202020204" pitchFamily="34" charset="0"/>
                        </a:rPr>
                        <a:t>MDPI JOURNALS MARCH 2021</a:t>
                      </a:r>
                      <a:endParaRPr lang="en-IN" sz="1600" b="0" kern="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>
                        <a:lnSpc>
                          <a:spcPct val="122000"/>
                        </a:lnSpc>
                        <a:spcBef>
                          <a:spcPts val="2000"/>
                        </a:spcBef>
                        <a:spcAft>
                          <a:spcPts val="1100"/>
                        </a:spcAft>
                      </a:pPr>
                      <a:r>
                        <a:rPr lang="en-IN" sz="1600" b="1" kern="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050" dirty="0">
                          <a:solidFill>
                            <a:srgbClr val="222222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This study aimed to build a COVID-19 presence predictor model by applying five supervised machine learning algorithms, including J48 Decision Tree, Random Forest, K-Nearest </a:t>
                      </a:r>
                      <a:r>
                        <a:rPr lang="en-IN" sz="1050" dirty="0" err="1">
                          <a:solidFill>
                            <a:srgbClr val="222222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Neighbors</a:t>
                      </a:r>
                      <a:r>
                        <a:rPr lang="en-IN" sz="1050" dirty="0">
                          <a:solidFill>
                            <a:srgbClr val="222222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, Naïve Bayes and Support Vector Machine.</a:t>
                      </a:r>
                      <a:endParaRPr lang="en-IN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166904"/>
                  </a:ext>
                </a:extLst>
              </a:tr>
              <a:tr h="11350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 prediction model based on machine learning for diagnosing the early COVID-19 patients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MEDRIX JOURNALS MARCH 2020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050" dirty="0" err="1">
                          <a:solidFill>
                            <a:srgbClr val="191919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Analyzing</a:t>
                      </a:r>
                      <a:r>
                        <a:rPr lang="en-IN" sz="1050" dirty="0">
                          <a:solidFill>
                            <a:srgbClr val="191919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complex medical datasets based on machine learning provides health care workers excellent opportunities for developing a simple and efficient COVID-19 diagnostic system.</a:t>
                      </a:r>
                      <a:endParaRPr lang="en-IN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927641"/>
                  </a:ext>
                </a:extLst>
              </a:tr>
              <a:tr h="11350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Machine learning based prediction of COVID-19 diagnosis based on symptoms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NATURE JOURNAL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JANUARY 2021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05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 this paper, they propose a machine learning model that predicts a positive COVID infection in a RT-PCR test by asking eight basic questions. 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05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819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06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2C08-32E2-4AA4-838B-6E9CA3AA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D69BCA-7D48-47B4-8829-86ABED9084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103679"/>
              </p:ext>
            </p:extLst>
          </p:nvPr>
        </p:nvGraphicFramePr>
        <p:xfrm>
          <a:off x="1367161" y="1764525"/>
          <a:ext cx="8025414" cy="5049299"/>
        </p:xfrm>
        <a:graphic>
          <a:graphicData uri="http://schemas.openxmlformats.org/drawingml/2006/table">
            <a:tbl>
              <a:tblPr/>
              <a:tblGrid>
                <a:gridCol w="281050">
                  <a:extLst>
                    <a:ext uri="{9D8B030D-6E8A-4147-A177-3AD203B41FA5}">
                      <a16:colId xmlns:a16="http://schemas.microsoft.com/office/drawing/2014/main" val="3538205328"/>
                    </a:ext>
                  </a:extLst>
                </a:gridCol>
                <a:gridCol w="1132720">
                  <a:extLst>
                    <a:ext uri="{9D8B030D-6E8A-4147-A177-3AD203B41FA5}">
                      <a16:colId xmlns:a16="http://schemas.microsoft.com/office/drawing/2014/main" val="310335268"/>
                    </a:ext>
                  </a:extLst>
                </a:gridCol>
                <a:gridCol w="2573247">
                  <a:extLst>
                    <a:ext uri="{9D8B030D-6E8A-4147-A177-3AD203B41FA5}">
                      <a16:colId xmlns:a16="http://schemas.microsoft.com/office/drawing/2014/main" val="3639149493"/>
                    </a:ext>
                  </a:extLst>
                </a:gridCol>
                <a:gridCol w="1760642">
                  <a:extLst>
                    <a:ext uri="{9D8B030D-6E8A-4147-A177-3AD203B41FA5}">
                      <a16:colId xmlns:a16="http://schemas.microsoft.com/office/drawing/2014/main" val="3454032085"/>
                    </a:ext>
                  </a:extLst>
                </a:gridCol>
                <a:gridCol w="2277755">
                  <a:extLst>
                    <a:ext uri="{9D8B030D-6E8A-4147-A177-3AD203B41FA5}">
                      <a16:colId xmlns:a16="http://schemas.microsoft.com/office/drawing/2014/main" val="2281255686"/>
                    </a:ext>
                  </a:extLst>
                </a:gridCol>
              </a:tblGrid>
              <a:tr h="1310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</a:p>
                  </a:txBody>
                  <a:tcPr marL="34359" marR="34359" marT="34359" marB="3435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</a:t>
                      </a:r>
                    </a:p>
                  </a:txBody>
                  <a:tcPr marL="34359" marR="34359" marT="34359" marB="3435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2000"/>
                        </a:lnSpc>
                        <a:spcBef>
                          <a:spcPts val="2000"/>
                        </a:spcBef>
                        <a:spcAft>
                          <a:spcPts val="1100"/>
                        </a:spcAft>
                      </a:pPr>
                      <a:r>
                        <a:rPr lang="en-IN" sz="1600" b="1" kern="0" dirty="0">
                          <a:solidFill>
                            <a:srgbClr val="1A1A1A"/>
                          </a:solidFill>
                          <a:effectLst/>
                          <a:latin typeface="Arial" panose="020B0604020202020204" pitchFamily="34" charset="0"/>
                        </a:rPr>
                        <a:t>Loss of Smell and Taste Can Accurately Predict COVID-19 Infection: A Machine-Learning Approach.</a:t>
                      </a:r>
                      <a:endParaRPr lang="en-IN" sz="1600" b="1" kern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359" marR="34359" marT="34359" marB="3435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JOURNAL OF CLINICAL MEDICINE, 2021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</a:p>
                  </a:txBody>
                  <a:tcPr marL="34359" marR="34359" marT="34359" marB="3435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 dirty="0">
                          <a:solidFill>
                            <a:srgbClr val="222222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This study concludes that smell and taste disorders are accurate predictors, with ML algorithms constituting helpful tools for COVID-19 diagnostic prediction.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359" marR="34359" marT="34359" marB="3435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847563"/>
                  </a:ext>
                </a:extLst>
              </a:tr>
              <a:tr h="1520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</a:p>
                  </a:txBody>
                  <a:tcPr marL="34359" marR="34359" marT="34359" marB="3435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6</a:t>
                      </a:r>
                    </a:p>
                  </a:txBody>
                  <a:tcPr marL="34359" marR="34359" marT="34359" marB="3435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The role of machine learning algorithms for diagnosing diseases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359" marR="34359" marT="34359" marB="3435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JASTT, 2021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</a:p>
                  </a:txBody>
                  <a:tcPr marL="34359" marR="34359" marT="34359" marB="3435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 this work, many previous studies were reviewed that used machine learning algorithms for detecting various diseases in the last three years. A comparison is provided concerning these algorithms, assessment processes, and the obtained results.</a:t>
                      </a:r>
                    </a:p>
                  </a:txBody>
                  <a:tcPr marL="34359" marR="34359" marT="34359" marB="3435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811954"/>
                  </a:ext>
                </a:extLst>
              </a:tr>
              <a:tr h="1520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</a:p>
                  </a:txBody>
                  <a:tcPr marL="34359" marR="34359" marT="34359" marB="3435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7</a:t>
                      </a:r>
                    </a:p>
                  </a:txBody>
                  <a:tcPr marL="34359" marR="34359" marT="34359" marB="3435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IN" sz="1600" b="1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Signs and symptoms to determine if a patient presenting in primary care or hospital outpatient settings has COVID‐19</a:t>
                      </a:r>
                      <a:endParaRPr lang="en-IN" sz="1600" b="1" kern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359" marR="34359" marT="34359" marB="3435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Cochrane Library,2021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</a:p>
                  </a:txBody>
                  <a:tcPr marL="34359" marR="34359" marT="34359" marB="3435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This paper </a:t>
                      </a:r>
                      <a:r>
                        <a:rPr lang="en-IN" sz="1100" dirty="0"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assesses the diagnostic accuracy of signs and symptoms to determine if a person presenting in primary care or to hospital outpatient settings, such as the emergency department or dedicated COVID‐19 clinics, has COVID‐19.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359" marR="34359" marT="34359" marB="3435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13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35465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412</TotalTime>
  <Words>1092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ECE 1901- TECHNICAL ANSWERS TO  REAL WORLD PROBLEM                                                         REVIEW 1  </vt:lpstr>
      <vt:lpstr>   PROBLEM STATEMENT </vt:lpstr>
      <vt:lpstr>               ABSTRACT</vt:lpstr>
      <vt:lpstr>  OBJECTIVE </vt:lpstr>
      <vt:lpstr>WORK FLOW</vt:lpstr>
      <vt:lpstr>           WORK DIVISION</vt:lpstr>
      <vt:lpstr>Tools used</vt:lpstr>
      <vt:lpstr>LITERATURE SURVEY</vt:lpstr>
      <vt:lpstr>LITERATURE SURVEY</vt:lpstr>
      <vt:lpstr>LITERATURE SURVEY</vt:lpstr>
      <vt:lpstr>Research paper</vt:lpstr>
      <vt:lpstr>Reference for real time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1901- TECHNICAL ANSWERS TO  REAL WORLD PROBLEM                                                         REVIEW 1</dc:title>
  <dc:creator>gagankarthik3445@outlook.com</dc:creator>
  <cp:lastModifiedBy>kesav N</cp:lastModifiedBy>
  <cp:revision>12</cp:revision>
  <dcterms:created xsi:type="dcterms:W3CDTF">2022-01-22T11:46:44Z</dcterms:created>
  <dcterms:modified xsi:type="dcterms:W3CDTF">2022-01-25T15:54:21Z</dcterms:modified>
</cp:coreProperties>
</file>