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E5CA"/>
          </a:solidFill>
        </a:fill>
      </a:tcStyle>
    </a:wholeTbl>
    <a:band2H>
      <a:tcTxStyle b="def" i="def"/>
      <a:tcStyle>
        <a:tcBdr/>
        <a:fill>
          <a:solidFill>
            <a:srgbClr val="EC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F4"/>
          </a:solidFill>
        </a:fill>
      </a:tcStyle>
    </a:wholeTbl>
    <a:band2H>
      <a:tcTxStyle b="def" i="def"/>
      <a:tcStyle>
        <a:tcBdr/>
        <a:fill>
          <a:solidFill>
            <a:srgbClr val="E7EF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CCF3"/>
          </a:solidFill>
        </a:fill>
      </a:tcStyle>
    </a:wholeTbl>
    <a:band2H>
      <a:tcTxStyle b="def" i="def"/>
      <a:tcStyle>
        <a:tcBdr/>
        <a:fill>
          <a:solidFill>
            <a:srgbClr val="EDE7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sto MT"/>
      </a:defRPr>
    </a:lvl1pPr>
    <a:lvl2pPr indent="228600" defTabSz="457200" latinLnBrk="0">
      <a:defRPr sz="1200">
        <a:latin typeface="+mn-lt"/>
        <a:ea typeface="+mn-ea"/>
        <a:cs typeface="+mn-cs"/>
        <a:sym typeface="Calisto MT"/>
      </a:defRPr>
    </a:lvl2pPr>
    <a:lvl3pPr indent="457200" defTabSz="457200" latinLnBrk="0">
      <a:defRPr sz="1200">
        <a:latin typeface="+mn-lt"/>
        <a:ea typeface="+mn-ea"/>
        <a:cs typeface="+mn-cs"/>
        <a:sym typeface="Calisto MT"/>
      </a:defRPr>
    </a:lvl3pPr>
    <a:lvl4pPr indent="685800" defTabSz="457200" latinLnBrk="0">
      <a:defRPr sz="1200">
        <a:latin typeface="+mn-lt"/>
        <a:ea typeface="+mn-ea"/>
        <a:cs typeface="+mn-cs"/>
        <a:sym typeface="Calisto MT"/>
      </a:defRPr>
    </a:lvl4pPr>
    <a:lvl5pPr indent="914400" defTabSz="457200" latinLnBrk="0">
      <a:defRPr sz="1200">
        <a:latin typeface="+mn-lt"/>
        <a:ea typeface="+mn-ea"/>
        <a:cs typeface="+mn-cs"/>
        <a:sym typeface="Calisto MT"/>
      </a:defRPr>
    </a:lvl5pPr>
    <a:lvl6pPr indent="1143000" defTabSz="457200" latinLnBrk="0">
      <a:defRPr sz="1200">
        <a:latin typeface="+mn-lt"/>
        <a:ea typeface="+mn-ea"/>
        <a:cs typeface="+mn-cs"/>
        <a:sym typeface="Calisto MT"/>
      </a:defRPr>
    </a:lvl6pPr>
    <a:lvl7pPr indent="1371600" defTabSz="457200" latinLnBrk="0">
      <a:defRPr sz="1200">
        <a:latin typeface="+mn-lt"/>
        <a:ea typeface="+mn-ea"/>
        <a:cs typeface="+mn-cs"/>
        <a:sym typeface="Calisto MT"/>
      </a:defRPr>
    </a:lvl7pPr>
    <a:lvl8pPr indent="1600200" defTabSz="457200" latinLnBrk="0">
      <a:defRPr sz="1200">
        <a:latin typeface="+mn-lt"/>
        <a:ea typeface="+mn-ea"/>
        <a:cs typeface="+mn-cs"/>
        <a:sym typeface="Calisto MT"/>
      </a:defRPr>
    </a:lvl8pPr>
    <a:lvl9pPr indent="1828800" defTabSz="457200" latinLnBrk="0">
      <a:defRPr sz="1200">
        <a:latin typeface="+mn-lt"/>
        <a:ea typeface="+mn-ea"/>
        <a:cs typeface="+mn-cs"/>
        <a:sym typeface="Calisto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57198" y="1295400"/>
            <a:ext cx="8228015" cy="192722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57198" y="3307975"/>
            <a:ext cx="8228015" cy="106680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198" y="381000"/>
            <a:ext cx="3509685" cy="2209801"/>
          </a:xfrm>
          <a:prstGeom prst="rect">
            <a:avLst/>
          </a:prstGeom>
        </p:spPr>
        <p:txBody>
          <a:bodyPr anchor="b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body" sz="half" idx="1"/>
          </p:nvPr>
        </p:nvSpPr>
        <p:spPr>
          <a:xfrm>
            <a:off x="5029200" y="273050"/>
            <a:ext cx="365760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/>
          <p:nvPr>
            <p:ph type="body" sz="quarter" idx="13"/>
          </p:nvPr>
        </p:nvSpPr>
        <p:spPr>
          <a:xfrm>
            <a:off x="457198" y="2649071"/>
            <a:ext cx="3509684" cy="338819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5051425" y="381000"/>
            <a:ext cx="3635375" cy="2209801"/>
          </a:xfrm>
          <a:prstGeom prst="rect">
            <a:avLst/>
          </a:prstGeom>
        </p:spPr>
        <p:txBody>
          <a:bodyPr anchor="b"/>
          <a:lstStyle>
            <a:lvl1pPr algn="l">
              <a:defRPr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sz="half" idx="1"/>
          </p:nvPr>
        </p:nvSpPr>
        <p:spPr>
          <a:xfrm>
            <a:off x="5051425" y="2649070"/>
            <a:ext cx="3635375" cy="35056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pic" sz="half" idx="13"/>
          </p:nvPr>
        </p:nvSpPr>
        <p:spPr>
          <a:xfrm>
            <a:off x="228600" y="1143000"/>
            <a:ext cx="4267200" cy="4267200"/>
          </a:xfrm>
          <a:prstGeom prst="rect">
            <a:avLst/>
          </a:prstGeom>
          <a:ln w="28575">
            <a:solidFill>
              <a:schemeClr val="accent1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Pictures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5051425" y="381000"/>
            <a:ext cx="3635375" cy="2209801"/>
          </a:xfrm>
          <a:prstGeom prst="rect">
            <a:avLst/>
          </a:prstGeom>
        </p:spPr>
        <p:txBody>
          <a:bodyPr anchor="b"/>
          <a:lstStyle>
            <a:lvl1pPr algn="l">
              <a:defRPr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Shape 121"/>
          <p:cNvSpPr/>
          <p:nvPr>
            <p:ph type="body" sz="half" idx="1"/>
          </p:nvPr>
        </p:nvSpPr>
        <p:spPr>
          <a:xfrm>
            <a:off x="5051425" y="2649070"/>
            <a:ext cx="3635375" cy="35056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/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rect">
            <a:avLst/>
          </a:prstGeom>
          <a:ln w="28575">
            <a:solidFill>
              <a:schemeClr val="accent1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Shape 123"/>
          <p:cNvSpPr/>
          <p:nvPr>
            <p:ph type="pic" sz="quarter" idx="14"/>
          </p:nvPr>
        </p:nvSpPr>
        <p:spPr>
          <a:xfrm>
            <a:off x="2479675" y="1260475"/>
            <a:ext cx="1254127" cy="1254127"/>
          </a:xfrm>
          <a:prstGeom prst="rect">
            <a:avLst/>
          </a:prstGeom>
          <a:ln w="28575">
            <a:solidFill>
              <a:schemeClr val="accent1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4" name="Shape 124"/>
          <p:cNvSpPr/>
          <p:nvPr>
            <p:ph type="pic" sz="quarter" idx="15"/>
          </p:nvPr>
        </p:nvSpPr>
        <p:spPr>
          <a:xfrm>
            <a:off x="269875" y="762000"/>
            <a:ext cx="2092326" cy="2092326"/>
          </a:xfrm>
          <a:prstGeom prst="rect">
            <a:avLst/>
          </a:prstGeom>
          <a:ln w="28575">
            <a:solidFill>
              <a:schemeClr val="accent1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457200" y="2568387"/>
            <a:ext cx="8228014" cy="34688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7086600" y="274638"/>
            <a:ext cx="1524000" cy="5851526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457200" y="416859"/>
            <a:ext cx="6019800" cy="56156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sz="half" idx="1"/>
          </p:nvPr>
        </p:nvSpPr>
        <p:spPr>
          <a:xfrm>
            <a:off x="739775" y="2770094"/>
            <a:ext cx="7662865" cy="326717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457200" y="2236694"/>
            <a:ext cx="6400800" cy="1362076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1676399" y="3609695"/>
            <a:ext cx="5181602" cy="150018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/>
        </p:nvSpPr>
        <p:spPr>
          <a:xfrm>
            <a:off x="8292817" y="5804646"/>
            <a:ext cx="3136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400">
                <a:solidFill>
                  <a:schemeClr val="accent1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40663" y="2784475"/>
            <a:ext cx="3767330" cy="32527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740663" y="2232211"/>
            <a:ext cx="3767330" cy="76200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600"/>
              </a:lnSpc>
              <a:spcBef>
                <a:spcPts val="0"/>
              </a:spcBef>
              <a:buClrTx/>
              <a:buSzTx/>
              <a:buFontTx/>
              <a:buNone/>
              <a:defRPr b="1" sz="2400">
                <a:solidFill>
                  <a:schemeClr val="accent1"/>
                </a:solidFill>
              </a:defRPr>
            </a:lvl1pPr>
            <a:lvl2pPr marL="0" indent="457200" algn="ctr">
              <a:lnSpc>
                <a:spcPts val="2600"/>
              </a:lnSpc>
              <a:spcBef>
                <a:spcPts val="0"/>
              </a:spcBef>
              <a:buClrTx/>
              <a:buSzTx/>
              <a:buFontTx/>
              <a:buNone/>
              <a:defRPr b="1" sz="2400">
                <a:solidFill>
                  <a:schemeClr val="accent1"/>
                </a:solidFill>
              </a:defRPr>
            </a:lvl2pPr>
            <a:lvl3pPr marL="0" indent="914400" algn="ctr">
              <a:lnSpc>
                <a:spcPts val="2600"/>
              </a:lnSpc>
              <a:spcBef>
                <a:spcPts val="0"/>
              </a:spcBef>
              <a:buClrTx/>
              <a:buSzTx/>
              <a:buFontTx/>
              <a:buNone/>
              <a:defRPr b="1" sz="2400">
                <a:solidFill>
                  <a:schemeClr val="accent1"/>
                </a:solidFill>
              </a:defRPr>
            </a:lvl3pPr>
            <a:lvl4pPr marL="0" indent="1371600" algn="ctr">
              <a:lnSpc>
                <a:spcPts val="2600"/>
              </a:lnSpc>
              <a:spcBef>
                <a:spcPts val="0"/>
              </a:spcBef>
              <a:buClrTx/>
              <a:buSzTx/>
              <a:buFontTx/>
              <a:buNone/>
              <a:defRPr b="1" sz="2400">
                <a:solidFill>
                  <a:schemeClr val="accent1"/>
                </a:solidFill>
              </a:defRPr>
            </a:lvl4pPr>
            <a:lvl5pPr marL="0" indent="1828800" algn="ctr">
              <a:lnSpc>
                <a:spcPts val="2600"/>
              </a:lnSpc>
              <a:spcBef>
                <a:spcPts val="0"/>
              </a:spcBef>
              <a:buClrTx/>
              <a:buSzTx/>
              <a:buFontTx/>
              <a:buNone/>
              <a:defRPr b="1"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4631578" y="2232211"/>
            <a:ext cx="3767329" cy="762001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buClrTx/>
              <a:buSzTx/>
              <a:buFontTx/>
              <a:buNone/>
              <a:defRPr b="1" sz="2400">
                <a:solidFill>
                  <a:schemeClr val="accent1"/>
                </a:solidFill>
              </a:defRPr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762000" y="2784475"/>
            <a:ext cx="7656512" cy="155448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4636008" y="2784475"/>
            <a:ext cx="3767329" cy="155448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xfrm>
            <a:off x="4636008" y="2784475"/>
            <a:ext cx="3767329" cy="155448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34514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50079" y="6410642"/>
            <a:ext cx="243841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z="11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1pPr>
      <a:lvl2pPr marL="719455" marR="0" indent="-37020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2pPr>
      <a:lvl3pPr marL="1112661" marR="0" indent="-426861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3pPr>
      <a:lvl4pPr marL="1446388" marR="0" indent="-411338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4pPr>
      <a:lvl5pPr marL="1798461" marR="0" indent="-426861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5pPr>
      <a:lvl6pPr marL="2132365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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6pPr>
      <a:lvl7pPr marL="2475265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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7pPr>
      <a:lvl8pPr marL="2819752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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8pPr>
      <a:lvl9pPr marL="3164240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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ctrTitle"/>
          </p:nvPr>
        </p:nvSpPr>
        <p:spPr>
          <a:xfrm>
            <a:off x="457198" y="1295400"/>
            <a:ext cx="8228015" cy="1927225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60" name="Shape 160"/>
          <p:cNvSpPr/>
          <p:nvPr>
            <p:ph type="subTitle" sz="quarter" idx="1"/>
          </p:nvPr>
        </p:nvSpPr>
        <p:spPr>
          <a:xfrm>
            <a:off x="457198" y="3307975"/>
            <a:ext cx="8228015" cy="1066801"/>
          </a:xfrm>
          <a:prstGeom prst="rect">
            <a:avLst/>
          </a:prstGeom>
        </p:spPr>
        <p:txBody>
          <a:bodyPr/>
          <a:lstStyle/>
          <a:p>
            <a:pPr/>
            <a:r>
              <a:t>Research and Innovation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4485005" y="6410642"/>
            <a:ext cx="173991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64" name="Shape 164"/>
          <p:cNvSpPr/>
          <p:nvPr>
            <p:ph type="body" sz="half" idx="1"/>
          </p:nvPr>
        </p:nvSpPr>
        <p:spPr>
          <a:xfrm>
            <a:off x="739774" y="2770094"/>
            <a:ext cx="7662866" cy="3267170"/>
          </a:xfrm>
          <a:prstGeom prst="rect">
            <a:avLst/>
          </a:prstGeom>
        </p:spPr>
        <p:txBody>
          <a:bodyPr/>
          <a:lstStyle/>
          <a:p>
            <a:pPr/>
            <a:r>
              <a:t>Purpose of Module</a:t>
            </a:r>
          </a:p>
          <a:p>
            <a:pPr/>
            <a:r>
              <a:t>Summary of expected projects</a:t>
            </a:r>
          </a:p>
          <a:p>
            <a:pPr/>
            <a:r>
              <a:t>Deliverable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expected project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739774" y="1944310"/>
            <a:ext cx="7662866" cy="4913690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Expected projects should have a weight similar to your assignment, but much more complex</a:t>
            </a:r>
          </a:p>
          <a:p>
            <a:pPr>
              <a:defRPr sz="1600"/>
            </a:pPr>
            <a:r>
              <a:t>Their complexity and functionality should qualify them to be done by a group of 4  students.</a:t>
            </a:r>
          </a:p>
          <a:p>
            <a:pPr>
              <a:defRPr sz="1600"/>
            </a:pPr>
            <a:r>
              <a:t>There should be a reporting component in each of the project. </a:t>
            </a:r>
          </a:p>
          <a:p>
            <a:pPr lvl="1" marL="685800" indent="-336550">
              <a:spcBef>
                <a:spcPts val="600"/>
              </a:spcBef>
              <a:buClr>
                <a:srgbClr val="C1F944"/>
              </a:buClr>
              <a:defRPr sz="1400"/>
            </a:pPr>
            <a:r>
              <a:t>Eg: number sales made for the year, graph showing sales made this year, graph showing comparisons of figures</a:t>
            </a:r>
            <a:endParaRPr sz="2000"/>
          </a:p>
          <a:p>
            <a:pPr>
              <a:defRPr sz="1600"/>
            </a:pPr>
            <a:r>
              <a:t>Amount of functionality(requirements) should be more than 20 in each system, excluding reports</a:t>
            </a:r>
          </a:p>
          <a:p>
            <a:pPr>
              <a:defRPr sz="1600"/>
            </a:pPr>
            <a:r>
              <a:t>Should be standalone applications, written in either VB or Java.</a:t>
            </a:r>
          </a:p>
          <a:p>
            <a:pPr>
              <a:defRPr sz="1600"/>
            </a:pPr>
            <a:r>
              <a:t>Should make use of SQL for querying the database. MySql, Ms SQL Server. No Ms Access</a:t>
            </a:r>
          </a:p>
          <a:p>
            <a:pPr>
              <a:defRPr sz="1600"/>
            </a:pPr>
            <a:r>
              <a:t>Appealing graphical user interfaces. Bench mark using similar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graphicFrame>
        <p:nvGraphicFramePr>
          <p:cNvPr id="170" name="Table 170"/>
          <p:cNvGraphicFramePr/>
          <p:nvPr/>
        </p:nvGraphicFramePr>
        <p:xfrm>
          <a:off x="645690" y="1796930"/>
          <a:ext cx="7865320" cy="42178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017637"/>
                <a:gridCol w="4493667"/>
                <a:gridCol w="2341314"/>
              </a:tblGrid>
              <a:tr h="600729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Item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Item Description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L="0" marR="0" marT="0" marB="0" anchor="t" anchorCtr="0" horzOverflow="overflow"/>
                </a:tc>
              </a:tr>
              <a:tr h="600729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Choosing Supervisor &amp; Project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19 February 2016</a:t>
                      </a:r>
                    </a:p>
                  </a:txBody>
                  <a:tcPr marL="0" marR="0" marT="0" marB="0" anchor="t" anchorCtr="0" horzOverflow="overflow"/>
                </a:tc>
              </a:tr>
              <a:tr h="600729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Requirement Analysis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22-26 February 2016</a:t>
                      </a:r>
                    </a:p>
                  </a:txBody>
                  <a:tcPr marL="0" marR="0" marT="0" marB="0" anchor="t" anchorCtr="0" horzOverflow="overflow"/>
                </a:tc>
              </a:tr>
              <a:tr h="600729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Literature Review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29 Feb - 04 March 2016</a:t>
                      </a:r>
                    </a:p>
                  </a:txBody>
                  <a:tcPr marL="0" marR="0" marT="0" marB="0" anchor="t" anchorCtr="0" horzOverflow="overflow"/>
                </a:tc>
              </a:tr>
              <a:tr h="600729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System Design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07-11 March 2016</a:t>
                      </a:r>
                    </a:p>
                  </a:txBody>
                  <a:tcPr marL="0" marR="0" marT="0" marB="0" anchor="t" anchorCtr="0" horzOverflow="overflow"/>
                </a:tc>
              </a:tr>
              <a:tr h="600729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1st Prototype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18th April 2016</a:t>
                      </a:r>
                    </a:p>
                  </a:txBody>
                  <a:tcPr marL="0" marR="0" marT="0" marB="0" anchor="t" anchorCtr="0" horzOverflow="overflow"/>
                </a:tc>
              </a:tr>
              <a:tr h="600729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Final Report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30th May 2016</a:t>
                      </a:r>
                    </a:p>
                  </a:txBody>
                  <a:tcPr marL="0" marR="0" marT="0" marB="0" anchor="t" anchorCtr="0" horzOverflow="overflow"/>
                </a:tc>
              </a:tr>
              <a:tr h="600729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Presentation &amp; Demo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6th June 2016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Year 2 Project supervisors</a:t>
            </a:r>
          </a:p>
        </p:txBody>
      </p:sp>
      <p:sp>
        <p:nvSpPr>
          <p:cNvPr id="173" name="Shape 173"/>
          <p:cNvSpPr/>
          <p:nvPr>
            <p:ph type="body" sz="half" idx="1"/>
          </p:nvPr>
        </p:nvSpPr>
        <p:spPr>
          <a:xfrm>
            <a:off x="739774" y="2770094"/>
            <a:ext cx="7662866" cy="3267170"/>
          </a:xfrm>
          <a:prstGeom prst="rect">
            <a:avLst/>
          </a:prstGeom>
        </p:spPr>
        <p:txBody>
          <a:bodyPr/>
          <a:lstStyle/>
          <a:p>
            <a:pPr/>
            <a:r>
              <a:t>Suggested list of supervisors.</a:t>
            </a:r>
          </a:p>
          <a:p>
            <a:pPr/>
            <a:r>
              <a:t>Each supervisor will have a maximum of 3 groups (not more than 4 people per group)</a:t>
            </a:r>
          </a:p>
          <a:p>
            <a:pPr/>
            <a:r>
              <a:t>RR,FS, KG, KM, KMA, KB, RT, TNA, SM, SC, TM, STM, VM, MN, GC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enesis">
  <a:themeElements>
    <a:clrScheme name="Genes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00FF"/>
      </a:hlink>
      <a:folHlink>
        <a:srgbClr val="FF00FF"/>
      </a:folHlink>
    </a:clrScheme>
    <a:fontScheme name="Genesis">
      <a:majorFont>
        <a:latin typeface="Helvetica"/>
        <a:ea typeface="Helvetica"/>
        <a:cs typeface="Helvetica"/>
      </a:majorFont>
      <a:minorFont>
        <a:latin typeface="Calisto MT"/>
        <a:ea typeface="Calisto MT"/>
        <a:cs typeface="Calisto MT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88900" dist="50800" dir="11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88900" dist="50800" dir="11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88900" dist="50800" dir="11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nesis">
  <a:themeElements>
    <a:clrScheme name="Genes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00FF"/>
      </a:hlink>
      <a:folHlink>
        <a:srgbClr val="FF00FF"/>
      </a:folHlink>
    </a:clrScheme>
    <a:fontScheme name="Genesis">
      <a:majorFont>
        <a:latin typeface="Helvetica"/>
        <a:ea typeface="Helvetica"/>
        <a:cs typeface="Helvetica"/>
      </a:majorFont>
      <a:minorFont>
        <a:latin typeface="Calisto MT"/>
        <a:ea typeface="Calisto MT"/>
        <a:cs typeface="Calisto MT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88900" dist="50800" dir="11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88900" dist="50800" dir="11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88900" dist="50800" dir="11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