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sto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E5CA"/>
          </a:solidFill>
        </a:fill>
      </a:tcStyle>
    </a:wholeTbl>
    <a:band2H>
      <a:tcTxStyle b="def" i="def"/>
      <a:tcStyle>
        <a:tcBdr/>
        <a:fill>
          <a:solidFill>
            <a:srgbClr val="EC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F4"/>
          </a:solidFill>
        </a:fill>
      </a:tcStyle>
    </a:wholeTbl>
    <a:band2H>
      <a:tcTxStyle b="def" i="def"/>
      <a:tcStyle>
        <a:tcBdr/>
        <a:fill>
          <a:solidFill>
            <a:srgbClr val="E7EF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CCF3"/>
          </a:solidFill>
        </a:fill>
      </a:tcStyle>
    </a:wholeTbl>
    <a:band2H>
      <a:tcTxStyle b="def" i="def"/>
      <a:tcStyle>
        <a:tcBdr/>
        <a:fill>
          <a:solidFill>
            <a:srgbClr val="EDE7F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sto MT"/>
      </a:defRPr>
    </a:lvl1pPr>
    <a:lvl2pPr indent="228600" defTabSz="457200" latinLnBrk="0">
      <a:defRPr sz="1200">
        <a:latin typeface="+mn-lt"/>
        <a:ea typeface="+mn-ea"/>
        <a:cs typeface="+mn-cs"/>
        <a:sym typeface="Calisto MT"/>
      </a:defRPr>
    </a:lvl2pPr>
    <a:lvl3pPr indent="457200" defTabSz="457200" latinLnBrk="0">
      <a:defRPr sz="1200">
        <a:latin typeface="+mn-lt"/>
        <a:ea typeface="+mn-ea"/>
        <a:cs typeface="+mn-cs"/>
        <a:sym typeface="Calisto MT"/>
      </a:defRPr>
    </a:lvl3pPr>
    <a:lvl4pPr indent="685800" defTabSz="457200" latinLnBrk="0">
      <a:defRPr sz="1200">
        <a:latin typeface="+mn-lt"/>
        <a:ea typeface="+mn-ea"/>
        <a:cs typeface="+mn-cs"/>
        <a:sym typeface="Calisto MT"/>
      </a:defRPr>
    </a:lvl4pPr>
    <a:lvl5pPr indent="914400" defTabSz="457200" latinLnBrk="0">
      <a:defRPr sz="1200">
        <a:latin typeface="+mn-lt"/>
        <a:ea typeface="+mn-ea"/>
        <a:cs typeface="+mn-cs"/>
        <a:sym typeface="Calisto MT"/>
      </a:defRPr>
    </a:lvl5pPr>
    <a:lvl6pPr indent="1143000" defTabSz="457200" latinLnBrk="0">
      <a:defRPr sz="1200">
        <a:latin typeface="+mn-lt"/>
        <a:ea typeface="+mn-ea"/>
        <a:cs typeface="+mn-cs"/>
        <a:sym typeface="Calisto MT"/>
      </a:defRPr>
    </a:lvl6pPr>
    <a:lvl7pPr indent="1371600" defTabSz="457200" latinLnBrk="0">
      <a:defRPr sz="1200">
        <a:latin typeface="+mn-lt"/>
        <a:ea typeface="+mn-ea"/>
        <a:cs typeface="+mn-cs"/>
        <a:sym typeface="Calisto MT"/>
      </a:defRPr>
    </a:lvl7pPr>
    <a:lvl8pPr indent="1600200" defTabSz="457200" latinLnBrk="0">
      <a:defRPr sz="1200">
        <a:latin typeface="+mn-lt"/>
        <a:ea typeface="+mn-ea"/>
        <a:cs typeface="+mn-cs"/>
        <a:sym typeface="Calisto MT"/>
      </a:defRPr>
    </a:lvl8pPr>
    <a:lvl9pPr indent="1828800" defTabSz="457200" latinLnBrk="0">
      <a:defRPr sz="1200">
        <a:latin typeface="+mn-lt"/>
        <a:ea typeface="+mn-ea"/>
        <a:cs typeface="+mn-cs"/>
        <a:sym typeface="Calisto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57198" y="1295400"/>
            <a:ext cx="8228015" cy="192722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57198" y="3307975"/>
            <a:ext cx="8228015" cy="1066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457198" y="381000"/>
            <a:ext cx="3509685" cy="2209801"/>
          </a:xfrm>
          <a:prstGeom prst="rect">
            <a:avLst/>
          </a:prstGeom>
        </p:spPr>
        <p:txBody>
          <a:bodyPr anchor="b"/>
          <a:lstStyle>
            <a:lvl1pPr algn="l">
              <a:defRPr sz="44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01" name="Shape 101"/>
          <p:cNvSpPr/>
          <p:nvPr>
            <p:ph type="body" sz="half" idx="1"/>
          </p:nvPr>
        </p:nvSpPr>
        <p:spPr>
          <a:xfrm>
            <a:off x="5029200" y="273050"/>
            <a:ext cx="3657600" cy="5853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" name="Shape 102"/>
          <p:cNvSpPr/>
          <p:nvPr>
            <p:ph type="body" sz="quarter" idx="13"/>
          </p:nvPr>
        </p:nvSpPr>
        <p:spPr>
          <a:xfrm>
            <a:off x="457198" y="2649071"/>
            <a:ext cx="3509685" cy="338819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pP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5051425" y="381000"/>
            <a:ext cx="3635375" cy="2209801"/>
          </a:xfrm>
          <a:prstGeom prst="rect">
            <a:avLst/>
          </a:prstGeom>
        </p:spPr>
        <p:txBody>
          <a:bodyPr anchor="b"/>
          <a:lstStyle>
            <a:lvl1pPr algn="l">
              <a:defRPr sz="4400">
                <a:solidFill>
                  <a:srgbClr val="000000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11" name="Shape 111"/>
          <p:cNvSpPr/>
          <p:nvPr>
            <p:ph type="body" sz="half" idx="1"/>
          </p:nvPr>
        </p:nvSpPr>
        <p:spPr>
          <a:xfrm>
            <a:off x="5051425" y="2649070"/>
            <a:ext cx="3635375" cy="35056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0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12" name="Shape 112"/>
          <p:cNvSpPr/>
          <p:nvPr>
            <p:ph type="pic" sz="half" idx="13"/>
          </p:nvPr>
        </p:nvSpPr>
        <p:spPr>
          <a:xfrm>
            <a:off x="228600" y="1143000"/>
            <a:ext cx="4267200" cy="4267200"/>
          </a:xfrm>
          <a:prstGeom prst="rect">
            <a:avLst/>
          </a:prstGeom>
          <a:ln w="28575">
            <a:solidFill>
              <a:schemeClr val="accent1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Pictures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5051425" y="381000"/>
            <a:ext cx="3635375" cy="2209801"/>
          </a:xfrm>
          <a:prstGeom prst="rect">
            <a:avLst/>
          </a:prstGeom>
        </p:spPr>
        <p:txBody>
          <a:bodyPr anchor="b"/>
          <a:lstStyle>
            <a:lvl1pPr algn="l">
              <a:defRPr sz="4400">
                <a:solidFill>
                  <a:srgbClr val="000000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21" name="Shape 121"/>
          <p:cNvSpPr/>
          <p:nvPr>
            <p:ph type="body" sz="half" idx="1"/>
          </p:nvPr>
        </p:nvSpPr>
        <p:spPr>
          <a:xfrm>
            <a:off x="5051425" y="2649070"/>
            <a:ext cx="3635375" cy="35056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0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122" name="Shape 122"/>
          <p:cNvSpPr/>
          <p:nvPr>
            <p:ph type="pic" sz="quarter" idx="13"/>
          </p:nvPr>
        </p:nvSpPr>
        <p:spPr>
          <a:xfrm>
            <a:off x="990600" y="2590799"/>
            <a:ext cx="3505200" cy="3505201"/>
          </a:xfrm>
          <a:prstGeom prst="rect">
            <a:avLst/>
          </a:prstGeom>
          <a:ln w="28575">
            <a:solidFill>
              <a:schemeClr val="accent1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Shape 123"/>
          <p:cNvSpPr/>
          <p:nvPr>
            <p:ph type="pic" sz="quarter" idx="14"/>
          </p:nvPr>
        </p:nvSpPr>
        <p:spPr>
          <a:xfrm>
            <a:off x="2479674" y="1260474"/>
            <a:ext cx="1254128" cy="1254128"/>
          </a:xfrm>
          <a:prstGeom prst="rect">
            <a:avLst/>
          </a:prstGeom>
          <a:ln w="28575">
            <a:solidFill>
              <a:schemeClr val="accent1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4" name="Shape 124"/>
          <p:cNvSpPr/>
          <p:nvPr>
            <p:ph type="pic" sz="quarter" idx="15"/>
          </p:nvPr>
        </p:nvSpPr>
        <p:spPr>
          <a:xfrm>
            <a:off x="269875" y="762000"/>
            <a:ext cx="2092326" cy="2092326"/>
          </a:xfrm>
          <a:prstGeom prst="rect">
            <a:avLst/>
          </a:prstGeom>
          <a:ln w="28575">
            <a:solidFill>
              <a:schemeClr val="accent1"/>
            </a:solidFill>
            <a:round/>
          </a:ln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457200" y="2568387"/>
            <a:ext cx="8228014" cy="34688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7086600" y="274638"/>
            <a:ext cx="1524000" cy="5851526"/>
          </a:xfrm>
          <a:prstGeom prst="rect">
            <a:avLst/>
          </a:prstGeom>
        </p:spPr>
        <p:txBody>
          <a:bodyPr anchor="t"/>
          <a:lstStyle/>
          <a:p>
            <a:pPr/>
            <a:r>
              <a:t>Click to edit Master title style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457200" y="416859"/>
            <a:ext cx="6019800" cy="56156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losing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sz="half" idx="1"/>
          </p:nvPr>
        </p:nvSpPr>
        <p:spPr>
          <a:xfrm>
            <a:off x="739775" y="2770094"/>
            <a:ext cx="7662865" cy="3267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457200" y="2236694"/>
            <a:ext cx="6400800" cy="1362076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1676399" y="3609695"/>
            <a:ext cx="5181602" cy="15001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1" name="Shape 31"/>
          <p:cNvSpPr/>
          <p:nvPr/>
        </p:nvSpPr>
        <p:spPr>
          <a:xfrm>
            <a:off x="8292817" y="5804646"/>
            <a:ext cx="31365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400">
                <a:solidFill>
                  <a:schemeClr val="accent1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740663" y="2784475"/>
            <a:ext cx="3767330" cy="32527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740663" y="2232211"/>
            <a:ext cx="3767330" cy="762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marL="0" indent="0" algn="ctr">
              <a:lnSpc>
                <a:spcPts val="2600"/>
              </a:lnSpc>
              <a:spcBef>
                <a:spcPts val="0"/>
              </a:spcBef>
              <a:buClrTx/>
              <a:buSzTx/>
              <a:buFontTx/>
              <a:buNone/>
              <a:defRPr b="1" sz="2400">
                <a:solidFill>
                  <a:schemeClr val="accent1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50" name="Shape 50"/>
          <p:cNvSpPr/>
          <p:nvPr>
            <p:ph type="body" sz="quarter" idx="13"/>
          </p:nvPr>
        </p:nvSpPr>
        <p:spPr>
          <a:xfrm>
            <a:off x="4631578" y="2232211"/>
            <a:ext cx="3767329" cy="762001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buClrTx/>
              <a:buSzTx/>
              <a:buFontTx/>
              <a:buNone/>
              <a:defRPr b="1" sz="2400">
                <a:solidFill>
                  <a:schemeClr val="accent1"/>
                </a:solidFill>
              </a:defRPr>
            </a:pP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xfrm>
            <a:off x="762000" y="2784475"/>
            <a:ext cx="7656512" cy="1554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4636008" y="2784475"/>
            <a:ext cx="3767329" cy="1554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xfrm>
            <a:off x="4636008" y="2784475"/>
            <a:ext cx="3767329" cy="15544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345140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450079" y="6410642"/>
            <a:ext cx="243841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b="1" sz="11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sto M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S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1pPr>
      <a:lvl2pPr marL="719455" marR="0" indent="-37020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S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2pPr>
      <a:lvl3pPr marL="1112661" marR="0" indent="-426861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S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3pPr>
      <a:lvl4pPr marL="1446388" marR="0" indent="-411338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S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4pPr>
      <a:lvl5pPr marL="1798461" marR="0" indent="-426861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S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5pPr>
      <a:lvl6pPr marL="2132365" marR="0" indent="-42104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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6pPr>
      <a:lvl7pPr marL="2475265" marR="0" indent="-42104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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7pPr>
      <a:lvl8pPr marL="2819752" marR="0" indent="-42104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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8pPr>
      <a:lvl9pPr marL="3164240" marR="0" indent="-42104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90000"/>
        <a:buFont typeface="Wingdings"/>
        <a:buChar char=""/>
        <a:tabLst/>
        <a:defRPr b="0" baseline="0" cap="none" i="0" spc="0" strike="noStrike" sz="2200" u="none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Calisto MT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ctrTitle"/>
          </p:nvPr>
        </p:nvSpPr>
        <p:spPr>
          <a:xfrm>
            <a:off x="457198" y="1295400"/>
            <a:ext cx="8228015" cy="1927225"/>
          </a:xfrm>
          <a:prstGeom prst="rect">
            <a:avLst/>
          </a:prstGeom>
        </p:spPr>
        <p:txBody>
          <a:bodyPr/>
          <a:lstStyle/>
          <a:p>
            <a:pPr/>
            <a:r>
              <a:t>Project Control and Team Dynamics</a:t>
            </a:r>
          </a:p>
        </p:txBody>
      </p:sp>
      <p:sp>
        <p:nvSpPr>
          <p:cNvPr id="160" name="Shape 160"/>
          <p:cNvSpPr/>
          <p:nvPr>
            <p:ph type="subTitle" sz="quarter" idx="1"/>
          </p:nvPr>
        </p:nvSpPr>
        <p:spPr>
          <a:xfrm>
            <a:off x="457198" y="3307975"/>
            <a:ext cx="8228015" cy="1066801"/>
          </a:xfrm>
          <a:prstGeom prst="rect">
            <a:avLst/>
          </a:prstGeom>
        </p:spPr>
        <p:txBody>
          <a:bodyPr/>
          <a:lstStyle/>
          <a:p>
            <a:pPr/>
            <a:r>
              <a:t>Research and Innovation</a:t>
            </a:r>
          </a:p>
        </p:txBody>
      </p:sp>
      <p:sp>
        <p:nvSpPr>
          <p:cNvPr id="161" name="Shape 161"/>
          <p:cNvSpPr/>
          <p:nvPr>
            <p:ph type="sldNum" sz="quarter" idx="4294967295"/>
          </p:nvPr>
        </p:nvSpPr>
        <p:spPr>
          <a:xfrm>
            <a:off x="4485005" y="6410642"/>
            <a:ext cx="173991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Meetings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739774" y="1740469"/>
            <a:ext cx="7662866" cy="49234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000"/>
            </a:pPr>
            <a:r>
              <a:t>Critical to the effective functioning of a team</a:t>
            </a:r>
          </a:p>
          <a:p>
            <a:pPr>
              <a:lnSpc>
                <a:spcPct val="90000"/>
              </a:lnSpc>
              <a:defRPr sz="2000"/>
            </a:pPr>
            <a:r>
              <a:t>It is at meetings that members develop their relationship as a group, so if the meetings do not work well, the team is unlikely to do so</a:t>
            </a:r>
          </a:p>
          <a:p>
            <a:pPr>
              <a:lnSpc>
                <a:spcPct val="90000"/>
              </a:lnSpc>
              <a:defRPr sz="2000"/>
            </a:pPr>
            <a:r>
              <a:t>Must be done or held regularly, twice a week at the very least. 30 min per session. Meet over lunch, which is when most of you are there</a:t>
            </a:r>
          </a:p>
          <a:p>
            <a:pPr>
              <a:lnSpc>
                <a:spcPct val="90000"/>
              </a:lnSpc>
              <a:defRPr sz="2000"/>
            </a:pPr>
            <a:r>
              <a:t>Must be documented as proof of what transpired</a:t>
            </a:r>
          </a:p>
          <a:p>
            <a:pPr>
              <a:lnSpc>
                <a:spcPct val="90000"/>
              </a:lnSpc>
              <a:defRPr sz="2000"/>
            </a:pPr>
            <a:r>
              <a:t>Each member must sign, to help us pick those that do not come to school</a:t>
            </a:r>
          </a:p>
          <a:p>
            <a:pPr>
              <a:lnSpc>
                <a:spcPct val="90000"/>
              </a:lnSpc>
              <a:defRPr sz="2000"/>
            </a:pPr>
            <a:r>
              <a:t>Anybody can take minutes during these sessions. There has to be a file of weekly meetings, which will go onto your report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 of meetings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xfrm>
            <a:off x="739774" y="1812049"/>
            <a:ext cx="7662866" cy="509742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000"/>
            </a:pPr>
            <a:r>
              <a:t>Building relationships </a:t>
            </a:r>
          </a:p>
          <a:p>
            <a:pPr>
              <a:lnSpc>
                <a:spcPct val="80000"/>
              </a:lnSpc>
              <a:defRPr sz="2000"/>
            </a:pPr>
            <a:r>
              <a:t>Learning team skills </a:t>
            </a:r>
          </a:p>
          <a:p>
            <a:pPr>
              <a:lnSpc>
                <a:spcPct val="80000"/>
              </a:lnSpc>
              <a:defRPr sz="2000"/>
            </a:pPr>
            <a:r>
              <a:t>Setting goals and objectives </a:t>
            </a:r>
          </a:p>
          <a:p>
            <a:pPr>
              <a:lnSpc>
                <a:spcPct val="80000"/>
              </a:lnSpc>
              <a:defRPr sz="2000"/>
            </a:pPr>
            <a:r>
              <a:t>Planning and coordinating work </a:t>
            </a:r>
          </a:p>
          <a:p>
            <a:pPr>
              <a:lnSpc>
                <a:spcPct val="80000"/>
              </a:lnSpc>
              <a:defRPr sz="2000"/>
            </a:pPr>
            <a:r>
              <a:t>Discussing ways to expand empowerment </a:t>
            </a:r>
          </a:p>
          <a:p>
            <a:pPr>
              <a:lnSpc>
                <a:spcPct val="80000"/>
              </a:lnSpc>
              <a:defRPr sz="2000"/>
            </a:pPr>
            <a:r>
              <a:t>Finding and solve problems </a:t>
            </a:r>
          </a:p>
          <a:p>
            <a:pPr>
              <a:lnSpc>
                <a:spcPct val="80000"/>
              </a:lnSpc>
              <a:defRPr sz="2000"/>
            </a:pPr>
            <a:r>
              <a:t>Working on innovations </a:t>
            </a:r>
          </a:p>
          <a:p>
            <a:pPr>
              <a:lnSpc>
                <a:spcPct val="80000"/>
              </a:lnSpc>
              <a:defRPr sz="2000"/>
            </a:pPr>
            <a:r>
              <a:t>Giving each other feedback </a:t>
            </a:r>
          </a:p>
          <a:p>
            <a:pPr>
              <a:lnSpc>
                <a:spcPct val="80000"/>
              </a:lnSpc>
              <a:defRPr sz="2000"/>
            </a:pPr>
            <a:r>
              <a:t>Evaluate the team and the meetings </a:t>
            </a:r>
          </a:p>
          <a:p>
            <a:pPr>
              <a:lnSpc>
                <a:spcPct val="80000"/>
              </a:lnSpc>
              <a:defRPr sz="2000"/>
            </a:pPr>
            <a:r>
              <a:t>Evaluate results achieved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Supervisor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xfrm>
            <a:off x="256774" y="2054224"/>
            <a:ext cx="8229601" cy="3983039"/>
          </a:xfrm>
          <a:prstGeom prst="rect">
            <a:avLst/>
          </a:prstGeom>
        </p:spPr>
        <p:txBody>
          <a:bodyPr/>
          <a:lstStyle/>
          <a:p>
            <a:pPr marL="264032" indent="-264032" defTabSz="704087">
              <a:spcBef>
                <a:spcPts val="1500"/>
              </a:spcBef>
              <a:defRPr sz="1386"/>
            </a:pPr>
            <a:r>
              <a:t>Supervisor is there to guide your group to ensure the following:</a:t>
            </a:r>
          </a:p>
          <a:p>
            <a:pPr lvl="1" marL="532955" indent="-264032" defTabSz="704087">
              <a:spcBef>
                <a:spcPts val="1500"/>
              </a:spcBef>
              <a:defRPr sz="1386"/>
            </a:pPr>
            <a:r>
              <a:t>Group does not deviate from project scope</a:t>
            </a:r>
          </a:p>
          <a:p>
            <a:pPr lvl="1" marL="532955" indent="-264032" defTabSz="704087">
              <a:spcBef>
                <a:spcPts val="1500"/>
              </a:spcBef>
              <a:defRPr sz="1386"/>
            </a:pPr>
            <a:r>
              <a:t>Objectives of the group are stated and clear</a:t>
            </a:r>
          </a:p>
          <a:p>
            <a:pPr lvl="1" marL="532955" indent="-264032" defTabSz="704087">
              <a:spcBef>
                <a:spcPts val="1500"/>
              </a:spcBef>
              <a:defRPr sz="1386"/>
            </a:pPr>
            <a:r>
              <a:t>Verifies submissions and corrects</a:t>
            </a:r>
          </a:p>
          <a:p>
            <a:pPr lvl="1" marL="532955" indent="-264032" defTabSz="704087">
              <a:spcBef>
                <a:spcPts val="1500"/>
              </a:spcBef>
              <a:defRPr sz="1386"/>
            </a:pPr>
            <a:r>
              <a:t>Monitors project progress each week</a:t>
            </a:r>
          </a:p>
          <a:p>
            <a:pPr lvl="1" marL="532955" indent="-264032" defTabSz="704087">
              <a:spcBef>
                <a:spcPts val="1500"/>
              </a:spcBef>
              <a:defRPr sz="1386"/>
            </a:pPr>
            <a:r>
              <a:t>Handles disputes in the team</a:t>
            </a:r>
          </a:p>
          <a:p>
            <a:pPr marL="264032" indent="-264032" defTabSz="704087">
              <a:spcBef>
                <a:spcPts val="1500"/>
              </a:spcBef>
              <a:defRPr sz="1386"/>
            </a:pPr>
            <a:r>
              <a:t>Supervisor does not:</a:t>
            </a:r>
          </a:p>
          <a:p>
            <a:pPr lvl="1" marL="532955" indent="-264032" defTabSz="704087">
              <a:spcBef>
                <a:spcPts val="1500"/>
              </a:spcBef>
              <a:defRPr sz="1386"/>
            </a:pPr>
            <a:r>
              <a:t>Mark the final documentation</a:t>
            </a:r>
          </a:p>
          <a:p>
            <a:pPr lvl="1" marL="532955" indent="-264032" defTabSz="704087">
              <a:spcBef>
                <a:spcPts val="1500"/>
              </a:spcBef>
              <a:defRPr sz="1386"/>
            </a:pPr>
            <a:r>
              <a:t>Code project</a:t>
            </a:r>
          </a:p>
          <a:p>
            <a:pPr lvl="1" marL="532955" indent="-264032" defTabSz="704087">
              <a:spcBef>
                <a:spcPts val="1500"/>
              </a:spcBef>
              <a:defRPr sz="1386"/>
            </a:pPr>
            <a:r>
              <a:t>Participate in your presentations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Conflict Management</a:t>
            </a:r>
          </a:p>
        </p:txBody>
      </p:sp>
      <p:sp>
        <p:nvSpPr>
          <p:cNvPr id="197" name="Shape 197"/>
          <p:cNvSpPr/>
          <p:nvPr>
            <p:ph type="body" sz="half" idx="1"/>
          </p:nvPr>
        </p:nvSpPr>
        <p:spPr>
          <a:xfrm>
            <a:off x="739774" y="2770094"/>
            <a:ext cx="7662866" cy="32671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1" i="1">
                <a:latin typeface="Verdana"/>
                <a:ea typeface="Verdana"/>
                <a:cs typeface="Verdana"/>
                <a:sym typeface="Verdana"/>
              </a:defRPr>
            </a:pPr>
            <a:r>
              <a:t>Conflict</a:t>
            </a:r>
            <a:r>
              <a:rPr b="0" i="0"/>
              <a:t> - When two or more people</a:t>
            </a:r>
            <a:r>
              <a:rPr b="0" i="0"/>
              <a:t>’</a:t>
            </a:r>
            <a:r>
              <a:rPr b="0" i="0"/>
              <a:t>s differences </a:t>
            </a:r>
            <a:r>
              <a:rPr b="0" i="0">
                <a:solidFill>
                  <a:srgbClr val="465466"/>
                </a:solidFill>
              </a:rPr>
              <a:t>escalate to a level that negatively affects </a:t>
            </a:r>
            <a:r>
              <a:rPr b="0">
                <a:solidFill>
                  <a:srgbClr val="465466"/>
                </a:solidFill>
              </a:rPr>
              <a:t>(or may affect)</a:t>
            </a:r>
            <a:r>
              <a:rPr b="0" i="0"/>
              <a:t> productivity, quality, service, morale, or working relationships</a:t>
            </a:r>
            <a:endParaRPr sz="2000"/>
          </a:p>
          <a:p>
            <a:pPr>
              <a:lnSpc>
                <a:spcPct val="90000"/>
              </a:lnSpc>
              <a:defRPr b="1" i="1">
                <a:latin typeface="Verdana"/>
                <a:ea typeface="Verdana"/>
                <a:cs typeface="Verdana"/>
                <a:sym typeface="Verdana"/>
              </a:defRPr>
            </a:pPr>
            <a:r>
              <a:t>Conflict Management </a:t>
            </a:r>
            <a:r>
              <a:rPr b="0"/>
              <a:t>- </a:t>
            </a:r>
            <a:r>
              <a:rPr b="0" i="0"/>
              <a:t>A process by which the project manager uses appropriate managerial techniques to deal with inevitable disagreements - both technical and personal - that develop among those working toward project accomplishment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 of conflict</a:t>
            </a:r>
          </a:p>
        </p:txBody>
      </p:sp>
      <p:graphicFrame>
        <p:nvGraphicFramePr>
          <p:cNvPr id="200" name="Table 200"/>
          <p:cNvGraphicFramePr/>
          <p:nvPr/>
        </p:nvGraphicFramePr>
        <p:xfrm>
          <a:off x="914400" y="1488141"/>
          <a:ext cx="7772400" cy="524034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76600"/>
                <a:gridCol w="4495800"/>
              </a:tblGrid>
              <a:tr h="889358">
                <a:tc>
                  <a:txBody>
                    <a:bodyPr/>
                    <a:lstStyle/>
                    <a:p>
                      <a:pPr defTabSz="914400">
                        <a:spcBef>
                          <a:spcPts val="500"/>
                        </a:spcBef>
                        <a:defRPr b="1" sz="22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Sources of Conflict</a:t>
                      </a:r>
                      <a:r>
                        <a:rPr sz="2400"/>
                        <a:t> </a:t>
                      </a:r>
                      <a:br>
                        <a:rPr sz="2400"/>
                      </a:br>
                      <a:r>
                        <a:rPr sz="1400"/>
                        <a:t>(priority order in *</a:t>
                      </a:r>
                      <a:r>
                        <a:rPr sz="1400">
                          <a:solidFill>
                            <a:srgbClr val="3333FF"/>
                          </a:solidFill>
                        </a:rPr>
                        <a:t>INITIATION</a:t>
                      </a:r>
                      <a:r>
                        <a:rPr sz="1400"/>
                        <a:t>)</a:t>
                      </a:r>
                    </a:p>
                  </a:txBody>
                  <a:tcPr marL="48437" marR="48437" marT="48437" marB="48437" anchor="t" anchorCtr="0" horzOverflow="overflow">
                    <a:lnL w="38100">
                      <a:solidFill>
                        <a:srgbClr val="000000"/>
                      </a:solidFill>
                    </a:lnL>
                    <a:lnT w="381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500"/>
                        </a:spcBef>
                        <a:defRPr sz="1800"/>
                      </a:pPr>
                      <a:r>
                        <a:rPr b="1" sz="2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Definitions</a:t>
                      </a:r>
                    </a:p>
                  </a:txBody>
                  <a:tcPr marL="48437" marR="48437" marT="48437" marB="48437" anchor="t" anchorCtr="0" horzOverflow="overflow"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54077">
                <a:tc>
                  <a:txBody>
                    <a:bodyPr/>
                    <a:lstStyle/>
                    <a:p>
                      <a:pPr marL="342900" indent="-342900"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3333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#1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 Project Priorities</a:t>
                      </a:r>
                    </a:p>
                  </a:txBody>
                  <a:tcPr marL="48437" marR="48437" marT="48437" marB="48437" anchor="t" anchorCtr="0" horzOverflow="overflow">
                    <a:lnL w="38100">
                      <a:solidFill>
                        <a:srgbClr val="000000"/>
                      </a:solidFill>
                    </a:lnL>
                    <a:lnT w="28575">
                      <a:solidFill>
                        <a:srgbClr val="000000"/>
                      </a:solidFill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View of project participants differ over    sequence of activities and tasks.</a:t>
                      </a:r>
                    </a:p>
                  </a:txBody>
                  <a:tcPr marL="48437" marR="48437" marT="48437" marB="48437" anchor="t" anchorCtr="0" horzOverflow="overflow">
                    <a:lnR w="381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solidFill>
                      <a:srgbClr val="FFFFCC"/>
                    </a:solidFill>
                  </a:tcPr>
                </a:tc>
              </a:tr>
              <a:tr h="782678">
                <a:tc>
                  <a:txBody>
                    <a:bodyPr/>
                    <a:lstStyle/>
                    <a:p>
                      <a:pPr marL="342900" indent="-342900"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3333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#2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 Administrative Procedures</a:t>
                      </a:r>
                    </a:p>
                  </a:txBody>
                  <a:tcPr marL="48437" marR="48437" marT="48437" marB="48437" anchor="t" anchorCtr="0" horzOverflow="overflow">
                    <a:lnL w="38100">
                      <a:solidFill>
                        <a:srgbClr val="000000"/>
                      </a:solidFill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Managerial and administration oriented    conflicts over how the project will be      managed</a:t>
                      </a:r>
                    </a:p>
                  </a:txBody>
                  <a:tcPr marL="48437" marR="48437" marT="48437" marB="48437" anchor="t" anchorCtr="0" horzOverflow="overflow">
                    <a:lnR w="38100">
                      <a:solidFill>
                        <a:srgbClr val="000000"/>
                      </a:solidFill>
                    </a:lnR>
                    <a:solidFill>
                      <a:srgbClr val="FFFFCC"/>
                    </a:solidFill>
                  </a:tcPr>
                </a:tc>
              </a:tr>
              <a:tr h="782678">
                <a:tc>
                  <a:txBody>
                    <a:bodyPr/>
                    <a:lstStyle/>
                    <a:p>
                      <a:pPr marL="339725" indent="-339725"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3333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#3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 Technical Opinions &amp; Performance Trade-offs</a:t>
                      </a:r>
                    </a:p>
                  </a:txBody>
                  <a:tcPr marL="48437" marR="48437" marT="48437" marB="48437" anchor="t" anchorCtr="0" horzOverflow="overflow">
                    <a:lnL w="38100">
                      <a:solidFill>
                        <a:srgbClr val="000000"/>
                      </a:solidFill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Disagreements over technical issues, performance specifications, technical          trade-offs</a:t>
                      </a:r>
                    </a:p>
                  </a:txBody>
                  <a:tcPr marL="48437" marR="48437" marT="48437" marB="48437" anchor="t" anchorCtr="0" horzOverflow="overflow">
                    <a:lnR w="38100">
                      <a:solidFill>
                        <a:srgbClr val="000000"/>
                      </a:solidFill>
                    </a:lnR>
                    <a:solidFill>
                      <a:srgbClr val="FFFFCC"/>
                    </a:solidFill>
                  </a:tcPr>
                </a:tc>
              </a:tr>
              <a:tr h="554077">
                <a:tc>
                  <a:txBody>
                    <a:bodyPr/>
                    <a:lstStyle/>
                    <a:p>
                      <a:pPr marL="342900" indent="-342900"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3333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#4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 Human Resources</a:t>
                      </a:r>
                    </a:p>
                  </a:txBody>
                  <a:tcPr marL="48437" marR="48437" marT="48437" marB="48437" anchor="t" anchorCtr="0" horzOverflow="overflow">
                    <a:lnL w="38100">
                      <a:solidFill>
                        <a:srgbClr val="000000"/>
                      </a:solidFill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Conflicts about staffing a project team with personnel from other areas</a:t>
                      </a:r>
                    </a:p>
                  </a:txBody>
                  <a:tcPr marL="48437" marR="48437" marT="48437" marB="48437" anchor="t" anchorCtr="0" horzOverflow="overflow">
                    <a:lnR w="38100">
                      <a:solidFill>
                        <a:srgbClr val="000000"/>
                      </a:solidFill>
                    </a:lnR>
                    <a:solidFill>
                      <a:srgbClr val="FFFFCC"/>
                    </a:solidFill>
                  </a:tcPr>
                </a:tc>
              </a:tr>
              <a:tr h="554077">
                <a:tc>
                  <a:txBody>
                    <a:bodyPr/>
                    <a:lstStyle/>
                    <a:p>
                      <a:pPr marL="342900" indent="-342900"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3333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#5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 Cost</a:t>
                      </a:r>
                    </a:p>
                  </a:txBody>
                  <a:tcPr marL="48437" marR="48437" marT="48437" marB="48437" anchor="t" anchorCtr="0" horzOverflow="overflow">
                    <a:lnL w="38100">
                      <a:solidFill>
                        <a:srgbClr val="000000"/>
                      </a:solidFill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Conflict over cost estimates from support areas regarding work breakdown structures</a:t>
                      </a:r>
                    </a:p>
                  </a:txBody>
                  <a:tcPr marL="48437" marR="48437" marT="48437" marB="48437" anchor="t" anchorCtr="0" horzOverflow="overflow">
                    <a:lnR w="38100">
                      <a:solidFill>
                        <a:srgbClr val="000000"/>
                      </a:solidFill>
                    </a:lnR>
                    <a:solidFill>
                      <a:srgbClr val="FFFFCC"/>
                    </a:solidFill>
                  </a:tcPr>
                </a:tc>
              </a:tr>
              <a:tr h="782678">
                <a:tc>
                  <a:txBody>
                    <a:bodyPr/>
                    <a:lstStyle/>
                    <a:p>
                      <a:pPr marL="342900" indent="-342900"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3333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#6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 Schedule</a:t>
                      </a:r>
                    </a:p>
                  </a:txBody>
                  <a:tcPr marL="48437" marR="48437" marT="48437" marB="48437" anchor="t" anchorCtr="0" horzOverflow="overflow">
                    <a:lnL w="38100">
                      <a:solidFill>
                        <a:srgbClr val="000000"/>
                      </a:solidFill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Disagreements about the timing,        sequencing and scheduling of project-related tasks</a:t>
                      </a:r>
                    </a:p>
                  </a:txBody>
                  <a:tcPr marL="48437" marR="48437" marT="48437" marB="48437" anchor="t" anchorCtr="0" horzOverflow="overflow">
                    <a:lnR w="38100">
                      <a:solidFill>
                        <a:srgbClr val="000000"/>
                      </a:solidFill>
                    </a:lnR>
                    <a:solidFill>
                      <a:srgbClr val="FFFFCC"/>
                    </a:solidFill>
                  </a:tcPr>
                </a:tc>
              </a:tr>
              <a:tr h="340716">
                <a:tc>
                  <a:txBody>
                    <a:bodyPr/>
                    <a:lstStyle/>
                    <a:p>
                      <a:pPr marL="342900" indent="-342900" algn="l" defTabSz="914400">
                        <a:spcBef>
                          <a:spcPts val="300"/>
                        </a:spcBef>
                        <a:defRPr b="1" sz="1600">
                          <a:solidFill>
                            <a:srgbClr val="3333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#7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 Personality</a:t>
                      </a:r>
                    </a:p>
                  </a:txBody>
                  <a:tcPr marL="48437" marR="48437" marT="48437" marB="48437" anchor="t" anchorCtr="0" horzOverflow="overflow">
                    <a:lnL w="38100">
                      <a:solidFill>
                        <a:srgbClr val="000000"/>
                      </a:solidFill>
                    </a:lnL>
                    <a:lnB w="381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300"/>
                        </a:spcBef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Disagreements on interpersonal issues</a:t>
                      </a:r>
                    </a:p>
                  </a:txBody>
                  <a:tcPr marL="48437" marR="48437" marT="48437" marB="48437" anchor="t" anchorCtr="0" horzOverflow="overflow">
                    <a:lnR w="38100">
                      <a:solidFill>
                        <a:srgbClr val="000000"/>
                      </a:solidFill>
                    </a:lnR>
                    <a:lnB w="3810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Ways to resolve conflict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739774" y="2085427"/>
            <a:ext cx="7662866" cy="4515815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spcBef>
                <a:spcPts val="1900"/>
              </a:spcBef>
              <a:defRPr b="1" sz="2178">
                <a:latin typeface="Verdana"/>
                <a:ea typeface="Verdana"/>
                <a:cs typeface="Verdana"/>
                <a:sym typeface="Verdana"/>
              </a:defRPr>
            </a:pPr>
            <a:r>
              <a:t>Avoiding/Withdrawing –</a:t>
            </a:r>
            <a:r>
              <a:rPr b="0"/>
              <a:t> Ignoring or retreating from the problem</a:t>
            </a:r>
            <a:endParaRPr sz="2376"/>
          </a:p>
          <a:p>
            <a:pPr marL="339470" indent="-339470" defTabSz="905255">
              <a:spcBef>
                <a:spcPts val="1900"/>
              </a:spcBef>
              <a:defRPr b="1" sz="2178">
                <a:latin typeface="Verdana"/>
                <a:ea typeface="Verdana"/>
                <a:cs typeface="Verdana"/>
                <a:sym typeface="Verdana"/>
              </a:defRPr>
            </a:pPr>
            <a:r>
              <a:t>Smoothing - </a:t>
            </a:r>
            <a:r>
              <a:rPr b="0"/>
              <a:t>De-emphasize differences and emphasize commonalities – Friendly</a:t>
            </a:r>
            <a:endParaRPr sz="2376"/>
          </a:p>
          <a:p>
            <a:pPr marL="339470" indent="-339470" defTabSz="905255">
              <a:spcBef>
                <a:spcPts val="1900"/>
              </a:spcBef>
              <a:defRPr b="1" sz="2178">
                <a:latin typeface="Verdana"/>
                <a:ea typeface="Verdana"/>
                <a:cs typeface="Verdana"/>
                <a:sym typeface="Verdana"/>
              </a:defRPr>
            </a:pPr>
            <a:r>
              <a:t>Compromising - </a:t>
            </a:r>
            <a:r>
              <a:rPr b="0"/>
              <a:t>Find solutions that bring some degree of satisfaction to parties - Neither wins</a:t>
            </a:r>
            <a:endParaRPr sz="2376"/>
          </a:p>
          <a:p>
            <a:pPr marL="339470" indent="-339470" defTabSz="905255">
              <a:spcBef>
                <a:spcPts val="1900"/>
              </a:spcBef>
              <a:defRPr b="1" sz="2178">
                <a:latin typeface="Verdana"/>
                <a:ea typeface="Verdana"/>
                <a:cs typeface="Verdana"/>
                <a:sym typeface="Verdana"/>
              </a:defRPr>
            </a:pPr>
            <a:r>
              <a:t>Forcing - </a:t>
            </a:r>
            <a:r>
              <a:rPr b="0"/>
              <a:t>Exert one's view at expense of another party</a:t>
            </a:r>
            <a:endParaRPr sz="2376"/>
          </a:p>
          <a:p>
            <a:pPr marL="339470" indent="-339470" defTabSz="905255">
              <a:spcBef>
                <a:spcPts val="1900"/>
              </a:spcBef>
              <a:defRPr b="1" sz="2178">
                <a:latin typeface="Verdana"/>
                <a:ea typeface="Verdana"/>
                <a:cs typeface="Verdana"/>
                <a:sym typeface="Verdana"/>
              </a:defRPr>
            </a:pPr>
            <a:r>
              <a:t>Problem Solving - </a:t>
            </a:r>
            <a:r>
              <a:rPr b="0"/>
              <a:t>Address disagreement directly. Select most appropriate alternative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How To Approach Conflict Mgmt</a:t>
            </a:r>
          </a:p>
        </p:txBody>
      </p:sp>
      <p:sp>
        <p:nvSpPr>
          <p:cNvPr id="206" name="Shape 206"/>
          <p:cNvSpPr/>
          <p:nvPr/>
        </p:nvSpPr>
        <p:spPr>
          <a:xfrm>
            <a:off x="795894" y="1723439"/>
            <a:ext cx="76962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61962" indent="-461962" defTabSz="914400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buSzPct val="90000"/>
              <a:buAutoNum type="arabicPeriod" startAt="1"/>
              <a:defRPr b="1" sz="2000">
                <a:solidFill>
                  <a:srgbClr val="46546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Prepare for Conflict</a:t>
            </a:r>
            <a:endParaRPr sz="2200">
              <a:solidFill>
                <a:srgbClr val="595959"/>
              </a:solidFill>
            </a:endParaRPr>
          </a:p>
          <a:p>
            <a:pPr lvl="1" marL="1082675" indent="-358775" defTabSz="914400">
              <a:lnSpc>
                <a:spcPct val="90000"/>
              </a:lnSpc>
              <a:spcBef>
                <a:spcPts val="600"/>
              </a:spcBef>
              <a:buClr>
                <a:srgbClr val="C1F944"/>
              </a:buClr>
              <a:buSzPct val="90000"/>
              <a:buFont typeface="Wingdings"/>
              <a:buChar char="S"/>
              <a:defRPr sz="20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Expect conflict.</a:t>
            </a:r>
          </a:p>
          <a:p>
            <a:pPr lvl="1" marL="1082675" indent="-358775" defTabSz="914400">
              <a:lnSpc>
                <a:spcPct val="90000"/>
              </a:lnSpc>
              <a:spcBef>
                <a:spcPts val="600"/>
              </a:spcBef>
              <a:buClr>
                <a:srgbClr val="C1F944"/>
              </a:buClr>
              <a:buSzPct val="90000"/>
              <a:buFont typeface="Wingdings"/>
              <a:buChar char="S"/>
              <a:defRPr sz="20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Plan ahead to handle conflict. (Communicate how the team will handle conflict.)</a:t>
            </a:r>
          </a:p>
        </p:txBody>
      </p:sp>
      <p:sp>
        <p:nvSpPr>
          <p:cNvPr id="207" name="Shape 207"/>
          <p:cNvSpPr/>
          <p:nvPr/>
        </p:nvSpPr>
        <p:spPr>
          <a:xfrm>
            <a:off x="795894" y="3323640"/>
            <a:ext cx="7696201" cy="1249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61962" indent="-461962">
              <a:buSzPct val="100000"/>
              <a:buAutoNum type="arabicPeriod" startAt="2"/>
              <a:defRPr b="1" sz="2000">
                <a:solidFill>
                  <a:srgbClr val="465466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Face the Conflict</a:t>
            </a:r>
          </a:p>
          <a:p>
            <a:pPr lvl="1" marL="1082675" indent="-358775">
              <a:lnSpc>
                <a:spcPct val="90000"/>
              </a:lnSpc>
              <a:buSzPct val="100000"/>
              <a:buChar char="–"/>
              <a:defRPr sz="2000">
                <a:latin typeface="Verdana"/>
                <a:ea typeface="Verdana"/>
                <a:cs typeface="Verdana"/>
                <a:sym typeface="Verdana"/>
              </a:defRPr>
            </a:pPr>
            <a:r>
              <a:t>Serve as a lightning rod (Deal with it - don</a:t>
            </a:r>
            <a:r>
              <a:t>’</a:t>
            </a:r>
            <a:r>
              <a:t>t take it personally.)</a:t>
            </a:r>
          </a:p>
          <a:p>
            <a:pPr lvl="1" marL="1082675" indent="-358775">
              <a:lnSpc>
                <a:spcPct val="90000"/>
              </a:lnSpc>
              <a:buSzPct val="100000"/>
              <a:buChar char="–"/>
              <a:defRPr sz="2000">
                <a:latin typeface="Verdana"/>
                <a:ea typeface="Verdana"/>
                <a:cs typeface="Verdana"/>
                <a:sym typeface="Verdana"/>
              </a:defRPr>
            </a:pPr>
            <a:r>
              <a:t>Surface the real issues.</a:t>
            </a:r>
          </a:p>
        </p:txBody>
      </p:sp>
      <p:sp>
        <p:nvSpPr>
          <p:cNvPr id="208" name="Shape 208"/>
          <p:cNvSpPr/>
          <p:nvPr/>
        </p:nvSpPr>
        <p:spPr>
          <a:xfrm>
            <a:off x="795894" y="5152440"/>
            <a:ext cx="7696201" cy="94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61962" indent="-461962">
              <a:lnSpc>
                <a:spcPct val="90000"/>
              </a:lnSpc>
              <a:buSzPct val="100000"/>
              <a:buAutoNum type="arabicPeriod" startAt="3"/>
              <a:defRPr b="1" sz="2000">
                <a:solidFill>
                  <a:srgbClr val="465466"/>
                </a:solidFill>
              </a:defRPr>
            </a:pPr>
            <a:r>
              <a:t>Resolve the Conflict</a:t>
            </a:r>
          </a:p>
          <a:p>
            <a:pPr lvl="1" marL="1082675" indent="-333375">
              <a:lnSpc>
                <a:spcPct val="90000"/>
              </a:lnSpc>
              <a:buSzPct val="100000"/>
              <a:buChar char="–"/>
              <a:defRPr sz="2000"/>
            </a:pPr>
            <a:r>
              <a:t>Look for win-win alternatives.</a:t>
            </a:r>
          </a:p>
          <a:p>
            <a:pPr lvl="1" marL="1082675" indent="-333375">
              <a:lnSpc>
                <a:spcPct val="90000"/>
              </a:lnSpc>
              <a:buSzPct val="100000"/>
              <a:buChar char="–"/>
              <a:defRPr sz="2000"/>
            </a:pPr>
            <a:r>
              <a:t>Cut your losses when necessary.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  <p:bldP build="whole" bldLvl="1" animBg="1" rev="0" advAuto="0" spid="208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739774" y="2770094"/>
            <a:ext cx="7662866" cy="3392111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spcBef>
                <a:spcPts val="1900"/>
              </a:spcBef>
              <a:defRPr sz="2178"/>
            </a:pPr>
            <a:r>
              <a:t>Team Dynamics</a:t>
            </a:r>
          </a:p>
          <a:p>
            <a:pPr marL="339470" indent="-339470" defTabSz="905255">
              <a:spcBef>
                <a:spcPts val="1900"/>
              </a:spcBef>
              <a:defRPr sz="2178"/>
            </a:pPr>
            <a:r>
              <a:t>Team Leader</a:t>
            </a:r>
          </a:p>
          <a:p>
            <a:pPr marL="339470" indent="-339470" defTabSz="905255">
              <a:spcBef>
                <a:spcPts val="1900"/>
              </a:spcBef>
              <a:defRPr sz="2178"/>
            </a:pPr>
            <a:r>
              <a:t>Choosing Team Leader</a:t>
            </a:r>
          </a:p>
          <a:p>
            <a:pPr marL="339470" indent="-339470" defTabSz="905255">
              <a:spcBef>
                <a:spcPts val="1900"/>
              </a:spcBef>
              <a:defRPr sz="2178"/>
            </a:pPr>
            <a:r>
              <a:t>Meetings</a:t>
            </a:r>
          </a:p>
          <a:p>
            <a:pPr marL="339470" indent="-339470" defTabSz="905255">
              <a:spcBef>
                <a:spcPts val="1900"/>
              </a:spcBef>
              <a:defRPr sz="2178"/>
            </a:pPr>
            <a:r>
              <a:t>Allocation of responsibilities</a:t>
            </a:r>
          </a:p>
          <a:p>
            <a:pPr marL="339470" indent="-339470" defTabSz="905255">
              <a:spcBef>
                <a:spcPts val="1900"/>
              </a:spcBef>
              <a:defRPr sz="2178"/>
            </a:pPr>
            <a:r>
              <a:t>Conflicts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Dynamics</a:t>
            </a:r>
          </a:p>
        </p:txBody>
      </p:sp>
      <p:sp>
        <p:nvSpPr>
          <p:cNvPr id="167" name="Shape 167"/>
          <p:cNvSpPr/>
          <p:nvPr>
            <p:ph type="body" sz="half" idx="1"/>
          </p:nvPr>
        </p:nvSpPr>
        <p:spPr>
          <a:xfrm>
            <a:off x="739774" y="2770094"/>
            <a:ext cx="7662866" cy="3267170"/>
          </a:xfrm>
          <a:prstGeom prst="rect">
            <a:avLst/>
          </a:prstGeom>
        </p:spPr>
        <p:txBody>
          <a:bodyPr/>
          <a:lstStyle/>
          <a:p>
            <a:pPr/>
            <a:r>
              <a:t>Team Dynamics are invisible forces that operate between different people or groups in a team.</a:t>
            </a:r>
          </a:p>
          <a:p>
            <a:pPr/>
            <a:r>
              <a:t> They can have a strong impact on how a team behaves or performs and their effects can be complex.</a:t>
            </a:r>
          </a:p>
          <a:p>
            <a:pPr/>
            <a:r>
              <a:t>Quite a broad area, our focus is on practices that will improve teams performance skills and the quality of the work the team will produce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makes projects fail?</a:t>
            </a:r>
          </a:p>
        </p:txBody>
      </p:sp>
      <p:sp>
        <p:nvSpPr>
          <p:cNvPr id="170" name="Shape 170"/>
          <p:cNvSpPr/>
          <p:nvPr>
            <p:ph type="body" sz="half" idx="1"/>
          </p:nvPr>
        </p:nvSpPr>
        <p:spPr>
          <a:xfrm>
            <a:off x="739774" y="2770094"/>
            <a:ext cx="7662866" cy="3267170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9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Inadequate resources</a:t>
            </a:r>
            <a:endParaRPr sz="2000"/>
          </a:p>
          <a:p>
            <a:pPr marL="533400" indent="-533400">
              <a:lnSpc>
                <a:spcPct val="9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Inadequate time</a:t>
            </a:r>
            <a:endParaRPr sz="2000"/>
          </a:p>
          <a:p>
            <a:pPr marL="533400" indent="-533400">
              <a:lnSpc>
                <a:spcPct val="9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Inadequate goals/expectations</a:t>
            </a:r>
            <a:endParaRPr sz="2000"/>
          </a:p>
          <a:p>
            <a:pPr marL="533400" indent="-533400">
              <a:lnSpc>
                <a:spcPct val="9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Disagreement and confusion within the team</a:t>
            </a:r>
            <a:endParaRPr sz="2000"/>
          </a:p>
          <a:p>
            <a:pPr marL="533400" indent="-533400">
              <a:lnSpc>
                <a:spcPct val="9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Inadequate management involvement, guidance, &amp; support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makes projects successful</a:t>
            </a:r>
          </a:p>
        </p:txBody>
      </p:sp>
      <p:sp>
        <p:nvSpPr>
          <p:cNvPr id="173" name="Shape 173"/>
          <p:cNvSpPr/>
          <p:nvPr>
            <p:ph type="body" sz="half" idx="1"/>
          </p:nvPr>
        </p:nvSpPr>
        <p:spPr>
          <a:xfrm>
            <a:off x="739774" y="2770094"/>
            <a:ext cx="7662866" cy="326717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9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Team clearly understands the project outcome</a:t>
            </a:r>
            <a:endParaRPr sz="2400"/>
          </a:p>
          <a:p>
            <a:pPr marL="457200" indent="-457200">
              <a:lnSpc>
                <a:spcPct val="9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Team members are willing and properly trained</a:t>
            </a:r>
            <a:endParaRPr sz="2400"/>
          </a:p>
          <a:p>
            <a:pPr marL="457200" indent="-457200">
              <a:lnSpc>
                <a:spcPct val="9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Detailed, complete, up-to-date project plan</a:t>
            </a:r>
            <a:endParaRPr sz="2400"/>
          </a:p>
          <a:p>
            <a:pPr marL="457200" indent="-457200">
              <a:lnSpc>
                <a:spcPct val="9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Adequate resources</a:t>
            </a:r>
            <a:endParaRPr sz="2400"/>
          </a:p>
          <a:p>
            <a:pPr marL="457200" indent="-457200">
              <a:lnSpc>
                <a:spcPct val="9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Realistic project schedule</a:t>
            </a:r>
            <a:endParaRPr sz="2400"/>
          </a:p>
          <a:p>
            <a:pPr marL="457200" indent="-457200">
              <a:lnSpc>
                <a:spcPct val="90000"/>
              </a:lnSpc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Feasible project scope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Leader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739774" y="2111533"/>
            <a:ext cx="7662866" cy="47464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000"/>
            </a:pPr>
            <a:r>
              <a:t>The team leader manages the team: calling and, if necessary, facilitating meetings, handling or assigning administrative details, organizing all team activities, and overseeing preparations for reports and presentations.</a:t>
            </a:r>
          </a:p>
          <a:p>
            <a:pPr>
              <a:lnSpc>
                <a:spcPct val="90000"/>
              </a:lnSpc>
              <a:defRPr sz="2000"/>
            </a:pPr>
            <a:r>
              <a:t>Is the contact point for communication between the team and the rest of the organization, including the sponsor.</a:t>
            </a:r>
          </a:p>
          <a:p>
            <a:pPr>
              <a:lnSpc>
                <a:spcPct val="90000"/>
              </a:lnSpc>
              <a:defRPr sz="2000"/>
            </a:pPr>
            <a:r>
              <a:t>Is the official keeper of the team records including: copies of correspondence; records of meetings and presentations; meeting minutes and agendas; and charts, graphs, and other data related to the project.</a:t>
            </a:r>
          </a:p>
          <a:p>
            <a:pPr>
              <a:lnSpc>
                <a:spcPct val="90000"/>
              </a:lnSpc>
              <a:defRPr sz="2000"/>
            </a:pPr>
            <a:r>
              <a:t>Is a full-fledged team member. As such, the team leader's duties also include attending meetings, carrying out assignments between meetings, and generally sharing in the team's work.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Choosing Team leaders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739774" y="1880138"/>
            <a:ext cx="7662866" cy="454912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000"/>
            </a:pPr>
            <a:r>
              <a:t>Is energetic</a:t>
            </a:r>
          </a:p>
          <a:p>
            <a:pPr>
              <a:lnSpc>
                <a:spcPct val="80000"/>
              </a:lnSpc>
              <a:defRPr sz="2000"/>
            </a:pPr>
            <a:r>
              <a:t> Is skilled at resolving conflict</a:t>
            </a:r>
          </a:p>
          <a:p>
            <a:pPr>
              <a:lnSpc>
                <a:spcPct val="80000"/>
              </a:lnSpc>
              <a:defRPr sz="2000"/>
            </a:pPr>
            <a:r>
              <a:t>Is well organized</a:t>
            </a:r>
          </a:p>
          <a:p>
            <a:pPr>
              <a:lnSpc>
                <a:spcPct val="80000"/>
              </a:lnSpc>
              <a:defRPr sz="2000"/>
            </a:pPr>
            <a:r>
              <a:t> Is respected by group members</a:t>
            </a:r>
          </a:p>
          <a:p>
            <a:pPr>
              <a:lnSpc>
                <a:spcPct val="80000"/>
              </a:lnSpc>
              <a:defRPr sz="2000"/>
            </a:pPr>
            <a:r>
              <a:t> Is reliable</a:t>
            </a:r>
          </a:p>
          <a:p>
            <a:pPr>
              <a:lnSpc>
                <a:spcPct val="80000"/>
              </a:lnSpc>
              <a:defRPr sz="2000"/>
            </a:pPr>
            <a:r>
              <a:t>Is charismatic</a:t>
            </a:r>
          </a:p>
          <a:p>
            <a:pPr>
              <a:lnSpc>
                <a:spcPct val="80000"/>
              </a:lnSpc>
              <a:defRPr sz="2000"/>
            </a:pPr>
            <a:r>
              <a:t> Is intelligent</a:t>
            </a:r>
          </a:p>
          <a:p>
            <a:pPr>
              <a:lnSpc>
                <a:spcPct val="80000"/>
              </a:lnSpc>
              <a:defRPr sz="2000"/>
            </a:pPr>
            <a:r>
              <a:t>Is creative</a:t>
            </a:r>
          </a:p>
          <a:p>
            <a:pPr>
              <a:lnSpc>
                <a:spcPct val="80000"/>
              </a:lnSpc>
              <a:defRPr sz="2000"/>
            </a:pPr>
            <a:r>
              <a:t>Is effective in achieving results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Allocation of responsibilities</a:t>
            </a:r>
          </a:p>
        </p:txBody>
      </p:sp>
      <p:sp>
        <p:nvSpPr>
          <p:cNvPr id="182" name="Shape 182"/>
          <p:cNvSpPr/>
          <p:nvPr>
            <p:ph type="body" sz="half" idx="1"/>
          </p:nvPr>
        </p:nvSpPr>
        <p:spPr>
          <a:xfrm>
            <a:off x="739774" y="2770094"/>
            <a:ext cx="7662866" cy="3267170"/>
          </a:xfrm>
          <a:prstGeom prst="rect">
            <a:avLst/>
          </a:prstGeom>
        </p:spPr>
        <p:txBody>
          <a:bodyPr/>
          <a:lstStyle/>
          <a:p>
            <a:pPr/>
            <a:r>
              <a:t>Allocate responsibilities according to strength</a:t>
            </a:r>
          </a:p>
          <a:p>
            <a:pPr/>
            <a:r>
              <a:t>Ensure that work is balanced amongst members</a:t>
            </a:r>
          </a:p>
          <a:p>
            <a:pPr/>
            <a:r>
              <a:t>Each task must have a short time frame of delivery</a:t>
            </a:r>
          </a:p>
          <a:p>
            <a:pPr/>
            <a:r>
              <a:t>Share experiences</a:t>
            </a:r>
          </a:p>
          <a:p>
            <a:pPr/>
            <a:r>
              <a:t>Always justify/explain the work you did to your team eg. Database design decisions, existence of operations etc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Report Editing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739774" y="1912950"/>
            <a:ext cx="7662866" cy="43903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000"/>
            </a:pPr>
            <a:r>
              <a:t>Must be done by the editor</a:t>
            </a:r>
          </a:p>
          <a:p>
            <a:pPr>
              <a:lnSpc>
                <a:spcPct val="90000"/>
              </a:lnSpc>
              <a:defRPr sz="2000"/>
            </a:pPr>
            <a:r>
              <a:t>Make use of spell checkers</a:t>
            </a:r>
          </a:p>
          <a:p>
            <a:pPr>
              <a:lnSpc>
                <a:spcPct val="90000"/>
              </a:lnSpc>
              <a:defRPr sz="2000"/>
            </a:pPr>
            <a:r>
              <a:t>Backup must be done either on Dropbox or somewhere safe. Ensure that each member has a single copy of the report ALL the time</a:t>
            </a:r>
          </a:p>
          <a:p>
            <a:pPr>
              <a:lnSpc>
                <a:spcPct val="90000"/>
              </a:lnSpc>
              <a:defRPr sz="2000"/>
            </a:pPr>
            <a:r>
              <a:t>Each member must report on their own task</a:t>
            </a:r>
          </a:p>
          <a:p>
            <a:pPr>
              <a:lnSpc>
                <a:spcPct val="90000"/>
              </a:lnSpc>
              <a:defRPr sz="2000"/>
            </a:pPr>
            <a:r>
              <a:t>Members must make their own latex compilation, which will be integrated by the editor</a:t>
            </a:r>
          </a:p>
          <a:p>
            <a:pPr>
              <a:lnSpc>
                <a:spcPct val="90000"/>
              </a:lnSpc>
              <a:defRPr sz="2000"/>
            </a:pPr>
            <a:r>
              <a:t>All reports will have a similar formatting style. This will be enforced through latex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enesis">
  <a:themeElements>
    <a:clrScheme name="Genesi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00FF"/>
      </a:hlink>
      <a:folHlink>
        <a:srgbClr val="FF00FF"/>
      </a:folHlink>
    </a:clrScheme>
    <a:fontScheme name="Genesis">
      <a:majorFont>
        <a:latin typeface="Helvetica"/>
        <a:ea typeface="Helvetica"/>
        <a:cs typeface="Helvetica"/>
      </a:majorFont>
      <a:minorFont>
        <a:latin typeface="Calisto MT"/>
        <a:ea typeface="Calisto MT"/>
        <a:cs typeface="Calisto MT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88900" dist="50800" dir="11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88900" dist="50800" dir="11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88900" dist="50800" dir="11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nesis">
  <a:themeElements>
    <a:clrScheme name="Genesi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00FF"/>
      </a:hlink>
      <a:folHlink>
        <a:srgbClr val="FF00FF"/>
      </a:folHlink>
    </a:clrScheme>
    <a:fontScheme name="Genesis">
      <a:majorFont>
        <a:latin typeface="Helvetica"/>
        <a:ea typeface="Helvetica"/>
        <a:cs typeface="Helvetica"/>
      </a:majorFont>
      <a:minorFont>
        <a:latin typeface="Calisto MT"/>
        <a:ea typeface="Calisto MT"/>
        <a:cs typeface="Calisto MT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88900" dist="50800" dir="11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88900" dist="50800" dir="11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88900" dist="50800" dir="11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