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8"/>
  </p:handout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05FDB-9800-B849-9967-90AA96D9A13F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45A00-AD58-A744-BE4D-7B73CD9F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Projects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Projects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6384C9-24D9-0045-B7CB-CFFEEA29F3B3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Software Engineering Projects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041F3C2-6F1E-2148-86BE-75F9F1CA7C8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 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0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–Tracking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22708"/>
            <a:ext cx="7662864" cy="40145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The solution is not to plan tasks and not to measure progress in % complete.</a:t>
            </a:r>
          </a:p>
          <a:p>
            <a:pPr>
              <a:lnSpc>
                <a:spcPct val="90000"/>
              </a:lnSpc>
            </a:pPr>
            <a:r>
              <a:rPr lang="en-GB" dirty="0"/>
              <a:t>Instead, </a:t>
            </a:r>
            <a:r>
              <a:rPr lang="en-GB" b="1" dirty="0"/>
              <a:t>only plan milestones</a:t>
            </a:r>
            <a:r>
              <a:rPr lang="en-GB" dirty="0"/>
              <a:t> – just plan them small enough that it gives you visibility of progress</a:t>
            </a:r>
          </a:p>
          <a:p>
            <a:pPr>
              <a:lnSpc>
                <a:spcPct val="90000"/>
              </a:lnSpc>
            </a:pPr>
            <a:r>
              <a:rPr lang="en-GB" dirty="0"/>
              <a:t>Binary completion (is it done? Y or N) is MUCH more successful as a measure of progress (60/100 milestones reached</a:t>
            </a:r>
            <a:r>
              <a:rPr lang="en-GB" dirty="0" smtClean="0"/>
              <a:t>)</a:t>
            </a:r>
          </a:p>
          <a:p>
            <a:r>
              <a:rPr lang="en-US" dirty="0"/>
              <a:t>Identify clear milestones in the project, </a:t>
            </a:r>
            <a:r>
              <a:rPr lang="en-US" dirty="0" smtClean="0"/>
              <a:t>these provide </a:t>
            </a:r>
            <a:r>
              <a:rPr lang="en-US" dirty="0"/>
              <a:t>focus and a clear measure </a:t>
            </a:r>
            <a:r>
              <a:rPr lang="en-US" dirty="0" smtClean="0"/>
              <a:t>of progress</a:t>
            </a:r>
            <a:r>
              <a:rPr lang="en-US" dirty="0"/>
              <a:t>, thereby helping you to control </a:t>
            </a:r>
            <a:r>
              <a:rPr lang="en-US" dirty="0" smtClean="0"/>
              <a:t>your project</a:t>
            </a:r>
            <a:r>
              <a:rPr lang="en-US" dirty="0"/>
              <a:t>. For example completion of </a:t>
            </a:r>
            <a:r>
              <a:rPr lang="en-US" dirty="0" smtClean="0"/>
              <a:t>literature search</a:t>
            </a:r>
            <a:r>
              <a:rPr lang="en-US" dirty="0"/>
              <a:t>, completion of design, completion </a:t>
            </a:r>
            <a:r>
              <a:rPr lang="en-US" dirty="0" smtClean="0"/>
              <a:t>of construction</a:t>
            </a:r>
            <a:r>
              <a:rPr lang="en-US" dirty="0"/>
              <a:t>, completion of testing, etc.</a:t>
            </a:r>
          </a:p>
          <a:p>
            <a:r>
              <a:rPr lang="en-US" dirty="0" smtClean="0"/>
              <a:t> </a:t>
            </a:r>
            <a:r>
              <a:rPr lang="en-US" dirty="0"/>
              <a:t>Avoid fudging milestones (e.g. design 95</a:t>
            </a:r>
            <a:r>
              <a:rPr lang="en-US" dirty="0" smtClean="0"/>
              <a:t>% complete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75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the 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975668"/>
            <a:ext cx="7662864" cy="40615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Finish writing down your project plan; it can </a:t>
            </a:r>
            <a:r>
              <a:rPr lang="en-US" dirty="0" smtClean="0"/>
              <a:t>be based </a:t>
            </a:r>
            <a:r>
              <a:rPr lang="en-US" dirty="0"/>
              <a:t>on a Gantt chart (or a PERT chart)</a:t>
            </a:r>
          </a:p>
          <a:p>
            <a:r>
              <a:rPr lang="en-US" dirty="0" smtClean="0"/>
              <a:t>Double </a:t>
            </a:r>
            <a:r>
              <a:rPr lang="en-US" dirty="0"/>
              <a:t>check it is feasible &amp; reasonable in terms </a:t>
            </a:r>
            <a:r>
              <a:rPr lang="en-US" dirty="0" smtClean="0"/>
              <a:t>of timescale </a:t>
            </a:r>
            <a:r>
              <a:rPr lang="en-US" dirty="0"/>
              <a:t>and all resources, including </a:t>
            </a:r>
            <a:r>
              <a:rPr lang="en-US" dirty="0" smtClean="0"/>
              <a:t>labor, materials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Give </a:t>
            </a:r>
            <a:r>
              <a:rPr lang="en-US" dirty="0"/>
              <a:t>it an issue number (No.1) &amp; stick it up on </a:t>
            </a:r>
            <a:r>
              <a:rPr lang="en-US" dirty="0" smtClean="0"/>
              <a:t>the wall </a:t>
            </a:r>
            <a:r>
              <a:rPr lang="en-US" dirty="0"/>
              <a:t>where you can see it every day!</a:t>
            </a:r>
          </a:p>
          <a:p>
            <a:r>
              <a:rPr lang="en-US" dirty="0" smtClean="0"/>
              <a:t>It </a:t>
            </a:r>
            <a:r>
              <a:rPr lang="en-US" dirty="0"/>
              <a:t>is your road map, your route to your goal, </a:t>
            </a:r>
            <a:r>
              <a:rPr lang="en-US" dirty="0" smtClean="0"/>
              <a:t>don’t forget </a:t>
            </a:r>
            <a:r>
              <a:rPr lang="en-US" dirty="0"/>
              <a:t>it, don’t ignore it, or your project will </a:t>
            </a:r>
            <a:r>
              <a:rPr lang="en-US" dirty="0" smtClean="0"/>
              <a:t>come back </a:t>
            </a:r>
            <a:r>
              <a:rPr lang="en-US" dirty="0"/>
              <a:t>and bite you!</a:t>
            </a:r>
          </a:p>
          <a:p>
            <a:r>
              <a:rPr lang="en-US" dirty="0" smtClean="0"/>
              <a:t>Keep </a:t>
            </a:r>
            <a:r>
              <a:rPr lang="en-US" dirty="0"/>
              <a:t>to it &amp; it will earn you marks!</a:t>
            </a:r>
          </a:p>
        </p:txBody>
      </p:sp>
    </p:spTree>
    <p:extLst>
      <p:ext uri="{BB962C8B-B14F-4D97-AF65-F5344CB8AC3E}">
        <p14:creationId xmlns:p14="http://schemas.microsoft.com/office/powerpoint/2010/main" val="82619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79509"/>
            <a:ext cx="7662864" cy="44222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Don’t jump straight into detailed technical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 </a:t>
            </a:r>
            <a:r>
              <a:rPr lang="en-US" dirty="0"/>
              <a:t>Sort out the top level design first &amp; write it down</a:t>
            </a:r>
            <a:r>
              <a:rPr lang="en-US" dirty="0" smtClean="0"/>
              <a:t>! Also</a:t>
            </a:r>
            <a:r>
              <a:rPr lang="en-US" dirty="0"/>
              <a:t>, try to keep the design modular – it will </a:t>
            </a:r>
            <a:r>
              <a:rPr lang="en-US" dirty="0" smtClean="0"/>
              <a:t>help later </a:t>
            </a:r>
            <a:r>
              <a:rPr lang="en-US" dirty="0"/>
              <a:t>with project control, testing &amp; fault </a:t>
            </a:r>
            <a:r>
              <a:rPr lang="en-US" dirty="0" smtClean="0"/>
              <a:t>finding. Do models using VP</a:t>
            </a:r>
            <a:endParaRPr lang="en-US" dirty="0"/>
          </a:p>
          <a:p>
            <a:r>
              <a:rPr lang="en-US" dirty="0" smtClean="0"/>
              <a:t>Write </a:t>
            </a:r>
            <a:r>
              <a:rPr lang="en-US" dirty="0"/>
              <a:t>little specifications for each module and </a:t>
            </a:r>
            <a:r>
              <a:rPr lang="en-US" dirty="0" smtClean="0"/>
              <a:t>how they </a:t>
            </a:r>
            <a:r>
              <a:rPr lang="en-US" dirty="0"/>
              <a:t>will interface with each other, if possible</a:t>
            </a:r>
          </a:p>
          <a:p>
            <a:r>
              <a:rPr lang="en-US" dirty="0" smtClean="0"/>
              <a:t>Try </a:t>
            </a:r>
            <a:r>
              <a:rPr lang="en-US" dirty="0"/>
              <a:t>to make the design robust, so if one part </a:t>
            </a:r>
            <a:r>
              <a:rPr lang="en-US" dirty="0" smtClean="0"/>
              <a:t>doesn’t work </a:t>
            </a:r>
            <a:r>
              <a:rPr lang="en-US" dirty="0"/>
              <a:t>as intended its impact on the rest is </a:t>
            </a:r>
            <a:r>
              <a:rPr lang="en-US" dirty="0" smtClean="0"/>
              <a:t>minimized &amp; </a:t>
            </a:r>
            <a:r>
              <a:rPr lang="en-US" dirty="0"/>
              <a:t>alternatives can be considered</a:t>
            </a:r>
          </a:p>
          <a:p>
            <a:r>
              <a:rPr lang="en-US" dirty="0" smtClean="0"/>
              <a:t>Before </a:t>
            </a:r>
            <a:r>
              <a:rPr lang="en-US" dirty="0"/>
              <a:t>starting detailed design work - discuss </a:t>
            </a:r>
            <a:r>
              <a:rPr lang="en-US" dirty="0" smtClean="0"/>
              <a:t>your outline </a:t>
            </a:r>
            <a:r>
              <a:rPr lang="en-US" dirty="0"/>
              <a:t>design with your supervisor!</a:t>
            </a:r>
          </a:p>
        </p:txBody>
      </p:sp>
    </p:spTree>
    <p:extLst>
      <p:ext uri="{BB962C8B-B14F-4D97-AF65-F5344CB8AC3E}">
        <p14:creationId xmlns:p14="http://schemas.microsoft.com/office/powerpoint/2010/main" val="419231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06988"/>
            <a:ext cx="7662864" cy="3851377"/>
          </a:xfrm>
        </p:spPr>
        <p:txBody>
          <a:bodyPr>
            <a:normAutofit/>
          </a:bodyPr>
          <a:lstStyle/>
          <a:p>
            <a:r>
              <a:rPr lang="en-US" dirty="0"/>
              <a:t>Having broken your project down </a:t>
            </a:r>
            <a:r>
              <a:rPr lang="en-US" dirty="0" smtClean="0"/>
              <a:t>into manageable </a:t>
            </a:r>
            <a:r>
              <a:rPr lang="en-US" dirty="0"/>
              <a:t>chunks &amp; having </a:t>
            </a:r>
            <a:r>
              <a:rPr lang="en-US" dirty="0" smtClean="0"/>
              <a:t>milestones gives </a:t>
            </a:r>
            <a:r>
              <a:rPr lang="en-US" dirty="0"/>
              <a:t>you simple, short-term targets to </a:t>
            </a:r>
            <a:r>
              <a:rPr lang="en-US" dirty="0" smtClean="0"/>
              <a:t>keep in </a:t>
            </a:r>
            <a:r>
              <a:rPr lang="en-US" dirty="0"/>
              <a:t>mind &amp; work towards on a day-to-</a:t>
            </a:r>
            <a:r>
              <a:rPr lang="en-US" dirty="0" smtClean="0"/>
              <a:t>day basis</a:t>
            </a:r>
            <a:endParaRPr lang="en-US" dirty="0"/>
          </a:p>
          <a:p>
            <a:r>
              <a:rPr lang="en-US" dirty="0" smtClean="0"/>
              <a:t>Look </a:t>
            </a:r>
            <a:r>
              <a:rPr lang="en-US" dirty="0"/>
              <a:t>at your project plan every few days </a:t>
            </a:r>
            <a:r>
              <a:rPr lang="en-US" dirty="0" smtClean="0"/>
              <a:t>&amp; consider </a:t>
            </a:r>
            <a:r>
              <a:rPr lang="en-US" dirty="0"/>
              <a:t>your progress</a:t>
            </a:r>
          </a:p>
          <a:p>
            <a:r>
              <a:rPr lang="en-US" dirty="0" smtClean="0"/>
              <a:t>Have </a:t>
            </a:r>
            <a:r>
              <a:rPr lang="en-US" dirty="0"/>
              <a:t>regular project reviews at </a:t>
            </a:r>
            <a:r>
              <a:rPr lang="en-US" dirty="0" smtClean="0"/>
              <a:t>agreed intervals </a:t>
            </a:r>
            <a:r>
              <a:rPr lang="en-US" dirty="0"/>
              <a:t>with you supervisor at which </a:t>
            </a:r>
            <a:r>
              <a:rPr lang="en-US" dirty="0" smtClean="0"/>
              <a:t>you discuss </a:t>
            </a:r>
            <a:r>
              <a:rPr lang="en-US" dirty="0"/>
              <a:t>progress &amp; look forward. Discuss </a:t>
            </a:r>
            <a:r>
              <a:rPr lang="en-US" dirty="0" smtClean="0"/>
              <a:t>any risks </a:t>
            </a:r>
            <a:r>
              <a:rPr lang="en-US" dirty="0"/>
              <a:t>to your project</a:t>
            </a:r>
          </a:p>
        </p:txBody>
      </p:sp>
    </p:spTree>
    <p:extLst>
      <p:ext uri="{BB962C8B-B14F-4D97-AF65-F5344CB8AC3E}">
        <p14:creationId xmlns:p14="http://schemas.microsoft.com/office/powerpoint/2010/main" val="110555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95188"/>
            <a:ext cx="7662864" cy="412431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alibri" charset="0"/>
              </a:rPr>
              <a:t>A GANTT chart is a type of </a:t>
            </a:r>
            <a:r>
              <a:rPr lang="en-GB" dirty="0">
                <a:solidFill>
                  <a:srgbClr val="376092"/>
                </a:solidFill>
                <a:latin typeface="Calibri" charset="0"/>
              </a:rPr>
              <a:t>bar chart </a:t>
            </a:r>
            <a:r>
              <a:rPr lang="en-GB" dirty="0">
                <a:latin typeface="Calibri" charset="0"/>
              </a:rPr>
              <a:t>that illustrates a </a:t>
            </a:r>
            <a:r>
              <a:rPr lang="en-GB" dirty="0">
                <a:solidFill>
                  <a:srgbClr val="376092"/>
                </a:solidFill>
                <a:latin typeface="Calibri" charset="0"/>
              </a:rPr>
              <a:t>project schedule</a:t>
            </a:r>
            <a:r>
              <a:rPr lang="en-GB" dirty="0">
                <a:latin typeface="Calibri" charset="0"/>
              </a:rPr>
              <a:t>. </a:t>
            </a:r>
          </a:p>
          <a:p>
            <a:r>
              <a:rPr lang="en-GB" dirty="0" smtClean="0">
                <a:latin typeface="Calibri" charset="0"/>
              </a:rPr>
              <a:t>GANTT </a:t>
            </a:r>
            <a:r>
              <a:rPr lang="en-GB" dirty="0">
                <a:latin typeface="Calibri" charset="0"/>
              </a:rPr>
              <a:t>charts have become a common technique for representing the phases and activities of a project </a:t>
            </a:r>
            <a:r>
              <a:rPr lang="en-GB" dirty="0">
                <a:solidFill>
                  <a:srgbClr val="376092"/>
                </a:solidFill>
                <a:latin typeface="Calibri" charset="0"/>
              </a:rPr>
              <a:t>work breakdown structure.</a:t>
            </a:r>
          </a:p>
          <a:p>
            <a:r>
              <a:rPr lang="en-GB" dirty="0">
                <a:latin typeface="Calibri" charset="0"/>
              </a:rPr>
              <a:t>It was introduced by Henry Gantt around 1910 – 1915.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Verdana" charset="0"/>
              </a:rPr>
              <a:t>Symbols include: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Verdana" charset="0"/>
              </a:rPr>
              <a:t>A black diamond: milestones or significant events on a project with zero duration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Verdana" charset="0"/>
              </a:rPr>
              <a:t>Thick black bars: summary tasks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Verdana" charset="0"/>
              </a:rPr>
              <a:t>Lighter horizontal bars: tasks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Verdana" charset="0"/>
              </a:rPr>
              <a:t>Arrows: dependencies between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2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0" b="11111"/>
          <a:stretch>
            <a:fillRect/>
          </a:stretch>
        </p:blipFill>
        <p:spPr bwMode="auto">
          <a:xfrm>
            <a:off x="235165" y="1541836"/>
            <a:ext cx="8373245" cy="483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79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1" y="1447800"/>
            <a:ext cx="8842205" cy="536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99561" y="5205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8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392110"/>
          </a:xfrm>
        </p:spPr>
        <p:txBody>
          <a:bodyPr>
            <a:normAutofit/>
          </a:bodyPr>
          <a:lstStyle/>
          <a:p>
            <a:r>
              <a:rPr lang="en-US" dirty="0" smtClean="0"/>
              <a:t>What is Project Management?</a:t>
            </a:r>
          </a:p>
          <a:p>
            <a:r>
              <a:rPr lang="en-US" dirty="0" smtClean="0"/>
              <a:t>Why is it important?</a:t>
            </a:r>
          </a:p>
          <a:p>
            <a:r>
              <a:rPr lang="en-US" dirty="0" smtClean="0"/>
              <a:t>Basic Project Life Cycle</a:t>
            </a:r>
          </a:p>
          <a:p>
            <a:r>
              <a:rPr lang="en-US" smtClean="0"/>
              <a:t>Gantt Chart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79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initiation, planning, execution, control and termination of projects in a formal, directed and intelligent </a:t>
            </a:r>
            <a:r>
              <a:rPr lang="en-US" dirty="0" smtClean="0"/>
              <a:t>fashion</a:t>
            </a:r>
          </a:p>
          <a:p>
            <a:r>
              <a:rPr lang="en-GB" dirty="0" smtClean="0"/>
              <a:t>Others may perceive it as boring, extra work, useless, distraction from real work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It</a:t>
            </a:r>
            <a:r>
              <a:rPr lang="ja-JP" altLang="en-GB" dirty="0" smtClean="0">
                <a:latin typeface="Arial"/>
              </a:rPr>
              <a:t>’</a:t>
            </a:r>
            <a:r>
              <a:rPr lang="en-GB" dirty="0" smtClean="0"/>
              <a:t>s </a:t>
            </a:r>
            <a:r>
              <a:rPr lang="en-GB" dirty="0"/>
              <a:t>all about balancing the </a:t>
            </a:r>
            <a:r>
              <a:rPr lang="ja-JP" altLang="en-GB" dirty="0">
                <a:latin typeface="Arial"/>
              </a:rPr>
              <a:t>“</a:t>
            </a:r>
            <a:r>
              <a:rPr lang="en-GB" dirty="0"/>
              <a:t>science</a:t>
            </a:r>
            <a:r>
              <a:rPr lang="ja-JP" altLang="en-GB" dirty="0">
                <a:latin typeface="Arial"/>
              </a:rPr>
              <a:t>”</a:t>
            </a:r>
            <a:r>
              <a:rPr lang="en-GB" dirty="0"/>
              <a:t> of Project Management (what you </a:t>
            </a:r>
            <a:r>
              <a:rPr lang="ja-JP" altLang="en-GB" dirty="0">
                <a:latin typeface="Arial"/>
              </a:rPr>
              <a:t>“</a:t>
            </a:r>
            <a:r>
              <a:rPr lang="en-GB" dirty="0"/>
              <a:t>should</a:t>
            </a:r>
            <a:r>
              <a:rPr lang="ja-JP" altLang="en-GB" dirty="0">
                <a:latin typeface="Arial"/>
              </a:rPr>
              <a:t>”</a:t>
            </a:r>
            <a:r>
              <a:rPr lang="en-GB" dirty="0"/>
              <a:t> do) with the </a:t>
            </a:r>
            <a:r>
              <a:rPr lang="ja-JP" altLang="en-GB" dirty="0">
                <a:latin typeface="Arial"/>
              </a:rPr>
              <a:t>“</a:t>
            </a:r>
            <a:r>
              <a:rPr lang="en-GB" dirty="0"/>
              <a:t>art</a:t>
            </a:r>
            <a:r>
              <a:rPr lang="ja-JP" altLang="en-GB" dirty="0">
                <a:latin typeface="Arial"/>
              </a:rPr>
              <a:t>”</a:t>
            </a:r>
            <a:r>
              <a:rPr lang="en-GB" dirty="0"/>
              <a:t> of PM (what you actually NEED to do)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0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Because companies are organized around projects (and processes)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Because project management is recognized as a core competence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Because project management is a discipline in disarray—we just </a:t>
            </a:r>
            <a:r>
              <a:rPr lang="en-US" sz="2400" dirty="0" smtClean="0"/>
              <a:t>don</a:t>
            </a:r>
            <a:r>
              <a:rPr lang="ja-JP" altLang="en-US" sz="2400" dirty="0" smtClean="0"/>
              <a:t>’</a:t>
            </a:r>
            <a:r>
              <a:rPr lang="en-US" sz="2400" dirty="0" smtClean="0"/>
              <a:t>t </a:t>
            </a:r>
            <a:r>
              <a:rPr lang="en-US" sz="2400" dirty="0"/>
              <a:t>know how to manage projects well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Because project management differs in significant ways from ordinary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0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PM</a:t>
            </a:r>
            <a:endParaRPr lang="en-US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555875" y="3178398"/>
            <a:ext cx="720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611188" y="2281460"/>
            <a:ext cx="1746250" cy="155575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cs typeface="ＭＳ Ｐゴシック" charset="0"/>
              </a:rPr>
              <a:t>Initiating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497638" y="3206973"/>
            <a:ext cx="1746250" cy="155575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cs typeface="ＭＳ Ｐゴシック" charset="0"/>
              </a:rPr>
              <a:t>Closing</a:t>
            </a: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198688" y="2170335"/>
            <a:ext cx="4365625" cy="3889375"/>
            <a:chOff x="1872" y="864"/>
            <a:chExt cx="2880" cy="168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872" y="1872"/>
              <a:ext cx="1152" cy="67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>
                  <a:cs typeface="ＭＳ Ｐゴシック" charset="0"/>
                </a:rPr>
                <a:t>Controlling</a:t>
              </a: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736" y="864"/>
              <a:ext cx="1152" cy="67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>
                  <a:cs typeface="ＭＳ Ｐゴシック" charset="0"/>
                </a:rPr>
                <a:t>Planning</a:t>
              </a: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3600" y="1872"/>
              <a:ext cx="1152" cy="67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cs typeface="ＭＳ Ｐゴシック" charset="0"/>
                </a:rPr>
                <a:t>Executing</a:t>
              </a: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648" y="1488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024" y="22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3024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V="1">
              <a:off x="2784" y="1488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5508625" y="3826098"/>
            <a:ext cx="727075" cy="111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2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Associated Outputs from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b="1" dirty="0"/>
              <a:t>Initiating</a:t>
            </a:r>
            <a:r>
              <a:rPr lang="en-GB" sz="2400" dirty="0"/>
              <a:t> – Project Feasibility, Project Initiation/Kick-off Document</a:t>
            </a:r>
          </a:p>
          <a:p>
            <a:r>
              <a:rPr lang="en-GB" sz="2400" b="1" dirty="0"/>
              <a:t>Planning</a:t>
            </a:r>
            <a:r>
              <a:rPr lang="en-GB" sz="2400" dirty="0"/>
              <a:t> – Gantt Charts, </a:t>
            </a:r>
            <a:r>
              <a:rPr lang="en-GB" sz="2400" dirty="0" smtClean="0"/>
              <a:t>WBS( work breakdown structure), </a:t>
            </a:r>
            <a:r>
              <a:rPr lang="en-GB" sz="2400" dirty="0"/>
              <a:t>Schedules, Task Lists, Resource Levelling Charts</a:t>
            </a:r>
          </a:p>
          <a:p>
            <a:r>
              <a:rPr lang="en-GB" sz="2400" b="1" dirty="0"/>
              <a:t>Executing/Controlling</a:t>
            </a:r>
            <a:r>
              <a:rPr lang="en-GB" sz="2400" dirty="0"/>
              <a:t> – Task Lists, Issue Lists, Bug Lists, Deliverables</a:t>
            </a:r>
          </a:p>
          <a:p>
            <a:r>
              <a:rPr lang="en-GB" sz="2400" b="1" dirty="0"/>
              <a:t>Closing </a:t>
            </a:r>
            <a:r>
              <a:rPr lang="en-GB" sz="2400" dirty="0"/>
              <a:t>– Close-out Documents, Customer Satisfaction Assessments, Payment (!)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at- cost, duration, functionality</a:t>
            </a:r>
          </a:p>
          <a:p>
            <a:r>
              <a:rPr lang="en-US" dirty="0" smtClean="0"/>
              <a:t>You may also need to plan for: time management &amp; communication, team meetings</a:t>
            </a:r>
          </a:p>
          <a:p>
            <a:r>
              <a:rPr lang="en-US" dirty="0" smtClean="0"/>
              <a:t>Duration or project schedule is done using </a:t>
            </a:r>
            <a:r>
              <a:rPr lang="en-US" dirty="0"/>
              <a:t>G</a:t>
            </a:r>
            <a:r>
              <a:rPr lang="en-US" dirty="0" smtClean="0"/>
              <a:t>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9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</a:t>
            </a:r>
            <a:r>
              <a:rPr lang="en-US" i="1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List the tasks to be done</a:t>
            </a:r>
          </a:p>
          <a:p>
            <a:r>
              <a:rPr lang="en-US" dirty="0" smtClean="0"/>
              <a:t>Group into phases (e.g. researching, modeling, implementation, testing, writing up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/>
              <a:t>Guesstimate effort required for each task </a:t>
            </a:r>
            <a:r>
              <a:rPr lang="en-US" dirty="0" smtClean="0"/>
              <a:t>&amp; hence </a:t>
            </a:r>
            <a:r>
              <a:rPr lang="en-US" dirty="0"/>
              <a:t>each phase, adjust the scope of </a:t>
            </a:r>
            <a:r>
              <a:rPr lang="en-US" dirty="0" smtClean="0"/>
              <a:t>your project </a:t>
            </a:r>
            <a:r>
              <a:rPr lang="en-US" dirty="0"/>
              <a:t>accordingly if necessary (e.g. if </a:t>
            </a:r>
            <a:r>
              <a:rPr lang="en-US" dirty="0" smtClean="0"/>
              <a:t>there is </a:t>
            </a:r>
            <a:r>
              <a:rPr lang="en-US" dirty="0"/>
              <a:t>not sufficient time to do it all, reduce </a:t>
            </a:r>
            <a:r>
              <a:rPr lang="en-US" dirty="0" smtClean="0"/>
              <a:t>the scope </a:t>
            </a:r>
            <a:r>
              <a:rPr lang="en-US" dirty="0"/>
              <a:t>of the project accordingly</a:t>
            </a:r>
            <a:r>
              <a:rPr lang="en-US" dirty="0" smtClean="0"/>
              <a:t>)</a:t>
            </a:r>
          </a:p>
          <a:p>
            <a:r>
              <a:rPr lang="en-US" dirty="0"/>
              <a:t>Consider risk, especially in unknown areas </a:t>
            </a:r>
            <a:r>
              <a:rPr lang="en-US" dirty="0" smtClean="0"/>
              <a:t>&amp; possible </a:t>
            </a:r>
            <a:r>
              <a:rPr lang="en-US" dirty="0"/>
              <a:t>consequences &amp; contingencies</a:t>
            </a:r>
          </a:p>
        </p:txBody>
      </p:sp>
    </p:spTree>
    <p:extLst>
      <p:ext uri="{BB962C8B-B14F-4D97-AF65-F5344CB8AC3E}">
        <p14:creationId xmlns:p14="http://schemas.microsoft.com/office/powerpoint/2010/main" val="155719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your supervisor’s input to your guesstimates</a:t>
            </a:r>
          </a:p>
          <a:p>
            <a:r>
              <a:rPr lang="en-US" dirty="0"/>
              <a:t>Be realistic about how much you </a:t>
            </a:r>
            <a:r>
              <a:rPr lang="en-US" dirty="0" smtClean="0"/>
              <a:t>can reasonably </a:t>
            </a:r>
            <a:r>
              <a:rPr lang="en-US" dirty="0"/>
              <a:t>achieve in the time </a:t>
            </a:r>
            <a:r>
              <a:rPr lang="en-US" dirty="0" smtClean="0"/>
              <a:t>available– </a:t>
            </a:r>
            <a:r>
              <a:rPr lang="en-US" dirty="0"/>
              <a:t>you want to end up with a </a:t>
            </a:r>
            <a:r>
              <a:rPr lang="en-US" dirty="0" smtClean="0"/>
              <a:t>fully finished </a:t>
            </a:r>
            <a:r>
              <a:rPr lang="en-US" dirty="0"/>
              <a:t>project by the </a:t>
            </a:r>
            <a:r>
              <a:rPr lang="en-US" dirty="0" smtClean="0"/>
              <a:t>deadline (</a:t>
            </a:r>
            <a:r>
              <a:rPr lang="en-US" dirty="0"/>
              <a:t>including testing and writing-up) not </a:t>
            </a:r>
            <a:r>
              <a:rPr lang="en-US" dirty="0" smtClean="0"/>
              <a:t>a half</a:t>
            </a:r>
            <a:r>
              <a:rPr lang="en-US" dirty="0"/>
              <a:t>-finished, overly ambitious one</a:t>
            </a:r>
            <a:r>
              <a:rPr lang="en-US" dirty="0" smtClean="0"/>
              <a:t>!</a:t>
            </a:r>
          </a:p>
          <a:p>
            <a:r>
              <a:rPr lang="en-US" dirty="0"/>
              <a:t>Plan to commence writing-up as soon </a:t>
            </a:r>
            <a:r>
              <a:rPr lang="en-US" dirty="0" smtClean="0"/>
              <a:t>as practical </a:t>
            </a:r>
            <a:r>
              <a:rPr lang="en-US" dirty="0"/>
              <a:t>– don’t put it </a:t>
            </a:r>
            <a:r>
              <a:rPr lang="en-US" dirty="0" smtClean="0"/>
              <a:t>off until the end! Editor </a:t>
            </a:r>
            <a:r>
              <a:rPr lang="en-US" b="1" dirty="0" smtClean="0"/>
              <a:t>must</a:t>
            </a:r>
            <a:r>
              <a:rPr lang="en-US" dirty="0" smtClean="0"/>
              <a:t> control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73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</TotalTime>
  <Words>907</Words>
  <Application>Microsoft Macintosh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Genesis</vt:lpstr>
      <vt:lpstr>Project Management</vt:lpstr>
      <vt:lpstr>Outline</vt:lpstr>
      <vt:lpstr>What is PM?</vt:lpstr>
      <vt:lpstr>Why PM?</vt:lpstr>
      <vt:lpstr>Life Cycle of PM</vt:lpstr>
      <vt:lpstr>Associated Outputs from stages</vt:lpstr>
      <vt:lpstr>Planning</vt:lpstr>
      <vt:lpstr>Planning cont..</vt:lpstr>
      <vt:lpstr>Check your estimates</vt:lpstr>
      <vt:lpstr>Planning –Tracking Progress</vt:lpstr>
      <vt:lpstr>Finish the project plan</vt:lpstr>
      <vt:lpstr>Execution</vt:lpstr>
      <vt:lpstr>Controlling</vt:lpstr>
      <vt:lpstr>Gantt Chart</vt:lpstr>
      <vt:lpstr>Gantt Chart example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Proj</dc:title>
  <dc:creator>resegor</dc:creator>
  <cp:lastModifiedBy>resegor</cp:lastModifiedBy>
  <cp:revision>103</cp:revision>
  <cp:lastPrinted>2014-02-04T05:40:57Z</cp:lastPrinted>
  <dcterms:created xsi:type="dcterms:W3CDTF">2013-10-18T09:30:19Z</dcterms:created>
  <dcterms:modified xsi:type="dcterms:W3CDTF">2015-03-20T07:36:13Z</dcterms:modified>
</cp:coreProperties>
</file>