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17"/>
  </p:handoutMasterIdLst>
  <p:sldIdLst>
    <p:sldId id="256" r:id="rId2"/>
    <p:sldId id="257" r:id="rId3"/>
    <p:sldId id="260" r:id="rId4"/>
    <p:sldId id="259" r:id="rId5"/>
    <p:sldId id="261" r:id="rId6"/>
    <p:sldId id="262" r:id="rId7"/>
    <p:sldId id="264" r:id="rId8"/>
    <p:sldId id="258" r:id="rId9"/>
    <p:sldId id="263" r:id="rId10"/>
    <p:sldId id="266" r:id="rId11"/>
    <p:sldId id="267" r:id="rId12"/>
    <p:sldId id="265"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0"/>
  </p:normalViewPr>
  <p:slideViewPr>
    <p:cSldViewPr snapToGrid="0" snapToObjects="1">
      <p:cViewPr varScale="1">
        <p:scale>
          <a:sx n="92" d="100"/>
          <a:sy n="92" d="100"/>
        </p:scale>
        <p:origin x="166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B05FDB-9800-B849-9967-90AA96D9A13F}" type="datetimeFigureOut">
              <a:rPr lang="en-US" smtClean="0"/>
              <a:t>2/22/17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E45A00-AD58-A744-BE4D-7B73CD9F978F}" type="slidenum">
              <a:rPr lang="en-US" smtClean="0"/>
              <a:t>‹#›</a:t>
            </a:fld>
            <a:endParaRPr lang="en-US"/>
          </a:p>
        </p:txBody>
      </p:sp>
    </p:spTree>
    <p:extLst>
      <p:ext uri="{BB962C8B-B14F-4D97-AF65-F5344CB8AC3E}">
        <p14:creationId xmlns:p14="http://schemas.microsoft.com/office/powerpoint/2010/main" val="301534803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1A6384C9-24D9-0045-B7CB-CFFEEA29F3B3}" type="datetimeFigureOut">
              <a:rPr lang="en-US" smtClean="0"/>
              <a:t>2/22/17</a:t>
            </a:fld>
            <a:endParaRPr lang="en-US"/>
          </a:p>
        </p:txBody>
      </p:sp>
      <p:sp>
        <p:nvSpPr>
          <p:cNvPr id="5" name="Footer Placeholder 4"/>
          <p:cNvSpPr>
            <a:spLocks noGrp="1"/>
          </p:cNvSpPr>
          <p:nvPr>
            <p:ph type="ftr" sz="quarter" idx="11"/>
          </p:nvPr>
        </p:nvSpPr>
        <p:spPr/>
        <p:txBody>
          <a:bodyPr/>
          <a:lstStyle/>
          <a:p>
            <a:r>
              <a:rPr lang="en-US" dirty="0" smtClean="0"/>
              <a:t>Software Engineering Projects</a:t>
            </a:r>
            <a:endParaRPr lang="en-US" dirty="0"/>
          </a:p>
        </p:txBody>
      </p:sp>
      <p:sp>
        <p:nvSpPr>
          <p:cNvPr id="6" name="Slide Number Placeholder 5"/>
          <p:cNvSpPr>
            <a:spLocks noGrp="1"/>
          </p:cNvSpPr>
          <p:nvPr>
            <p:ph type="sldNum" sz="quarter" idx="12"/>
          </p:nvPr>
        </p:nvSpPr>
        <p:spPr/>
        <p:txBody>
          <a:bodyPr/>
          <a:lstStyle/>
          <a:p>
            <a:fld id="{3041F3C2-6F1E-2148-86BE-75F9F1CA7C87}" type="slidenum">
              <a:rPr lang="en-US" smtClean="0"/>
              <a:t>‹#›</a:t>
            </a:fld>
            <a:endParaRPr lang="en-US" dirty="0"/>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384C9-24D9-0045-B7CB-CFFEEA29F3B3}" type="datetimeFigureOut">
              <a:rPr lang="en-US" smtClean="0"/>
              <a:t>2/22/17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1F3C2-6F1E-2148-86BE-75F9F1CA7C8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1A6384C9-24D9-0045-B7CB-CFFEEA29F3B3}"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F3C2-6F1E-2148-86BE-75F9F1CA7C8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1A6384C9-24D9-0045-B7CB-CFFEEA29F3B3}"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F3C2-6F1E-2148-86BE-75F9F1CA7C87}"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1A6384C9-24D9-0045-B7CB-CFFEEA29F3B3}"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F3C2-6F1E-2148-86BE-75F9F1CA7C87}"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A6384C9-24D9-0045-B7CB-CFFEEA29F3B3}"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F3C2-6F1E-2148-86BE-75F9F1CA7C87}"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A6384C9-24D9-0045-B7CB-CFFEEA29F3B3}"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F3C2-6F1E-2148-86BE-75F9F1CA7C8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6384C9-24D9-0045-B7CB-CFFEEA29F3B3}" type="datetimeFigureOut">
              <a:rPr lang="en-US" smtClean="0"/>
              <a:t>2/22/17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1F3C2-6F1E-2148-86BE-75F9F1CA7C8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A6384C9-24D9-0045-B7CB-CFFEEA29F3B3}" type="datetimeFigureOut">
              <a:rPr lang="en-US" smtClean="0"/>
              <a:t>2/22/17</a:t>
            </a:fld>
            <a:endParaRPr lang="en-US"/>
          </a:p>
        </p:txBody>
      </p:sp>
      <p:sp>
        <p:nvSpPr>
          <p:cNvPr id="5" name="Footer Placeholder 4"/>
          <p:cNvSpPr>
            <a:spLocks noGrp="1"/>
          </p:cNvSpPr>
          <p:nvPr>
            <p:ph type="ftr" sz="quarter" idx="11"/>
          </p:nvPr>
        </p:nvSpPr>
        <p:spPr/>
        <p:txBody>
          <a:bodyPr/>
          <a:lstStyle/>
          <a:p>
            <a:r>
              <a:rPr lang="en-US" dirty="0" smtClean="0"/>
              <a:t>Software Engineering Projects</a:t>
            </a:r>
            <a:endParaRPr lang="en-US" dirty="0"/>
          </a:p>
        </p:txBody>
      </p:sp>
      <p:sp>
        <p:nvSpPr>
          <p:cNvPr id="6" name="Slide Number Placeholder 5"/>
          <p:cNvSpPr>
            <a:spLocks noGrp="1"/>
          </p:cNvSpPr>
          <p:nvPr>
            <p:ph type="sldNum" sz="quarter" idx="12"/>
          </p:nvPr>
        </p:nvSpPr>
        <p:spPr/>
        <p:txBody>
          <a:bodyPr/>
          <a:lstStyle/>
          <a:p>
            <a:fld id="{3041F3C2-6F1E-2148-86BE-75F9F1CA7C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1A6384C9-24D9-0045-B7CB-CFFEEA29F3B3}" type="datetimeFigureOut">
              <a:rPr lang="en-US" smtClean="0"/>
              <a:t>2/22/17</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041F3C2-6F1E-2148-86BE-75F9F1CA7C87}"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1A6384C9-24D9-0045-B7CB-CFFEEA29F3B3}"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F3C2-6F1E-2148-86BE-75F9F1CA7C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1A6384C9-24D9-0045-B7CB-CFFEEA29F3B3}" type="datetimeFigureOut">
              <a:rPr lang="en-US" smtClean="0"/>
              <a:t>2/22/17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1F3C2-6F1E-2148-86BE-75F9F1CA7C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1A6384C9-24D9-0045-B7CB-CFFEEA29F3B3}"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F3C2-6F1E-2148-86BE-75F9F1CA7C87}"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1A6384C9-24D9-0045-B7CB-CFFEEA29F3B3}"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F3C2-6F1E-2148-86BE-75F9F1CA7C87}"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1A6384C9-24D9-0045-B7CB-CFFEEA29F3B3}"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F3C2-6F1E-2148-86BE-75F9F1CA7C87}"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A6384C9-24D9-0045-B7CB-CFFEEA29F3B3}" type="datetimeFigureOut">
              <a:rPr lang="en-US" smtClean="0"/>
              <a:t>2/22/17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1F3C2-6F1E-2148-86BE-75F9F1CA7C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1A6384C9-24D9-0045-B7CB-CFFEEA29F3B3}" type="datetimeFigureOut">
              <a:rPr lang="en-US" smtClean="0"/>
              <a:t>2/22/17</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r>
              <a:rPr lang="en-US" dirty="0" smtClean="0"/>
              <a:t>Software Engineering Projects</a:t>
            </a:r>
            <a:endParaRPr lang="en-US" dirty="0"/>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3041F3C2-6F1E-2148-86BE-75F9F1CA7C8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Reporting &amp; Documentation</a:t>
            </a:r>
            <a:endParaRPr lang="en-US" dirty="0">
              <a:solidFill>
                <a:schemeClr val="tx1"/>
              </a:solidFill>
            </a:endParaRPr>
          </a:p>
        </p:txBody>
      </p:sp>
      <p:sp>
        <p:nvSpPr>
          <p:cNvPr id="3" name="Subtitle 2"/>
          <p:cNvSpPr>
            <a:spLocks noGrp="1"/>
          </p:cNvSpPr>
          <p:nvPr>
            <p:ph type="subTitle" idx="1"/>
          </p:nvPr>
        </p:nvSpPr>
        <p:spPr/>
        <p:txBody>
          <a:bodyPr/>
          <a:lstStyle/>
          <a:p>
            <a:r>
              <a:rPr lang="en-US" dirty="0" smtClean="0">
                <a:solidFill>
                  <a:srgbClr val="FFFFFF"/>
                </a:solidFill>
              </a:rPr>
              <a:t>Research and Innovation</a:t>
            </a:r>
            <a:endParaRPr lang="en-US" dirty="0">
              <a:solidFill>
                <a:srgbClr val="FFFFFF"/>
              </a:solidFill>
            </a:endParaRPr>
          </a:p>
        </p:txBody>
      </p:sp>
    </p:spTree>
    <p:extLst>
      <p:ext uri="{BB962C8B-B14F-4D97-AF65-F5344CB8AC3E}">
        <p14:creationId xmlns:p14="http://schemas.microsoft.com/office/powerpoint/2010/main" val="4215108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739775" y="2039840"/>
            <a:ext cx="7662864" cy="3997423"/>
          </a:xfrm>
        </p:spPr>
        <p:txBody>
          <a:bodyPr>
            <a:normAutofit fontScale="92500" lnSpcReduction="20000"/>
          </a:bodyPr>
          <a:lstStyle/>
          <a:p>
            <a:r>
              <a:rPr lang="en-US" b="1" dirty="0">
                <a:latin typeface="Times New Roman" charset="0"/>
              </a:rPr>
              <a:t>A requirement</a:t>
            </a:r>
            <a:r>
              <a:rPr lang="en-US" dirty="0">
                <a:latin typeface="Times New Roman" charset="0"/>
              </a:rPr>
              <a:t> may therefore be an abstract statement of a system service or may be a system constraint or even a mathematical functional specification</a:t>
            </a:r>
          </a:p>
          <a:p>
            <a:r>
              <a:rPr lang="en-US" dirty="0" smtClean="0"/>
              <a:t>Discussed at high level within the introduction. High level requirements should be limited to just a sentence if possible</a:t>
            </a:r>
          </a:p>
          <a:p>
            <a:r>
              <a:rPr lang="en-US" dirty="0" smtClean="0"/>
              <a:t>Should be divided into major and minor requirements. Follows the user requirement structure in the discussions</a:t>
            </a:r>
          </a:p>
          <a:p>
            <a:r>
              <a:rPr lang="en-US" dirty="0" smtClean="0"/>
              <a:t>More requirements will be found in the requirement catalogue in the appendices.</a:t>
            </a:r>
          </a:p>
          <a:p>
            <a:r>
              <a:rPr lang="en-US" dirty="0" smtClean="0"/>
              <a:t>Limit them to less than 10 in the introduction, reports generated by the system should not exceed 5 </a:t>
            </a:r>
          </a:p>
        </p:txBody>
      </p:sp>
    </p:spTree>
    <p:extLst>
      <p:ext uri="{BB962C8B-B14F-4D97-AF65-F5344CB8AC3E}">
        <p14:creationId xmlns:p14="http://schemas.microsoft.com/office/powerpoint/2010/main" val="2483661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catalogue template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6062680"/>
              </p:ext>
            </p:extLst>
          </p:nvPr>
        </p:nvGraphicFramePr>
        <p:xfrm>
          <a:off x="711894" y="2732551"/>
          <a:ext cx="7676920" cy="3598832"/>
        </p:xfrm>
        <a:graphic>
          <a:graphicData uri="http://schemas.openxmlformats.org/drawingml/2006/table">
            <a:tbl>
              <a:tblPr firstRow="1" bandRow="1">
                <a:tableStyleId>{5C22544A-7EE6-4342-B048-85BDC9FD1C3A}</a:tableStyleId>
              </a:tblPr>
              <a:tblGrid>
                <a:gridCol w="3292781"/>
                <a:gridCol w="4384139"/>
              </a:tblGrid>
              <a:tr h="432388">
                <a:tc>
                  <a:txBody>
                    <a:bodyPr/>
                    <a:lstStyle/>
                    <a:p>
                      <a:r>
                        <a:rPr lang="en-US" b="0" dirty="0" smtClean="0"/>
                        <a:t>Requirement</a:t>
                      </a:r>
                      <a:endParaRPr lang="en-US" b="0" dirty="0"/>
                    </a:p>
                  </a:txBody>
                  <a:tcPr/>
                </a:tc>
                <a:tc>
                  <a:txBody>
                    <a:bodyPr/>
                    <a:lstStyle/>
                    <a:p>
                      <a:r>
                        <a:rPr lang="en-US" i="1" dirty="0" smtClean="0"/>
                        <a:t>User requirement definition</a:t>
                      </a:r>
                      <a:endParaRPr lang="en-US" i="1" dirty="0"/>
                    </a:p>
                  </a:txBody>
                  <a:tcPr/>
                </a:tc>
              </a:tr>
              <a:tr h="432388">
                <a:tc>
                  <a:txBody>
                    <a:bodyPr/>
                    <a:lstStyle/>
                    <a:p>
                      <a:r>
                        <a:rPr lang="en-US" b="1" dirty="0" smtClean="0"/>
                        <a:t>Requirement ID</a:t>
                      </a:r>
                      <a:endParaRPr lang="en-US" b="1" dirty="0"/>
                    </a:p>
                  </a:txBody>
                  <a:tcPr/>
                </a:tc>
                <a:tc>
                  <a:txBody>
                    <a:bodyPr/>
                    <a:lstStyle/>
                    <a:p>
                      <a:r>
                        <a:rPr lang="en-US" dirty="0" smtClean="0"/>
                        <a:t>RQ01</a:t>
                      </a:r>
                      <a:endParaRPr lang="en-US" dirty="0"/>
                    </a:p>
                  </a:txBody>
                  <a:tcPr/>
                </a:tc>
              </a:tr>
              <a:tr h="432388">
                <a:tc>
                  <a:txBody>
                    <a:bodyPr/>
                    <a:lstStyle/>
                    <a:p>
                      <a:r>
                        <a:rPr lang="en-US" b="1" dirty="0" smtClean="0"/>
                        <a:t>Requirement</a:t>
                      </a:r>
                      <a:r>
                        <a:rPr lang="en-US" b="1" baseline="0" dirty="0" smtClean="0"/>
                        <a:t> Description</a:t>
                      </a:r>
                      <a:endParaRPr lang="en-US" b="1" dirty="0"/>
                    </a:p>
                  </a:txBody>
                  <a:tcPr/>
                </a:tc>
                <a:tc>
                  <a:txBody>
                    <a:bodyPr/>
                    <a:lstStyle/>
                    <a:p>
                      <a:r>
                        <a:rPr lang="en-US" i="1" dirty="0" smtClean="0"/>
                        <a:t>System</a:t>
                      </a:r>
                      <a:r>
                        <a:rPr lang="en-US" i="1" baseline="0" dirty="0" smtClean="0"/>
                        <a:t> requirements specification. Expands on the user requirement, mentioning all that will happen when the requirement is executed</a:t>
                      </a:r>
                      <a:endParaRPr lang="en-US" i="1" dirty="0"/>
                    </a:p>
                  </a:txBody>
                  <a:tcPr/>
                </a:tc>
              </a:tr>
              <a:tr h="432388">
                <a:tc>
                  <a:txBody>
                    <a:bodyPr/>
                    <a:lstStyle/>
                    <a:p>
                      <a:r>
                        <a:rPr lang="en-US" b="1" dirty="0" smtClean="0"/>
                        <a:t>Non-functional requirements</a:t>
                      </a:r>
                      <a:endParaRPr lang="en-US" b="1" dirty="0"/>
                    </a:p>
                  </a:txBody>
                  <a:tcPr/>
                </a:tc>
                <a:tc>
                  <a:txBody>
                    <a:bodyPr/>
                    <a:lstStyle/>
                    <a:p>
                      <a:pPr marL="285750" indent="-285750">
                        <a:lnSpc>
                          <a:spcPct val="90000"/>
                        </a:lnSpc>
                        <a:buFont typeface="Arial"/>
                        <a:buChar char="•"/>
                      </a:pPr>
                      <a:r>
                        <a:rPr lang="en-US" sz="1800" kern="1200" dirty="0" smtClean="0">
                          <a:solidFill>
                            <a:schemeClr val="dk1"/>
                          </a:solidFill>
                          <a:latin typeface="+mn-lt"/>
                          <a:ea typeface="+mn-ea"/>
                          <a:cs typeface="+mn-cs"/>
                        </a:rPr>
                        <a:t>On-line report generation facility;</a:t>
                      </a:r>
                    </a:p>
                    <a:p>
                      <a:pPr marL="285750" indent="-285750">
                        <a:lnSpc>
                          <a:spcPct val="90000"/>
                        </a:lnSpc>
                        <a:buFont typeface="Arial"/>
                        <a:buChar char="•"/>
                      </a:pPr>
                      <a:r>
                        <a:rPr lang="en-US" sz="1800" kern="1200" dirty="0" smtClean="0">
                          <a:solidFill>
                            <a:schemeClr val="dk1"/>
                          </a:solidFill>
                          <a:latin typeface="+mn-lt"/>
                          <a:ea typeface="+mn-ea"/>
                          <a:cs typeface="+mn-cs"/>
                        </a:rPr>
                        <a:t>Management-level security access;</a:t>
                      </a:r>
                    </a:p>
                    <a:p>
                      <a:pPr marL="285750" indent="-285750">
                        <a:lnSpc>
                          <a:spcPct val="90000"/>
                        </a:lnSpc>
                        <a:buFont typeface="Arial"/>
                        <a:buChar char="•"/>
                      </a:pPr>
                      <a:r>
                        <a:rPr lang="en-US" sz="1800" kern="1200" dirty="0" smtClean="0">
                          <a:solidFill>
                            <a:schemeClr val="dk1"/>
                          </a:solidFill>
                          <a:latin typeface="+mn-lt"/>
                          <a:ea typeface="+mn-ea"/>
                          <a:cs typeface="+mn-cs"/>
                        </a:rPr>
                        <a:t>Easy to use 'report painting' facility;</a:t>
                      </a:r>
                    </a:p>
                    <a:p>
                      <a:pPr marL="285750" indent="-285750">
                        <a:lnSpc>
                          <a:spcPct val="90000"/>
                        </a:lnSpc>
                        <a:buFont typeface="Arial"/>
                        <a:buChar char="•"/>
                      </a:pPr>
                      <a:r>
                        <a:rPr lang="en-US" sz="1800" kern="1200" dirty="0" smtClean="0">
                          <a:solidFill>
                            <a:schemeClr val="dk1"/>
                          </a:solidFill>
                          <a:latin typeface="+mn-lt"/>
                          <a:ea typeface="+mn-ea"/>
                          <a:cs typeface="+mn-cs"/>
                        </a:rPr>
                        <a:t>On-line help facility attached;</a:t>
                      </a:r>
                    </a:p>
                    <a:p>
                      <a:pPr marL="285750" indent="-285750">
                        <a:lnSpc>
                          <a:spcPct val="90000"/>
                        </a:lnSpc>
                        <a:buFont typeface="Arial"/>
                        <a:buChar char="•"/>
                      </a:pPr>
                      <a:r>
                        <a:rPr lang="en-US" sz="1800" kern="1200" dirty="0" smtClean="0">
                          <a:solidFill>
                            <a:schemeClr val="dk1"/>
                          </a:solidFill>
                          <a:latin typeface="+mn-lt"/>
                          <a:ea typeface="+mn-ea"/>
                          <a:cs typeface="+mn-cs"/>
                        </a:rPr>
                        <a:t>Report definition archive;</a:t>
                      </a:r>
                    </a:p>
                    <a:p>
                      <a:pPr marL="285750" indent="-285750">
                        <a:lnSpc>
                          <a:spcPct val="90000"/>
                        </a:lnSpc>
                        <a:buFont typeface="Arial"/>
                        <a:buChar char="•"/>
                      </a:pPr>
                      <a:r>
                        <a:rPr lang="en-US" sz="1800" kern="1200" dirty="0" smtClean="0">
                          <a:solidFill>
                            <a:schemeClr val="dk1"/>
                          </a:solidFill>
                          <a:latin typeface="+mn-lt"/>
                          <a:ea typeface="+mn-ea"/>
                          <a:cs typeface="+mn-cs"/>
                        </a:rPr>
                        <a:t>Import into spreadsheet package for more in-depth graphical output.</a:t>
                      </a:r>
                      <a:endParaRPr lang="en-US" i="1" dirty="0"/>
                    </a:p>
                  </a:txBody>
                  <a:tcPr/>
                </a:tc>
              </a:tr>
            </a:tbl>
          </a:graphicData>
        </a:graphic>
      </p:graphicFrame>
    </p:spTree>
    <p:extLst>
      <p:ext uri="{BB962C8B-B14F-4D97-AF65-F5344CB8AC3E}">
        <p14:creationId xmlns:p14="http://schemas.microsoft.com/office/powerpoint/2010/main" val="1010426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Literature</a:t>
            </a:r>
            <a:endParaRPr lang="en-US" dirty="0"/>
          </a:p>
        </p:txBody>
      </p:sp>
      <p:sp>
        <p:nvSpPr>
          <p:cNvPr id="3" name="Content Placeholder 2"/>
          <p:cNvSpPr>
            <a:spLocks noGrp="1"/>
          </p:cNvSpPr>
          <p:nvPr>
            <p:ph idx="1"/>
          </p:nvPr>
        </p:nvSpPr>
        <p:spPr>
          <a:xfrm>
            <a:off x="153923" y="1789672"/>
            <a:ext cx="8248716" cy="4868674"/>
          </a:xfrm>
        </p:spPr>
        <p:txBody>
          <a:bodyPr>
            <a:normAutofit fontScale="92500" lnSpcReduction="20000"/>
          </a:bodyPr>
          <a:lstStyle/>
          <a:p>
            <a:r>
              <a:rPr lang="en-US" dirty="0" smtClean="0"/>
              <a:t>Discusses literature around the project or system or problem domain</a:t>
            </a:r>
          </a:p>
          <a:p>
            <a:r>
              <a:rPr lang="en-US" dirty="0" smtClean="0"/>
              <a:t>Could be discussions on special algorithms, formulas, devices </a:t>
            </a:r>
            <a:r>
              <a:rPr lang="en-US" dirty="0" err="1" smtClean="0"/>
              <a:t>etc</a:t>
            </a:r>
            <a:endParaRPr lang="en-US" dirty="0" smtClean="0"/>
          </a:p>
          <a:p>
            <a:r>
              <a:rPr lang="en-US" dirty="0" smtClean="0"/>
              <a:t>Its there to help you mold your design idea or interface of the system</a:t>
            </a:r>
          </a:p>
          <a:p>
            <a:r>
              <a:rPr lang="en-US" dirty="0" smtClean="0"/>
              <a:t>Look for similar systems used on that problem domain and discuss how they are used to solve the problem at hand.</a:t>
            </a:r>
          </a:p>
          <a:p>
            <a:r>
              <a:rPr lang="en-US" dirty="0" smtClean="0"/>
              <a:t>Similar systems should also be useful to help you define your scope</a:t>
            </a:r>
          </a:p>
          <a:p>
            <a:r>
              <a:rPr lang="en-US" dirty="0" err="1" smtClean="0"/>
              <a:t>Eg’s</a:t>
            </a:r>
            <a:endParaRPr lang="en-US" dirty="0" smtClean="0"/>
          </a:p>
          <a:p>
            <a:pPr lvl="1"/>
            <a:r>
              <a:rPr lang="en-US" b="1" dirty="0" smtClean="0"/>
              <a:t>Wild life management system</a:t>
            </a:r>
            <a:r>
              <a:rPr lang="en-US" dirty="0" smtClean="0"/>
              <a:t>: look for similar systems, are there any special devices that they use for reading information about the life stock? Is there any latest/special technical implementation they are using? What kind of reporting facilities are they using? What kind of data are they capturing and how? What benefits have been brought about by the use of the system? Look for core requirements within the system and mention them.</a:t>
            </a:r>
          </a:p>
          <a:p>
            <a:pPr lvl="1"/>
            <a:endParaRPr lang="en-US" dirty="0"/>
          </a:p>
        </p:txBody>
      </p:sp>
    </p:spTree>
    <p:extLst>
      <p:ext uri="{BB962C8B-B14F-4D97-AF65-F5344CB8AC3E}">
        <p14:creationId xmlns:p14="http://schemas.microsoft.com/office/powerpoint/2010/main" val="333334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literature </a:t>
            </a:r>
            <a:r>
              <a:rPr lang="en-US" i="1" dirty="0" smtClean="0"/>
              <a:t>cont..</a:t>
            </a:r>
            <a:endParaRPr lang="en-US" dirty="0"/>
          </a:p>
        </p:txBody>
      </p:sp>
      <p:sp>
        <p:nvSpPr>
          <p:cNvPr id="3" name="Content Placeholder 2"/>
          <p:cNvSpPr>
            <a:spLocks noGrp="1"/>
          </p:cNvSpPr>
          <p:nvPr>
            <p:ph idx="1"/>
          </p:nvPr>
        </p:nvSpPr>
        <p:spPr>
          <a:xfrm>
            <a:off x="739775" y="1622849"/>
            <a:ext cx="7662864" cy="4939279"/>
          </a:xfrm>
        </p:spPr>
        <p:txBody>
          <a:bodyPr/>
          <a:lstStyle/>
          <a:p>
            <a:r>
              <a:rPr lang="en-US" dirty="0" smtClean="0"/>
              <a:t>Make sure its more than 3 pages long.</a:t>
            </a:r>
          </a:p>
          <a:p>
            <a:r>
              <a:rPr lang="en-US" dirty="0" smtClean="0"/>
              <a:t>Should discuss the approach, reports, algorithms, formulas that you have picked from the literature for your system</a:t>
            </a:r>
          </a:p>
          <a:p>
            <a:r>
              <a:rPr lang="en-US" dirty="0" smtClean="0"/>
              <a:t>Suggested approach</a:t>
            </a:r>
          </a:p>
          <a:p>
            <a:pPr lvl="1"/>
            <a:r>
              <a:rPr lang="en-US" dirty="0" smtClean="0"/>
              <a:t>Start by looking for the problem domain area</a:t>
            </a:r>
          </a:p>
          <a:p>
            <a:pPr lvl="1"/>
            <a:r>
              <a:rPr lang="en-US" dirty="0" smtClean="0"/>
              <a:t>Look for existing systems within that problem domain area</a:t>
            </a:r>
          </a:p>
          <a:p>
            <a:pPr lvl="1"/>
            <a:r>
              <a:rPr lang="en-US" dirty="0" smtClean="0"/>
              <a:t>Look for what makes these systems possible </a:t>
            </a:r>
            <a:r>
              <a:rPr lang="en-US" dirty="0" err="1" smtClean="0"/>
              <a:t>eg</a:t>
            </a:r>
            <a:r>
              <a:rPr lang="en-US" dirty="0"/>
              <a:t> </a:t>
            </a:r>
            <a:r>
              <a:rPr lang="en-US" dirty="0" smtClean="0"/>
              <a:t>algorithms, devices, formulas </a:t>
            </a:r>
            <a:r>
              <a:rPr lang="en-US" dirty="0" err="1" smtClean="0"/>
              <a:t>etc</a:t>
            </a:r>
            <a:endParaRPr lang="en-US" dirty="0" smtClean="0"/>
          </a:p>
          <a:p>
            <a:pPr lvl="1"/>
            <a:r>
              <a:rPr lang="en-US" dirty="0" smtClean="0"/>
              <a:t>Look at their reporting facilities</a:t>
            </a:r>
          </a:p>
          <a:p>
            <a:pPr lvl="1"/>
            <a:endParaRPr lang="en-US" dirty="0"/>
          </a:p>
        </p:txBody>
      </p:sp>
    </p:spTree>
    <p:extLst>
      <p:ext uri="{BB962C8B-B14F-4D97-AF65-F5344CB8AC3E}">
        <p14:creationId xmlns:p14="http://schemas.microsoft.com/office/powerpoint/2010/main" val="2667249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Literature</a:t>
            </a:r>
            <a:r>
              <a:rPr lang="en-US" i="1" dirty="0" smtClean="0"/>
              <a:t>(Sources)</a:t>
            </a:r>
            <a:endParaRPr lang="en-US" dirty="0"/>
          </a:p>
        </p:txBody>
      </p:sp>
      <p:sp>
        <p:nvSpPr>
          <p:cNvPr id="3" name="Content Placeholder 2"/>
          <p:cNvSpPr>
            <a:spLocks noGrp="1"/>
          </p:cNvSpPr>
          <p:nvPr>
            <p:ph idx="1"/>
          </p:nvPr>
        </p:nvSpPr>
        <p:spPr/>
        <p:txBody>
          <a:bodyPr>
            <a:normAutofit/>
          </a:bodyPr>
          <a:lstStyle/>
          <a:p>
            <a:r>
              <a:rPr lang="en-US" dirty="0" smtClean="0"/>
              <a:t>Look for sources that are authentic</a:t>
            </a:r>
          </a:p>
          <a:p>
            <a:r>
              <a:rPr lang="en-US" dirty="0" smtClean="0"/>
              <a:t>Use </a:t>
            </a:r>
            <a:r>
              <a:rPr lang="en-US" dirty="0" err="1" smtClean="0"/>
              <a:t>google</a:t>
            </a:r>
            <a:r>
              <a:rPr lang="en-US" dirty="0" smtClean="0"/>
              <a:t> scholar to look for sources</a:t>
            </a:r>
          </a:p>
          <a:p>
            <a:r>
              <a:rPr lang="en-US" dirty="0" smtClean="0"/>
              <a:t>Sources to avoid</a:t>
            </a:r>
          </a:p>
          <a:p>
            <a:pPr lvl="1"/>
            <a:r>
              <a:rPr lang="en-US" dirty="0" smtClean="0"/>
              <a:t>Wikipedia</a:t>
            </a:r>
          </a:p>
          <a:p>
            <a:pPr lvl="1"/>
            <a:r>
              <a:rPr lang="en-US" dirty="0" smtClean="0"/>
              <a:t>E-how</a:t>
            </a:r>
          </a:p>
          <a:p>
            <a:pPr lvl="1"/>
            <a:r>
              <a:rPr lang="en-US" dirty="0" smtClean="0"/>
              <a:t>Forums</a:t>
            </a:r>
            <a:endParaRPr lang="en-US" dirty="0"/>
          </a:p>
        </p:txBody>
      </p:sp>
    </p:spTree>
    <p:extLst>
      <p:ext uri="{BB962C8B-B14F-4D97-AF65-F5344CB8AC3E}">
        <p14:creationId xmlns:p14="http://schemas.microsoft.com/office/powerpoint/2010/main" val="1943814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64371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739775" y="2770094"/>
            <a:ext cx="7662864" cy="3392110"/>
          </a:xfrm>
        </p:spPr>
        <p:txBody>
          <a:bodyPr>
            <a:normAutofit/>
          </a:bodyPr>
          <a:lstStyle/>
          <a:p>
            <a:r>
              <a:rPr lang="en-US" dirty="0" smtClean="0"/>
              <a:t>Purpose of reporting</a:t>
            </a:r>
          </a:p>
          <a:p>
            <a:r>
              <a:rPr lang="en-US" dirty="0" smtClean="0"/>
              <a:t>Report structure</a:t>
            </a:r>
          </a:p>
          <a:p>
            <a:r>
              <a:rPr lang="en-US" dirty="0" smtClean="0"/>
              <a:t>Writing style</a:t>
            </a:r>
          </a:p>
          <a:p>
            <a:r>
              <a:rPr lang="en-US" dirty="0" smtClean="0"/>
              <a:t>Report sections</a:t>
            </a:r>
          </a:p>
        </p:txBody>
      </p:sp>
    </p:spTree>
    <p:extLst>
      <p:ext uri="{BB962C8B-B14F-4D97-AF65-F5344CB8AC3E}">
        <p14:creationId xmlns:p14="http://schemas.microsoft.com/office/powerpoint/2010/main" val="620797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write a report?</a:t>
            </a:r>
            <a:endParaRPr lang="en-US" dirty="0"/>
          </a:p>
        </p:txBody>
      </p:sp>
      <p:sp>
        <p:nvSpPr>
          <p:cNvPr id="3" name="Content Placeholder 2"/>
          <p:cNvSpPr>
            <a:spLocks noGrp="1"/>
          </p:cNvSpPr>
          <p:nvPr>
            <p:ph idx="1"/>
          </p:nvPr>
        </p:nvSpPr>
        <p:spPr>
          <a:xfrm>
            <a:off x="739775" y="2038830"/>
            <a:ext cx="7662864" cy="3267169"/>
          </a:xfrm>
        </p:spPr>
        <p:txBody>
          <a:bodyPr/>
          <a:lstStyle/>
          <a:p>
            <a:r>
              <a:rPr lang="en-US" dirty="0">
                <a:latin typeface="Times New Roman" charset="0"/>
              </a:rPr>
              <a:t>A technical report is a set of logically organized information on a subject matter transmitted to a group of people.</a:t>
            </a:r>
          </a:p>
          <a:p>
            <a:r>
              <a:rPr lang="en-US" dirty="0">
                <a:latin typeface="Times New Roman" charset="0"/>
              </a:rPr>
              <a:t>A report should be easy to read and it must have verifiable facts</a:t>
            </a:r>
          </a:p>
          <a:p>
            <a:r>
              <a:rPr lang="en-US" dirty="0">
                <a:latin typeface="Times New Roman" charset="0"/>
              </a:rPr>
              <a:t>Your report contains applicable information and is not a historical repository</a:t>
            </a:r>
          </a:p>
          <a:p>
            <a:r>
              <a:rPr lang="en-US" dirty="0">
                <a:latin typeface="Times New Roman" charset="0"/>
              </a:rPr>
              <a:t>The report should enhance the readers knowledge and interest</a:t>
            </a:r>
          </a:p>
          <a:p>
            <a:endParaRPr lang="en-US" dirty="0"/>
          </a:p>
        </p:txBody>
      </p:sp>
    </p:spTree>
    <p:extLst>
      <p:ext uri="{BB962C8B-B14F-4D97-AF65-F5344CB8AC3E}">
        <p14:creationId xmlns:p14="http://schemas.microsoft.com/office/powerpoint/2010/main" val="3235885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styles</a:t>
            </a:r>
            <a:endParaRPr lang="en-US" dirty="0"/>
          </a:p>
        </p:txBody>
      </p:sp>
      <p:sp>
        <p:nvSpPr>
          <p:cNvPr id="3" name="Content Placeholder 2"/>
          <p:cNvSpPr>
            <a:spLocks noGrp="1"/>
          </p:cNvSpPr>
          <p:nvPr>
            <p:ph idx="1"/>
          </p:nvPr>
        </p:nvSpPr>
        <p:spPr/>
        <p:txBody>
          <a:bodyPr/>
          <a:lstStyle/>
          <a:p>
            <a:r>
              <a:rPr lang="en-US" dirty="0">
                <a:latin typeface="Times New Roman" charset="0"/>
              </a:rPr>
              <a:t>Depends on the audience, but should be more formal writing</a:t>
            </a:r>
          </a:p>
          <a:p>
            <a:r>
              <a:rPr lang="en-US" dirty="0">
                <a:latin typeface="Times New Roman" charset="0"/>
              </a:rPr>
              <a:t>More lively writing</a:t>
            </a:r>
          </a:p>
          <a:p>
            <a:pPr lvl="1"/>
            <a:r>
              <a:rPr lang="en-US" dirty="0">
                <a:latin typeface="Times New Roman" charset="0"/>
              </a:rPr>
              <a:t>First person, active voice, past/present tense</a:t>
            </a:r>
          </a:p>
          <a:p>
            <a:r>
              <a:rPr lang="en-US" dirty="0">
                <a:latin typeface="Times New Roman" charset="0"/>
              </a:rPr>
              <a:t>More formal writing</a:t>
            </a:r>
          </a:p>
          <a:p>
            <a:pPr lvl="1"/>
            <a:r>
              <a:rPr lang="en-US" dirty="0">
                <a:latin typeface="Times New Roman" charset="0"/>
              </a:rPr>
              <a:t>Third person, passive voice, past/present tense</a:t>
            </a:r>
          </a:p>
          <a:p>
            <a:r>
              <a:rPr lang="en-US" dirty="0">
                <a:latin typeface="Times New Roman" charset="0"/>
              </a:rPr>
              <a:t>Slang should never be used</a:t>
            </a:r>
          </a:p>
          <a:p>
            <a:endParaRPr lang="en-US" dirty="0"/>
          </a:p>
        </p:txBody>
      </p:sp>
    </p:spTree>
    <p:extLst>
      <p:ext uri="{BB962C8B-B14F-4D97-AF65-F5344CB8AC3E}">
        <p14:creationId xmlns:p14="http://schemas.microsoft.com/office/powerpoint/2010/main" val="1104646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739775" y="2020596"/>
            <a:ext cx="7662864" cy="4016667"/>
          </a:xfrm>
        </p:spPr>
        <p:txBody>
          <a:bodyPr>
            <a:normAutofit fontScale="92500" lnSpcReduction="10000"/>
          </a:bodyPr>
          <a:lstStyle/>
          <a:p>
            <a:r>
              <a:rPr lang="en-US" dirty="0" smtClean="0"/>
              <a:t>Scenario: </a:t>
            </a:r>
            <a:r>
              <a:rPr lang="en-US" i="1" dirty="0" smtClean="0"/>
              <a:t>You want to document an add operator in the computation class.</a:t>
            </a:r>
          </a:p>
          <a:p>
            <a:r>
              <a:rPr lang="en-US" dirty="0" smtClean="0"/>
              <a:t>First person: </a:t>
            </a:r>
            <a:r>
              <a:rPr lang="en-US" i="1" dirty="0" smtClean="0"/>
              <a:t>I created the add operator in the Computation class that I will use for adding values from the sales ledger. </a:t>
            </a:r>
            <a:r>
              <a:rPr lang="en-US" b="1" i="1" dirty="0" smtClean="0"/>
              <a:t>NOT ALLOWED</a:t>
            </a:r>
          </a:p>
          <a:p>
            <a:r>
              <a:rPr lang="en-US" dirty="0" smtClean="0"/>
              <a:t>First person: </a:t>
            </a:r>
            <a:r>
              <a:rPr lang="en-US" i="1" dirty="0" smtClean="0"/>
              <a:t>We created the add operator in the Computation class that we will use for adding values from the sales ledger. </a:t>
            </a:r>
            <a:r>
              <a:rPr lang="en-US" b="1" i="1" dirty="0" smtClean="0"/>
              <a:t>NOT ALLOWED</a:t>
            </a:r>
          </a:p>
          <a:p>
            <a:r>
              <a:rPr lang="en-US" dirty="0" smtClean="0"/>
              <a:t>Third person: </a:t>
            </a:r>
            <a:r>
              <a:rPr lang="en-US" i="1" dirty="0" smtClean="0"/>
              <a:t>He created the add operator in the Computation class that he will use for adding values from the sales ledger. </a:t>
            </a:r>
            <a:r>
              <a:rPr lang="en-US" b="1" i="1" dirty="0" smtClean="0"/>
              <a:t>NOT ALLOWED</a:t>
            </a:r>
          </a:p>
          <a:p>
            <a:r>
              <a:rPr lang="en-US" dirty="0" smtClean="0"/>
              <a:t>Third person: </a:t>
            </a:r>
            <a:r>
              <a:rPr lang="en-US" i="1" dirty="0" smtClean="0"/>
              <a:t> The add operator was created in the Computation class for adding values from the sales ledger. </a:t>
            </a:r>
            <a:r>
              <a:rPr lang="en-US" b="1" i="1" dirty="0" smtClean="0"/>
              <a:t>Allowed</a:t>
            </a:r>
            <a:endParaRPr lang="en-US" dirty="0"/>
          </a:p>
        </p:txBody>
      </p:sp>
    </p:spTree>
    <p:extLst>
      <p:ext uri="{BB962C8B-B14F-4D97-AF65-F5344CB8AC3E}">
        <p14:creationId xmlns:p14="http://schemas.microsoft.com/office/powerpoint/2010/main" val="4231140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sp>
        <p:nvSpPr>
          <p:cNvPr id="3" name="Content Placeholder 2"/>
          <p:cNvSpPr>
            <a:spLocks noGrp="1"/>
          </p:cNvSpPr>
          <p:nvPr>
            <p:ph idx="1"/>
          </p:nvPr>
        </p:nvSpPr>
        <p:spPr>
          <a:xfrm>
            <a:off x="739775" y="2174552"/>
            <a:ext cx="7662864" cy="4964893"/>
          </a:xfrm>
        </p:spPr>
        <p:txBody>
          <a:bodyPr>
            <a:normAutofit/>
          </a:bodyPr>
          <a:lstStyle/>
          <a:p>
            <a:r>
              <a:rPr lang="en-AU" dirty="0"/>
              <a:t>First person sentences use the pronouns ‘I’ and ‘we’.  For example:</a:t>
            </a:r>
          </a:p>
          <a:p>
            <a:pPr lvl="1"/>
            <a:r>
              <a:rPr lang="en-AU" dirty="0"/>
              <a:t>We have considered...</a:t>
            </a:r>
          </a:p>
          <a:p>
            <a:pPr lvl="1"/>
            <a:r>
              <a:rPr lang="en-AU" dirty="0"/>
              <a:t>I suggest that...</a:t>
            </a:r>
          </a:p>
          <a:p>
            <a:pPr lvl="1"/>
            <a:r>
              <a:rPr lang="en-AU" dirty="0"/>
              <a:t>I have </a:t>
            </a:r>
            <a:r>
              <a:rPr lang="en-AU" dirty="0" smtClean="0"/>
              <a:t>observed…</a:t>
            </a:r>
            <a:endParaRPr lang="en-AU" dirty="0"/>
          </a:p>
          <a:p>
            <a:r>
              <a:rPr lang="en-AU" dirty="0"/>
              <a:t>These can be transformed into-</a:t>
            </a:r>
            <a:endParaRPr lang="en-GB" dirty="0"/>
          </a:p>
          <a:p>
            <a:pPr lvl="1"/>
            <a:r>
              <a:rPr lang="en-AU" dirty="0"/>
              <a:t>Consideration has been given to...</a:t>
            </a:r>
          </a:p>
          <a:p>
            <a:pPr lvl="1"/>
            <a:r>
              <a:rPr lang="en-AU" dirty="0"/>
              <a:t>The suggestion is made that...</a:t>
            </a:r>
          </a:p>
          <a:p>
            <a:pPr lvl="1"/>
            <a:r>
              <a:rPr lang="en-AU" dirty="0"/>
              <a:t>It has been observed that...</a:t>
            </a:r>
            <a:endParaRPr lang="en-GB" dirty="0"/>
          </a:p>
          <a:p>
            <a:endParaRPr lang="en-US" dirty="0"/>
          </a:p>
        </p:txBody>
      </p:sp>
    </p:spTree>
    <p:extLst>
      <p:ext uri="{BB962C8B-B14F-4D97-AF65-F5344CB8AC3E}">
        <p14:creationId xmlns:p14="http://schemas.microsoft.com/office/powerpoint/2010/main" val="2671450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mechanics</a:t>
            </a:r>
            <a:endParaRPr lang="en-US" dirty="0"/>
          </a:p>
        </p:txBody>
      </p:sp>
      <p:sp>
        <p:nvSpPr>
          <p:cNvPr id="3" name="Content Placeholder 2"/>
          <p:cNvSpPr>
            <a:spLocks noGrp="1"/>
          </p:cNvSpPr>
          <p:nvPr>
            <p:ph idx="1"/>
          </p:nvPr>
        </p:nvSpPr>
        <p:spPr>
          <a:xfrm>
            <a:off x="739775" y="2039840"/>
            <a:ext cx="7662864" cy="3997424"/>
          </a:xfrm>
        </p:spPr>
        <p:txBody>
          <a:bodyPr>
            <a:normAutofit/>
          </a:bodyPr>
          <a:lstStyle/>
          <a:p>
            <a:r>
              <a:rPr lang="en-US" dirty="0">
                <a:latin typeface="Times New Roman" charset="0"/>
              </a:rPr>
              <a:t>Check spelling</a:t>
            </a:r>
          </a:p>
          <a:p>
            <a:r>
              <a:rPr lang="en-US" dirty="0">
                <a:latin typeface="Times New Roman" charset="0"/>
              </a:rPr>
              <a:t>Check grammar</a:t>
            </a:r>
          </a:p>
          <a:p>
            <a:r>
              <a:rPr lang="en-US" dirty="0">
                <a:latin typeface="Times New Roman" charset="0"/>
              </a:rPr>
              <a:t>Minimize the use of Acronyms</a:t>
            </a:r>
          </a:p>
          <a:p>
            <a:r>
              <a:rPr lang="en-US" dirty="0">
                <a:latin typeface="Times New Roman" charset="0"/>
              </a:rPr>
              <a:t>If acronyms are necessary, always define them at the first use.</a:t>
            </a:r>
          </a:p>
          <a:p>
            <a:r>
              <a:rPr lang="en-US" dirty="0">
                <a:latin typeface="Times New Roman" charset="0"/>
              </a:rPr>
              <a:t>Number all equations, table, and figures</a:t>
            </a:r>
          </a:p>
          <a:p>
            <a:r>
              <a:rPr lang="en-US" dirty="0">
                <a:latin typeface="Times New Roman" charset="0"/>
              </a:rPr>
              <a:t>All tables and figures must have captions</a:t>
            </a:r>
          </a:p>
          <a:p>
            <a:pPr marL="0" indent="0">
              <a:buNone/>
            </a:pPr>
            <a:endParaRPr lang="en-US" dirty="0"/>
          </a:p>
        </p:txBody>
      </p:sp>
    </p:spTree>
    <p:extLst>
      <p:ext uri="{BB962C8B-B14F-4D97-AF65-F5344CB8AC3E}">
        <p14:creationId xmlns:p14="http://schemas.microsoft.com/office/powerpoint/2010/main" val="888879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Structure</a:t>
            </a:r>
            <a:endParaRPr lang="en-US" dirty="0"/>
          </a:p>
        </p:txBody>
      </p:sp>
      <p:sp>
        <p:nvSpPr>
          <p:cNvPr id="3" name="Content Placeholder 2"/>
          <p:cNvSpPr>
            <a:spLocks noGrp="1"/>
          </p:cNvSpPr>
          <p:nvPr>
            <p:ph idx="1"/>
          </p:nvPr>
        </p:nvSpPr>
        <p:spPr>
          <a:xfrm>
            <a:off x="739775" y="1347064"/>
            <a:ext cx="7662864" cy="5272794"/>
          </a:xfrm>
        </p:spPr>
        <p:txBody>
          <a:bodyPr>
            <a:normAutofit fontScale="92500" lnSpcReduction="20000"/>
          </a:bodyPr>
          <a:lstStyle/>
          <a:p>
            <a:r>
              <a:rPr lang="en-US" dirty="0">
                <a:latin typeface="Times New Roman" charset="0"/>
              </a:rPr>
              <a:t>Title</a:t>
            </a:r>
          </a:p>
          <a:p>
            <a:pPr lvl="1"/>
            <a:r>
              <a:rPr lang="en-US" dirty="0" smtClean="0">
                <a:latin typeface="Times New Roman" charset="0"/>
              </a:rPr>
              <a:t>Table </a:t>
            </a:r>
            <a:r>
              <a:rPr lang="en-US" dirty="0">
                <a:latin typeface="Times New Roman" charset="0"/>
              </a:rPr>
              <a:t>of contents</a:t>
            </a:r>
          </a:p>
          <a:p>
            <a:pPr lvl="1"/>
            <a:r>
              <a:rPr lang="en-US" dirty="0">
                <a:latin typeface="Times New Roman" charset="0"/>
              </a:rPr>
              <a:t>Code listing</a:t>
            </a:r>
          </a:p>
          <a:p>
            <a:pPr lvl="1"/>
            <a:r>
              <a:rPr lang="en-US" dirty="0">
                <a:latin typeface="Times New Roman" charset="0"/>
              </a:rPr>
              <a:t>Figures &amp; Caption</a:t>
            </a:r>
          </a:p>
          <a:p>
            <a:r>
              <a:rPr lang="en-US" dirty="0">
                <a:latin typeface="Times New Roman" charset="0"/>
              </a:rPr>
              <a:t>Introduction</a:t>
            </a:r>
          </a:p>
          <a:p>
            <a:r>
              <a:rPr lang="en-US" dirty="0" smtClean="0">
                <a:latin typeface="Times New Roman" charset="0"/>
              </a:rPr>
              <a:t>Background Literature</a:t>
            </a:r>
          </a:p>
          <a:p>
            <a:r>
              <a:rPr lang="en-US" dirty="0" smtClean="0">
                <a:latin typeface="Times New Roman" charset="0"/>
              </a:rPr>
              <a:t>Analysis </a:t>
            </a:r>
            <a:r>
              <a:rPr lang="en-US" dirty="0">
                <a:latin typeface="Times New Roman" charset="0"/>
              </a:rPr>
              <a:t>&amp; Design</a:t>
            </a:r>
          </a:p>
          <a:p>
            <a:r>
              <a:rPr lang="en-US" dirty="0">
                <a:latin typeface="Times New Roman" charset="0"/>
              </a:rPr>
              <a:t>Implementation</a:t>
            </a:r>
          </a:p>
          <a:p>
            <a:r>
              <a:rPr lang="en-US" dirty="0">
                <a:latin typeface="Times New Roman" charset="0"/>
              </a:rPr>
              <a:t>Testing &amp; Discussions</a:t>
            </a:r>
          </a:p>
          <a:p>
            <a:r>
              <a:rPr lang="en-US" dirty="0">
                <a:latin typeface="Times New Roman" charset="0"/>
              </a:rPr>
              <a:t>Conclusion (s)</a:t>
            </a:r>
          </a:p>
          <a:p>
            <a:r>
              <a:rPr lang="en-US" dirty="0">
                <a:latin typeface="Times New Roman" charset="0"/>
              </a:rPr>
              <a:t>References</a:t>
            </a:r>
          </a:p>
          <a:p>
            <a:r>
              <a:rPr lang="en-US" dirty="0" smtClean="0">
                <a:latin typeface="Times New Roman" charset="0"/>
              </a:rPr>
              <a:t>Appendices</a:t>
            </a:r>
            <a:endParaRPr lang="en-US" dirty="0">
              <a:latin typeface="Times New Roman" charset="0"/>
            </a:endParaRPr>
          </a:p>
          <a:p>
            <a:endParaRPr lang="en-US" dirty="0"/>
          </a:p>
        </p:txBody>
      </p:sp>
    </p:spTree>
    <p:extLst>
      <p:ext uri="{BB962C8B-B14F-4D97-AF65-F5344CB8AC3E}">
        <p14:creationId xmlns:p14="http://schemas.microsoft.com/office/powerpoint/2010/main" val="1756916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Section</a:t>
            </a:r>
            <a:endParaRPr lang="en-US" dirty="0"/>
          </a:p>
        </p:txBody>
      </p:sp>
      <p:sp>
        <p:nvSpPr>
          <p:cNvPr id="3" name="Content Placeholder 2"/>
          <p:cNvSpPr>
            <a:spLocks noGrp="1"/>
          </p:cNvSpPr>
          <p:nvPr>
            <p:ph idx="1"/>
          </p:nvPr>
        </p:nvSpPr>
        <p:spPr>
          <a:xfrm>
            <a:off x="739775" y="2136060"/>
            <a:ext cx="7662864" cy="3901204"/>
          </a:xfrm>
        </p:spPr>
        <p:txBody>
          <a:bodyPr>
            <a:normAutofit fontScale="92500"/>
          </a:bodyPr>
          <a:lstStyle/>
          <a:p>
            <a:r>
              <a:rPr lang="en-US" dirty="0">
                <a:latin typeface="Times New Roman" charset="0"/>
              </a:rPr>
              <a:t>Does not substitute the report nor does it echo </a:t>
            </a:r>
            <a:r>
              <a:rPr lang="en-US" dirty="0" smtClean="0">
                <a:latin typeface="Times New Roman" charset="0"/>
              </a:rPr>
              <a:t>abstract. Simply an extension of the project brief. Same tone</a:t>
            </a:r>
          </a:p>
          <a:p>
            <a:r>
              <a:rPr lang="en-US" dirty="0" smtClean="0">
                <a:latin typeface="Times New Roman" charset="0"/>
              </a:rPr>
              <a:t>Discusses problem statement, </a:t>
            </a:r>
            <a:r>
              <a:rPr lang="en-US" dirty="0">
                <a:latin typeface="Times New Roman" charset="0"/>
              </a:rPr>
              <a:t>relation to prior work, </a:t>
            </a:r>
            <a:r>
              <a:rPr lang="en-US" dirty="0" smtClean="0">
                <a:latin typeface="Times New Roman" charset="0"/>
              </a:rPr>
              <a:t>domain area</a:t>
            </a:r>
          </a:p>
          <a:p>
            <a:r>
              <a:rPr lang="en-US" dirty="0">
                <a:latin typeface="Times New Roman" charset="0"/>
              </a:rPr>
              <a:t>Should be broken into sub sections: Project overview &amp; </a:t>
            </a:r>
            <a:r>
              <a:rPr lang="en-US" dirty="0" smtClean="0">
                <a:latin typeface="Times New Roman" charset="0"/>
              </a:rPr>
              <a:t>Requirements</a:t>
            </a:r>
          </a:p>
          <a:p>
            <a:r>
              <a:rPr lang="en-US" dirty="0" smtClean="0">
                <a:latin typeface="Times New Roman" charset="0"/>
              </a:rPr>
              <a:t>Discuss the requirements at high level. Divide into primary &amp; secondary requirements</a:t>
            </a:r>
          </a:p>
          <a:p>
            <a:r>
              <a:rPr lang="en-US" dirty="0" smtClean="0">
                <a:latin typeface="Times New Roman" charset="0"/>
              </a:rPr>
              <a:t>Documentation </a:t>
            </a:r>
            <a:r>
              <a:rPr lang="en-US" dirty="0">
                <a:latin typeface="Times New Roman" charset="0"/>
              </a:rPr>
              <a:t>structure </a:t>
            </a:r>
            <a:r>
              <a:rPr lang="en-US" dirty="0" smtClean="0">
                <a:latin typeface="Times New Roman" charset="0"/>
              </a:rPr>
              <a:t>should be </a:t>
            </a:r>
            <a:r>
              <a:rPr lang="en-US" dirty="0">
                <a:latin typeface="Times New Roman" charset="0"/>
              </a:rPr>
              <a:t>outlined </a:t>
            </a:r>
            <a:r>
              <a:rPr lang="en-US" dirty="0" smtClean="0">
                <a:latin typeface="Times New Roman" charset="0"/>
              </a:rPr>
              <a:t>here. Quick roadmap of what the reader should expect. Assume the reader does not have an idea of what you discussed in your report</a:t>
            </a:r>
            <a:endParaRPr lang="en-US" dirty="0">
              <a:latin typeface="Times New Roman" charset="0"/>
            </a:endParaRPr>
          </a:p>
          <a:p>
            <a:endParaRPr lang="en-US" dirty="0"/>
          </a:p>
        </p:txBody>
      </p:sp>
    </p:spTree>
    <p:extLst>
      <p:ext uri="{BB962C8B-B14F-4D97-AF65-F5344CB8AC3E}">
        <p14:creationId xmlns:p14="http://schemas.microsoft.com/office/powerpoint/2010/main" val="22625937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3646</TotalTime>
  <Words>848</Words>
  <Application>Microsoft Macintosh PowerPoint</Application>
  <PresentationFormat>On-screen Show (4:3)</PresentationFormat>
  <Paragraphs>104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Calisto MT</vt:lpstr>
      <vt:lpstr>Times New Roman</vt:lpstr>
      <vt:lpstr>Wingdings</vt:lpstr>
      <vt:lpstr>Arial</vt:lpstr>
      <vt:lpstr>Genesis</vt:lpstr>
      <vt:lpstr>Reporting &amp; Documentation</vt:lpstr>
      <vt:lpstr>Outline</vt:lpstr>
      <vt:lpstr>Why write a report?</vt:lpstr>
      <vt:lpstr>Writing styles</vt:lpstr>
      <vt:lpstr>Examples</vt:lpstr>
      <vt:lpstr>More examples…</vt:lpstr>
      <vt:lpstr>Writing mechanics</vt:lpstr>
      <vt:lpstr>Report Structure</vt:lpstr>
      <vt:lpstr>Introduction Section</vt:lpstr>
      <vt:lpstr>Requirements</vt:lpstr>
      <vt:lpstr>Requirement catalogue template</vt:lpstr>
      <vt:lpstr>Background Literature</vt:lpstr>
      <vt:lpstr>Background literature cont..</vt:lpstr>
      <vt:lpstr>Background Literature(Sources)</vt:lpstr>
      <vt:lpstr>Questions?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Proj</dc:title>
  <dc:creator>resegor</dc:creator>
  <cp:lastModifiedBy> </cp:lastModifiedBy>
  <cp:revision>160</cp:revision>
  <cp:lastPrinted>2014-02-11T05:30:40Z</cp:lastPrinted>
  <dcterms:created xsi:type="dcterms:W3CDTF">2013-10-18T09:30:19Z</dcterms:created>
  <dcterms:modified xsi:type="dcterms:W3CDTF">2017-02-22T07:19:53Z</dcterms:modified>
</cp:coreProperties>
</file>