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2" r:id="rId4"/>
    <p:sldId id="276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FDB-9800-B849-9967-90AA96D9A13F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45A00-AD58-A744-BE4D-7B73CD9F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933D-38B5-7D48-B454-B8E6C034C63E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C088-9BBB-CF49-8519-A549E2F4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text file. You can use your </a:t>
            </a:r>
            <a:r>
              <a:rPr lang="en-US" dirty="0" err="1" smtClean="0"/>
              <a:t>fav</a:t>
            </a:r>
            <a:r>
              <a:rPr lang="en-US" dirty="0" smtClean="0"/>
              <a:t> text editor to write it. Like notepad, vi, </a:t>
            </a:r>
            <a:r>
              <a:rPr lang="en-US" dirty="0" err="1" smtClean="0"/>
              <a:t>emacs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Commands start with backslash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\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Arguments for the commands are placed inside curly braces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{ }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Optional arguments are placed inside square brackets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[ ]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088-9BBB-CF49-8519-A549E2F4D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12/02/14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41F3C2-6F1E-2148-86BE-75F9F1CA7C8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</a:t>
            </a:r>
            <a:r>
              <a:rPr lang="en-US" dirty="0" err="1" smtClean="0">
                <a:solidFill>
                  <a:schemeClr val="tx1"/>
                </a:solidFill>
              </a:rPr>
              <a:t>LaTex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SE PROJ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Cover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43388"/>
            <a:ext cx="7662864" cy="3793876"/>
          </a:xfrm>
        </p:spPr>
        <p:txBody>
          <a:bodyPr/>
          <a:lstStyle/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\begin{document}</a:t>
            </a:r>
          </a:p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\title{...}</a:t>
            </a:r>
          </a:p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\author{...}</a:t>
            </a:r>
          </a:p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\date{...}              (Put % in front of it to suppress.)</a:t>
            </a:r>
          </a:p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maketitle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           (Title and name appear here.)</a:t>
            </a:r>
          </a:p>
          <a:p>
            <a:pPr marL="571500" indent="-304800">
              <a:spcBef>
                <a:spcPts val="21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\end{document]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04800"/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\chapter{…}</a:t>
            </a:r>
          </a:p>
          <a:p>
            <a:pPr marL="571500" indent="-304800"/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\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section{...}</a:t>
            </a:r>
          </a:p>
          <a:p>
            <a:pPr marL="571500" indent="-304800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\subsection{...}</a:t>
            </a:r>
          </a:p>
          <a:p>
            <a:pPr marL="571500" indent="-304800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\</a:t>
            </a:r>
            <a:r>
              <a:rPr lang="en-US" dirty="0" err="1">
                <a:latin typeface="Gill Sans" charset="0"/>
                <a:ea typeface="ヒラギノ角ゴ ProN W3" charset="0"/>
                <a:cs typeface="ヒラギノ角ゴ ProN W3" charset="0"/>
              </a:rPr>
              <a:t>subsubsection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{...}</a:t>
            </a:r>
          </a:p>
          <a:p>
            <a:pPr marL="571500" indent="-304800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(These will be numbered: 1., 1.1., 1.1.1.</a:t>
            </a:r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)</a:t>
            </a: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3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&amp;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Figures &amp; Tables cannot be broken between pages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r>
              <a:rPr lang="en-US" dirty="0"/>
              <a:t> They are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/>
              <a:t>floated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buFont typeface="Wingdings" charset="0"/>
              <a:buNone/>
            </a:pPr>
            <a:endParaRPr lang="en-US" sz="800" dirty="0"/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</a:rPr>
              <a:t>\begin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figure</a:t>
            </a:r>
            <a:r>
              <a:rPr lang="en-US" dirty="0"/>
              <a:t>}</a:t>
            </a:r>
          </a:p>
          <a:p>
            <a:pPr>
              <a:buFont typeface="Wingdings" charset="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\</a:t>
            </a:r>
            <a:r>
              <a:rPr lang="en-US" b="1" dirty="0" err="1">
                <a:solidFill>
                  <a:srgbClr val="0000FF"/>
                </a:solidFill>
              </a:rPr>
              <a:t>includegraphics</a:t>
            </a:r>
            <a:r>
              <a:rPr lang="en-US" dirty="0"/>
              <a:t>{sample}</a:t>
            </a:r>
          </a:p>
          <a:p>
            <a:pPr>
              <a:buFont typeface="Wingdings" charset="0"/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0000FF"/>
                </a:solidFill>
              </a:rPr>
              <a:t>\caption</a:t>
            </a:r>
            <a:r>
              <a:rPr lang="en-US" dirty="0"/>
              <a:t>{A sample figure.}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</a:rPr>
              <a:t>\end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figure</a:t>
            </a:r>
            <a:r>
              <a:rPr lang="en-US" dirty="0"/>
              <a:t>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6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79460"/>
            <a:ext cx="7662864" cy="4057804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</a:rPr>
              <a:t>\label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marker</a:t>
            </a:r>
            <a:r>
              <a:rPr lang="en-US" dirty="0"/>
              <a:t>}       </a:t>
            </a:r>
            <a:r>
              <a:rPr lang="en-US" b="1" dirty="0">
                <a:solidFill>
                  <a:srgbClr val="0000FF"/>
                </a:solidFill>
              </a:rPr>
              <a:t>\ref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marker</a:t>
            </a:r>
            <a:r>
              <a:rPr lang="en-US" dirty="0"/>
              <a:t>}          </a:t>
            </a:r>
            <a:r>
              <a:rPr lang="en-US" b="1" dirty="0">
                <a:solidFill>
                  <a:srgbClr val="0000FF"/>
                </a:solidFill>
              </a:rPr>
              <a:t>\</a:t>
            </a:r>
            <a:r>
              <a:rPr lang="en-US" b="1" dirty="0" err="1">
                <a:solidFill>
                  <a:srgbClr val="0000FF"/>
                </a:solidFill>
              </a:rPr>
              <a:t>pageref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marker</a:t>
            </a:r>
            <a:r>
              <a:rPr lang="en-US" dirty="0"/>
              <a:t>}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</a:rPr>
              <a:t>\section</a:t>
            </a:r>
            <a:r>
              <a:rPr lang="en-US" dirty="0"/>
              <a:t>{Introduction}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</a:rPr>
              <a:t>\label</a:t>
            </a:r>
            <a:r>
              <a:rPr lang="en-US" dirty="0"/>
              <a:t>{intro}</a:t>
            </a:r>
          </a:p>
          <a:p>
            <a:pPr>
              <a:buFont typeface="Wingdings" charset="0"/>
              <a:buNone/>
            </a:pPr>
            <a:r>
              <a:rPr lang="en-US" b="1" dirty="0" smtClean="0"/>
              <a:t>…</a:t>
            </a:r>
            <a:endParaRPr lang="en-US" b="1" dirty="0"/>
          </a:p>
          <a:p>
            <a:pPr>
              <a:buFont typeface="Wingdings" charset="0"/>
              <a:buNone/>
            </a:pPr>
            <a:r>
              <a:rPr lang="en-US" dirty="0"/>
              <a:t>As mentioned in section </a:t>
            </a:r>
            <a:r>
              <a:rPr lang="en-US" b="1" dirty="0">
                <a:solidFill>
                  <a:srgbClr val="0000FF"/>
                </a:solidFill>
              </a:rPr>
              <a:t>\ref</a:t>
            </a:r>
            <a:r>
              <a:rPr lang="en-US" dirty="0"/>
              <a:t>{intro} in page </a:t>
            </a:r>
            <a:r>
              <a:rPr lang="en-US" b="1" dirty="0">
                <a:solidFill>
                  <a:srgbClr val="0000FF"/>
                </a:solidFill>
              </a:rPr>
              <a:t>\</a:t>
            </a:r>
            <a:r>
              <a:rPr lang="en-US" b="1" dirty="0" err="1">
                <a:solidFill>
                  <a:srgbClr val="0000FF"/>
                </a:solidFill>
              </a:rPr>
              <a:t>pageref</a:t>
            </a:r>
            <a:r>
              <a:rPr lang="en-US" dirty="0"/>
              <a:t>{</a:t>
            </a:r>
            <a:r>
              <a:rPr lang="en-US" dirty="0" smtClean="0"/>
              <a:t>intro}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5" y="1352630"/>
            <a:ext cx="5282799" cy="4684634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z="2400" dirty="0"/>
              <a:t>\begin{center}</a:t>
            </a:r>
          </a:p>
          <a:p>
            <a:pPr>
              <a:buFontTx/>
              <a:buNone/>
            </a:pPr>
            <a:r>
              <a:rPr lang="en-US" sz="2400" dirty="0"/>
              <a:t>{\large</a:t>
            </a:r>
          </a:p>
          <a:p>
            <a:pPr>
              <a:buFontTx/>
              <a:buNone/>
            </a:pPr>
            <a:r>
              <a:rPr lang="en-US" sz="2400" dirty="0"/>
              <a:t>$$ y=\</a:t>
            </a:r>
            <a:r>
              <a:rPr lang="en-US" sz="2400" dirty="0" err="1"/>
              <a:t>frac</a:t>
            </a:r>
            <a:r>
              <a:rPr lang="en-US" sz="2400" dirty="0"/>
              <a:t>{a^3+2c_{x}}{1+\</a:t>
            </a:r>
            <a:r>
              <a:rPr lang="en-US" sz="2400" dirty="0" err="1"/>
              <a:t>sqrt</a:t>
            </a:r>
            <a:r>
              <a:rPr lang="en-US" sz="2400" dirty="0"/>
              <a:t>{b_{x}}} $$ \\</a:t>
            </a:r>
          </a:p>
          <a:p>
            <a:pPr>
              <a:buFontTx/>
              <a:buNone/>
            </a:pPr>
            <a:r>
              <a:rPr lang="en-US" sz="2400" dirty="0"/>
              <a:t>\</a:t>
            </a:r>
            <a:r>
              <a:rPr lang="en-US" sz="2400" dirty="0" err="1"/>
              <a:t>vspace</a:t>
            </a:r>
            <a:r>
              <a:rPr lang="en-US" sz="2400" dirty="0"/>
              <a:t>{0.2in}</a:t>
            </a:r>
          </a:p>
          <a:p>
            <a:pPr>
              <a:buFontTx/>
              <a:buNone/>
            </a:pPr>
            <a:r>
              <a:rPr lang="en-US" sz="2400" dirty="0"/>
              <a:t>$$ Q=\sum_{</a:t>
            </a:r>
            <a:r>
              <a:rPr lang="en-US" sz="2400" dirty="0" err="1"/>
              <a:t>i</a:t>
            </a:r>
            <a:r>
              <a:rPr lang="en-US" sz="2400" dirty="0"/>
              <a:t>=1}^{j}\</a:t>
            </a:r>
            <a:r>
              <a:rPr lang="en-US" sz="2400" dirty="0" err="1"/>
              <a:t>int</a:t>
            </a:r>
            <a:r>
              <a:rPr lang="en-US" sz="2400" dirty="0"/>
              <a:t>_{\mu}^{\</a:t>
            </a:r>
            <a:r>
              <a:rPr lang="en-US" sz="2400" dirty="0" err="1"/>
              <a:t>infty</a:t>
            </a:r>
            <a:r>
              <a:rPr lang="en-US" sz="2400" dirty="0"/>
              <a:t>}f(x_{j})dx $$ \\</a:t>
            </a:r>
          </a:p>
          <a:p>
            <a:pPr>
              <a:buFontTx/>
              <a:buNone/>
            </a:pPr>
            <a:r>
              <a:rPr lang="en-US" sz="2400" dirty="0"/>
              <a:t>\</a:t>
            </a:r>
            <a:r>
              <a:rPr lang="en-US" sz="2400" dirty="0" err="1"/>
              <a:t>vspace</a:t>
            </a:r>
            <a:r>
              <a:rPr lang="en-US" sz="2400" dirty="0"/>
              <a:t>{0.2in}</a:t>
            </a:r>
          </a:p>
          <a:p>
            <a:pPr>
              <a:buFontTx/>
              <a:buNone/>
            </a:pPr>
            <a:r>
              <a:rPr lang="en-US" sz="2400" dirty="0"/>
              <a:t>$$ \Psi = \</a:t>
            </a:r>
            <a:r>
              <a:rPr lang="en-US" sz="2400" dirty="0" err="1"/>
              <a:t>oint</a:t>
            </a:r>
            <a:r>
              <a:rPr lang="en-US" sz="2400" dirty="0"/>
              <a:t>_{- \</a:t>
            </a:r>
            <a:r>
              <a:rPr lang="en-US" sz="2400" dirty="0" err="1"/>
              <a:t>infty</a:t>
            </a:r>
            <a:r>
              <a:rPr lang="en-US" sz="2400" dirty="0"/>
              <a:t>}^{\</a:t>
            </a:r>
            <a:r>
              <a:rPr lang="en-US" sz="2400" dirty="0" err="1"/>
              <a:t>infty</a:t>
            </a:r>
            <a:r>
              <a:rPr lang="en-US" sz="2400" dirty="0"/>
              <a:t>}f_{</a:t>
            </a:r>
            <a:r>
              <a:rPr lang="en-US" sz="2400" dirty="0" err="1"/>
              <a:t>xy</a:t>
            </a:r>
            <a:r>
              <a:rPr lang="en-US" sz="2400" dirty="0"/>
              <a:t>}({\</a:t>
            </a:r>
            <a:r>
              <a:rPr lang="en-US" sz="2400" dirty="0" err="1"/>
              <a:t>frac</a:t>
            </a:r>
            <a:r>
              <a:rPr lang="en-US" sz="2400" dirty="0"/>
              <a:t>{\partial</a:t>
            </a:r>
          </a:p>
          <a:p>
            <a:pPr>
              <a:buFontTx/>
              <a:buNone/>
            </a:pPr>
            <a:r>
              <a:rPr lang="en-US" sz="2400" dirty="0" err="1"/>
              <a:t>Qx</a:t>
            </a:r>
            <a:r>
              <a:rPr lang="en-US" sz="2400" dirty="0"/>
              <a:t>}{\partial </a:t>
            </a:r>
            <a:r>
              <a:rPr lang="en-US" sz="2400" dirty="0" err="1"/>
              <a:t>Qy</a:t>
            </a:r>
            <a:r>
              <a:rPr lang="en-US" sz="2400" dirty="0"/>
              <a:t>}})^{\</a:t>
            </a:r>
            <a:r>
              <a:rPr lang="en-US" sz="2400" dirty="0" err="1"/>
              <a:t>Im</a:t>
            </a:r>
            <a:r>
              <a:rPr lang="en-US" sz="2400" dirty="0"/>
              <a:t>_{\pi}^ \prime} $$ \\ }</a:t>
            </a:r>
          </a:p>
          <a:p>
            <a:endParaRPr lang="en-US" dirty="0"/>
          </a:p>
        </p:txBody>
      </p:sp>
      <p:pic>
        <p:nvPicPr>
          <p:cNvPr id="4" name="Picture 7" descr="E:\public_html\usecomp_s00\latex\ma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057400"/>
            <a:ext cx="3505200" cy="3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28943"/>
            <a:ext cx="7662864" cy="4123786"/>
          </a:xfrm>
        </p:spPr>
        <p:txBody>
          <a:bodyPr>
            <a:normAutofit/>
          </a:bodyPr>
          <a:lstStyle/>
          <a:p>
            <a:pPr marL="889000"/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LaTeX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(pronounced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lahtekh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or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laytekh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) is a typesetting program, not a word processor.</a:t>
            </a:r>
          </a:p>
          <a:p>
            <a:pPr marL="889000">
              <a:spcBef>
                <a:spcPts val="23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It is written on an ordinary text editor and translated by means of a program into a finalized version, usually in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pdf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format.</a:t>
            </a:r>
          </a:p>
          <a:p>
            <a:pPr marL="889000">
              <a:spcBef>
                <a:spcPts val="23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Formatting codes are embedded in the text.</a:t>
            </a:r>
          </a:p>
          <a:p>
            <a:pPr marL="889000">
              <a:spcBef>
                <a:spcPts val="23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Equations, symbols, tables, etc. are created by means of formatting codes</a:t>
            </a:r>
            <a:r>
              <a:rPr lang="en-US" sz="2400" dirty="0" smtClean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  <a:endParaRPr lang="en-US" sz="2400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LaTex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47675" y="2506663"/>
            <a:ext cx="8386763" cy="2605087"/>
            <a:chOff x="477" y="1023"/>
            <a:chExt cx="4806" cy="133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" y="1023"/>
              <a:ext cx="4806" cy="1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93" y="2170"/>
              <a:ext cx="491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LaTeX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94" y="1421"/>
              <a:ext cx="346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TeX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66" y="1676"/>
              <a:ext cx="553" cy="607"/>
            </a:xfrm>
            <a:custGeom>
              <a:avLst/>
              <a:gdLst>
                <a:gd name="T0" fmla="*/ 553 w 553"/>
                <a:gd name="T1" fmla="*/ 0 h 607"/>
                <a:gd name="T2" fmla="*/ 0 w 553"/>
                <a:gd name="T3" fmla="*/ 607 h 607"/>
                <a:gd name="T4" fmla="*/ 340 w 553"/>
                <a:gd name="T5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3" h="607">
                  <a:moveTo>
                    <a:pt x="553" y="0"/>
                  </a:moveTo>
                  <a:lnTo>
                    <a:pt x="0" y="607"/>
                  </a:lnTo>
                  <a:lnTo>
                    <a:pt x="340" y="60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21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TeXnicCenter</a:t>
            </a:r>
            <a:r>
              <a:rPr lang="en-US" dirty="0" smtClean="0"/>
              <a:t> (Windows only)</a:t>
            </a:r>
          </a:p>
          <a:p>
            <a:r>
              <a:rPr lang="en-US" dirty="0" err="1" smtClean="0"/>
              <a:t>Texstudio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Led</a:t>
            </a:r>
          </a:p>
          <a:p>
            <a:r>
              <a:rPr lang="en-US" dirty="0" err="1" smtClean="0"/>
              <a:t>WinEdit</a:t>
            </a:r>
            <a:r>
              <a:rPr lang="en-US" dirty="0" smtClean="0"/>
              <a:t> (commercial)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752069"/>
            <a:ext cx="7662864" cy="4549122"/>
          </a:xfrm>
        </p:spPr>
        <p:txBody>
          <a:bodyPr>
            <a:normAutofit/>
          </a:bodyPr>
          <a:lstStyle/>
          <a:p>
            <a:r>
              <a:rPr lang="en-US" dirty="0"/>
              <a:t> Professional typesetting</a:t>
            </a:r>
          </a:p>
          <a:p>
            <a:pPr lvl="1"/>
            <a:r>
              <a:rPr lang="en-US" dirty="0"/>
              <a:t> Best output</a:t>
            </a:r>
          </a:p>
          <a:p>
            <a:r>
              <a:rPr lang="en-US" dirty="0"/>
              <a:t> It is the standard for scientific documents</a:t>
            </a:r>
          </a:p>
          <a:p>
            <a:r>
              <a:rPr lang="en-US" dirty="0"/>
              <a:t> Processing Mathematical (&amp; other) symbols</a:t>
            </a:r>
          </a:p>
          <a:p>
            <a:r>
              <a:rPr lang="en-US" dirty="0"/>
              <a:t> Meaning based structuring (rather than appearance)</a:t>
            </a:r>
          </a:p>
          <a:p>
            <a:r>
              <a:rPr lang="en-US" dirty="0"/>
              <a:t> Knowledgeable and helpful user group</a:t>
            </a:r>
          </a:p>
          <a:p>
            <a:r>
              <a:rPr lang="en-US" dirty="0"/>
              <a:t> Its FREE!</a:t>
            </a:r>
          </a:p>
          <a:p>
            <a:r>
              <a:rPr lang="en-US" dirty="0"/>
              <a:t> Platform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0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35" y="2093777"/>
            <a:ext cx="7662864" cy="240949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\</a:t>
            </a:r>
            <a:r>
              <a:rPr lang="en-US" dirty="0" err="1">
                <a:solidFill>
                  <a:srgbClr val="0000FF"/>
                </a:solidFill>
              </a:rPr>
              <a:t>documentclass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article</a:t>
            </a:r>
            <a:r>
              <a:rPr lang="en-US" dirty="0"/>
              <a:t>}</a:t>
            </a:r>
          </a:p>
          <a:p>
            <a:pPr>
              <a:buFont typeface="Wingdings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\begin</a:t>
            </a:r>
            <a:r>
              <a:rPr lang="en-US" dirty="0"/>
              <a:t>{</a:t>
            </a:r>
            <a:r>
              <a:rPr lang="en-US" dirty="0">
                <a:solidFill>
                  <a:srgbClr val="00CC00"/>
                </a:solidFill>
              </a:rPr>
              <a:t>document</a:t>
            </a:r>
            <a:r>
              <a:rPr lang="en-US" dirty="0"/>
              <a:t>}</a:t>
            </a:r>
          </a:p>
          <a:p>
            <a:pPr>
              <a:buFont typeface="Wingdings" charset="0"/>
              <a:buNone/>
            </a:pPr>
            <a:r>
              <a:rPr lang="en-US" dirty="0"/>
              <a:t>       This is some sample text.</a:t>
            </a:r>
          </a:p>
          <a:p>
            <a:pPr>
              <a:buFont typeface="Wingdings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\end</a:t>
            </a:r>
            <a:r>
              <a:rPr lang="en-US" dirty="0"/>
              <a:t>{</a:t>
            </a:r>
            <a:r>
              <a:rPr lang="en-US" dirty="0">
                <a:solidFill>
                  <a:srgbClr val="00CC00"/>
                </a:solidFill>
              </a:rPr>
              <a:t>document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18013" y="1416050"/>
            <a:ext cx="1346200" cy="1577975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{</a:t>
            </a:r>
            <a:r>
              <a:rPr lang="en-US" sz="2400" b="1">
                <a:solidFill>
                  <a:srgbClr val="FF0000"/>
                </a:solidFill>
              </a:rPr>
              <a:t>article</a:t>
            </a:r>
            <a:r>
              <a:rPr lang="en-US" sz="2400" b="1"/>
              <a:t>}</a:t>
            </a:r>
          </a:p>
          <a:p>
            <a:r>
              <a:rPr lang="en-US" sz="2400" b="1"/>
              <a:t>{</a:t>
            </a:r>
            <a:r>
              <a:rPr lang="en-US" sz="2400" b="1">
                <a:solidFill>
                  <a:srgbClr val="FF0000"/>
                </a:solidFill>
              </a:rPr>
              <a:t>report</a:t>
            </a:r>
            <a:r>
              <a:rPr lang="en-US" sz="2400" b="1"/>
              <a:t>}</a:t>
            </a:r>
          </a:p>
          <a:p>
            <a:r>
              <a:rPr lang="en-US" sz="2400" b="1"/>
              <a:t>{</a:t>
            </a:r>
            <a:r>
              <a:rPr lang="en-US" sz="2400" b="1">
                <a:solidFill>
                  <a:srgbClr val="FF0000"/>
                </a:solidFill>
              </a:rPr>
              <a:t>book</a:t>
            </a:r>
            <a:r>
              <a:rPr lang="en-US" sz="2400" b="1"/>
              <a:t>}</a:t>
            </a:r>
          </a:p>
          <a:p>
            <a:r>
              <a:rPr lang="en-US" sz="2400" b="1"/>
              <a:t>{</a:t>
            </a:r>
            <a:r>
              <a:rPr lang="en-US" sz="2400" b="1">
                <a:solidFill>
                  <a:srgbClr val="FF0000"/>
                </a:solidFill>
              </a:rPr>
              <a:t>letter</a:t>
            </a:r>
            <a:r>
              <a:rPr lang="en-US" sz="2400" b="1"/>
              <a:t>}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62625" y="2162175"/>
            <a:ext cx="384175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84900" y="1970088"/>
            <a:ext cx="1917700" cy="422275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Basic Classes</a:t>
            </a:r>
          </a:p>
        </p:txBody>
      </p:sp>
    </p:spTree>
    <p:extLst>
      <p:ext uri="{BB962C8B-B14F-4D97-AF65-F5344CB8AC3E}">
        <p14:creationId xmlns:p14="http://schemas.microsoft.com/office/powerpoint/2010/main" val="27952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61936"/>
            <a:ext cx="7662864" cy="3975327"/>
          </a:xfrm>
        </p:spPr>
        <p:txBody>
          <a:bodyPr/>
          <a:lstStyle/>
          <a:p>
            <a:pPr marL="889000"/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Every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LaTeX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file begins with \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documentclass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{...}</a:t>
            </a:r>
          </a:p>
          <a:p>
            <a:pPr marL="889000">
              <a:spcBef>
                <a:spcPts val="2038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This begins a section called the </a:t>
            </a:r>
            <a:r>
              <a:rPr lang="ja-JP" alt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“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preamble</a:t>
            </a:r>
            <a:r>
              <a:rPr lang="ja-JP" alt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”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, which contains global instructions for the file. \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usepackage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{...} commands and others are placed here.</a:t>
            </a:r>
          </a:p>
          <a:p>
            <a:pPr marL="889000">
              <a:spcBef>
                <a:spcPts val="2038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After the preamble, the body of the text begins with \begin{document}.</a:t>
            </a:r>
          </a:p>
          <a:p>
            <a:pPr marL="889000">
              <a:spcBef>
                <a:spcPts val="2038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At the end of the file is \end{document}.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 err="1">
                <a:latin typeface="Gill Sans" charset="0"/>
                <a:ea typeface="ヒラギノ角ゴ ProN W3" charset="0"/>
                <a:cs typeface="ヒラギノ角ゴ ProN W3" charset="0"/>
              </a:rPr>
              <a:t>LaTeX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is very unforgiving of errors. Everything must be </a:t>
            </a:r>
            <a:r>
              <a:rPr lang="en-US" u="sng" dirty="0">
                <a:latin typeface="Gill Sans" charset="0"/>
                <a:ea typeface="ヒラギノ角ゴ ProN W3" charset="0"/>
                <a:cs typeface="ヒラギノ角ゴ ProN W3" charset="0"/>
              </a:rPr>
              <a:t>exactly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right in order for it to work.</a:t>
            </a:r>
          </a:p>
          <a:p>
            <a:pPr marL="889000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If you type ( instead of {, or if you use a reserved character such as _, it will crash or do something unintended.</a:t>
            </a:r>
          </a:p>
          <a:p>
            <a:pPr marL="889000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This is one reason why a well tested template is very helpful</a:t>
            </a:r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4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60908"/>
            <a:ext cx="7662864" cy="3876355"/>
          </a:xfrm>
        </p:spPr>
        <p:txBody>
          <a:bodyPr/>
          <a:lstStyle/>
          <a:p>
            <a:pPr marL="889000"/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After %,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LaTeX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ignores the rest of the line.</a:t>
            </a:r>
          </a:p>
          <a:p>
            <a:pPr marL="889000">
              <a:spcBef>
                <a:spcPts val="23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documentclass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{article} causes 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LaTeX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 to format the text as an article with set formatting rules.</a:t>
            </a:r>
          </a:p>
          <a:p>
            <a:pPr marL="889000">
              <a:spcBef>
                <a:spcPts val="2325"/>
              </a:spcBef>
            </a:pP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\</a:t>
            </a:r>
            <a:r>
              <a:rPr lang="en-US" sz="2400" dirty="0" err="1">
                <a:latin typeface="Gill Sans" charset="0"/>
                <a:ea typeface="ヒラギノ角ゴ ProN W3" charset="0"/>
                <a:cs typeface="ヒラギノ角ゴ ProN W3" charset="0"/>
              </a:rPr>
              <a:t>usepackage</a:t>
            </a:r>
            <a:r>
              <a:rPr lang="en-US" sz="2400" dirty="0">
                <a:latin typeface="Gill Sans" charset="0"/>
                <a:ea typeface="ヒラギノ角ゴ ProN W3" charset="0"/>
                <a:cs typeface="ヒラギノ角ゴ ProN W3" charset="0"/>
              </a:rPr>
              <a:t>{...} specifies an exception or addition to the set formatting rules. Multiple packages can be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734</Words>
  <Application>Microsoft Macintosh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Introduction to LaTex</vt:lpstr>
      <vt:lpstr>What is LaTex</vt:lpstr>
      <vt:lpstr>Using LaTex</vt:lpstr>
      <vt:lpstr>Editors</vt:lpstr>
      <vt:lpstr>Advantages?</vt:lpstr>
      <vt:lpstr>Basic Document Structure</vt:lpstr>
      <vt:lpstr>Explanation</vt:lpstr>
      <vt:lpstr>Caution</vt:lpstr>
      <vt:lpstr>Preamble</vt:lpstr>
      <vt:lpstr>Making Cover page</vt:lpstr>
      <vt:lpstr>Report Sections</vt:lpstr>
      <vt:lpstr>Figures &amp; Tables</vt:lpstr>
      <vt:lpstr>Cross-referencing</vt:lpstr>
      <vt:lpstr>Some Math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</dc:title>
  <dc:creator>resegor</dc:creator>
  <cp:lastModifiedBy>resegor</cp:lastModifiedBy>
  <cp:revision>178</cp:revision>
  <cp:lastPrinted>2014-02-12T11:47:13Z</cp:lastPrinted>
  <dcterms:created xsi:type="dcterms:W3CDTF">2013-10-18T09:30:19Z</dcterms:created>
  <dcterms:modified xsi:type="dcterms:W3CDTF">2014-02-12T12:28:34Z</dcterms:modified>
</cp:coreProperties>
</file>