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1" r:id="rId3"/>
    <p:sldId id="272" r:id="rId4"/>
    <p:sldId id="273" r:id="rId5"/>
    <p:sldId id="279" r:id="rId6"/>
    <p:sldId id="280" r:id="rId7"/>
    <p:sldId id="274" r:id="rId8"/>
    <p:sldId id="275" r:id="rId9"/>
    <p:sldId id="276" r:id="rId10"/>
    <p:sldId id="277" r:id="rId11"/>
    <p:sldId id="278" r:id="rId12"/>
    <p:sldId id="281" r:id="rId13"/>
    <p:sldId id="282" r:id="rId14"/>
    <p:sldId id="270" r:id="rId15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17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05FDB-9800-B849-9967-90AA96D9A13F}" type="datetimeFigureOut">
              <a:rPr lang="en-US" smtClean="0"/>
              <a:pPr/>
              <a:t>19/02/14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45A00-AD58-A744-BE4D-7B73CD9F97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48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B933D-38B5-7D48-B454-B8E6C034C63E}" type="datetimeFigureOut">
              <a:rPr lang="en-US" smtClean="0"/>
              <a:pPr/>
              <a:t>19/02/14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CC088-9BBB-CF49-8519-A549E2F4D4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2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pPr/>
              <a:t>19/02/14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Engineering Projects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pPr/>
              <a:t>19/02/14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A6384C9-24D9-0045-B7CB-CFFEEA29F3B3}" type="datetimeFigureOut">
              <a:rPr lang="en-US" smtClean="0"/>
              <a:pPr/>
              <a:t>19/02/14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A6384C9-24D9-0045-B7CB-CFFEEA29F3B3}" type="datetimeFigureOut">
              <a:rPr lang="en-US" smtClean="0"/>
              <a:pPr/>
              <a:t>19/02/14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A6384C9-24D9-0045-B7CB-CFFEEA29F3B3}" type="datetimeFigureOut">
              <a:rPr lang="en-US" smtClean="0"/>
              <a:pPr/>
              <a:t>19/02/14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pPr/>
              <a:t>19/02/14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pPr/>
              <a:t>19/02/14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pPr/>
              <a:t>19/02/14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pPr/>
              <a:t>19/02/14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Engineering Projects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A6384C9-24D9-0045-B7CB-CFFEEA29F3B3}" type="datetimeFigureOut">
              <a:rPr lang="en-US" smtClean="0"/>
              <a:pPr/>
              <a:t>19/02/14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pPr/>
              <a:t>19/02/14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pPr/>
              <a:t>19/02/14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pPr/>
              <a:t>19/02/14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pPr/>
              <a:t>19/02/14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pPr/>
              <a:t>19/02/14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pPr/>
              <a:t>19/02/14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A6384C9-24D9-0045-B7CB-CFFEEA29F3B3}" type="datetimeFigureOut">
              <a:rPr lang="en-US" smtClean="0"/>
              <a:pPr/>
              <a:t>19/02/14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Software Engineering Projects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041F3C2-6F1E-2148-86BE-75F9F1CA7C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Reporting &amp; Documentation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Part II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SE PROJ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108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965761"/>
            <a:ext cx="8911167" cy="42149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Discusses the implementation of the system</a:t>
            </a:r>
          </a:p>
          <a:p>
            <a:r>
              <a:rPr lang="en-US" dirty="0" smtClean="0"/>
              <a:t>Coding will occur here</a:t>
            </a:r>
          </a:p>
          <a:p>
            <a:r>
              <a:rPr lang="en-US" dirty="0" smtClean="0"/>
              <a:t>Only major requirements should be discussed within this section</a:t>
            </a:r>
          </a:p>
          <a:p>
            <a:r>
              <a:rPr lang="en-US" dirty="0" smtClean="0"/>
              <a:t>Use Line numbers to discuss your code</a:t>
            </a:r>
          </a:p>
          <a:p>
            <a:pPr lvl="1"/>
            <a:r>
              <a:rPr lang="en-US" i="1" dirty="0" smtClean="0"/>
              <a:t>Lines 5-10 of Listing 5.1 discusses the operation that does…</a:t>
            </a:r>
          </a:p>
          <a:p>
            <a:r>
              <a:rPr lang="en-US" dirty="0" smtClean="0"/>
              <a:t>Within your write-up use latex command </a:t>
            </a:r>
            <a:r>
              <a:rPr lang="en-US" b="1" dirty="0">
                <a:solidFill>
                  <a:srgbClr val="3366FF"/>
                </a:solidFill>
              </a:rPr>
              <a:t>\</a:t>
            </a:r>
            <a:r>
              <a:rPr lang="en-US" b="1" dirty="0" err="1">
                <a:solidFill>
                  <a:srgbClr val="3366FF"/>
                </a:solidFill>
              </a:rPr>
              <a:t>texttt</a:t>
            </a:r>
            <a:r>
              <a:rPr lang="en-US" b="1" dirty="0">
                <a:solidFill>
                  <a:srgbClr val="3366FF"/>
                </a:solidFill>
              </a:rPr>
              <a:t>{</a:t>
            </a:r>
            <a:r>
              <a:rPr lang="en-US" b="1" dirty="0" err="1" smtClean="0">
                <a:solidFill>
                  <a:srgbClr val="3366FF"/>
                </a:solidFill>
              </a:rPr>
              <a:t>ZuluItems</a:t>
            </a:r>
            <a:r>
              <a:rPr lang="en-US" b="1" dirty="0" smtClean="0">
                <a:solidFill>
                  <a:srgbClr val="3366FF"/>
                </a:solidFill>
              </a:rPr>
              <a:t>()}/</a:t>
            </a:r>
            <a:r>
              <a:rPr lang="en-US" b="1" dirty="0">
                <a:solidFill>
                  <a:srgbClr val="3366FF"/>
                </a:solidFill>
              </a:rPr>
              <a:t>\</a:t>
            </a:r>
            <a:r>
              <a:rPr lang="en-US" b="1" dirty="0" err="1">
                <a:solidFill>
                  <a:srgbClr val="3366FF"/>
                </a:solidFill>
              </a:rPr>
              <a:t>texttt</a:t>
            </a:r>
            <a:r>
              <a:rPr lang="en-US" b="1" dirty="0">
                <a:solidFill>
                  <a:srgbClr val="3366FF"/>
                </a:solidFill>
              </a:rPr>
              <a:t>{</a:t>
            </a:r>
            <a:r>
              <a:rPr lang="en-US" b="1" dirty="0" err="1">
                <a:solidFill>
                  <a:srgbClr val="3366FF"/>
                </a:solidFill>
              </a:rPr>
              <a:t>ZuluItems</a:t>
            </a:r>
            <a:r>
              <a:rPr lang="en-US" b="1" dirty="0" smtClean="0">
                <a:solidFill>
                  <a:srgbClr val="3366FF"/>
                </a:solidFill>
              </a:rPr>
              <a:t>} </a:t>
            </a:r>
            <a:r>
              <a:rPr lang="en-US" dirty="0" smtClean="0"/>
              <a:t>to refer to classes or operations. This will distinguish them from the ordinary text</a:t>
            </a:r>
          </a:p>
          <a:p>
            <a:r>
              <a:rPr lang="en-US" dirty="0" smtClean="0"/>
              <a:t>To reference a listing use </a:t>
            </a:r>
            <a:r>
              <a:rPr lang="en-US" b="1" dirty="0">
                <a:solidFill>
                  <a:srgbClr val="3366FF"/>
                </a:solidFill>
              </a:rPr>
              <a:t>\</a:t>
            </a:r>
            <a:r>
              <a:rPr lang="en-US" b="1" dirty="0" err="1">
                <a:solidFill>
                  <a:srgbClr val="3366FF"/>
                </a:solidFill>
              </a:rPr>
              <a:t>lref</a:t>
            </a:r>
            <a:r>
              <a:rPr lang="en-US" b="1" dirty="0">
                <a:solidFill>
                  <a:srgbClr val="3366FF"/>
                </a:solidFill>
              </a:rPr>
              <a:t>{</a:t>
            </a:r>
            <a:r>
              <a:rPr lang="en-US" b="1" dirty="0" err="1">
                <a:solidFill>
                  <a:srgbClr val="3366FF"/>
                </a:solidFill>
              </a:rPr>
              <a:t>lst:zuluitemsThis</a:t>
            </a:r>
            <a:r>
              <a:rPr lang="en-US" b="1" dirty="0">
                <a:solidFill>
                  <a:srgbClr val="3366FF"/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46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 listing with latex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91833"/>
            <a:ext cx="9144000" cy="42592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\begin</a:t>
            </a:r>
            <a:r>
              <a:rPr lang="en-US" sz="1600" b="1" dirty="0">
                <a:latin typeface="Courier New"/>
                <a:cs typeface="Courier New"/>
              </a:rPr>
              <a:t>{</a:t>
            </a:r>
            <a:r>
              <a:rPr lang="en-US" sz="1600" b="1" dirty="0" err="1">
                <a:latin typeface="Courier New"/>
                <a:cs typeface="Courier New"/>
              </a:rPr>
              <a:t>lstlisting</a:t>
            </a:r>
            <a:r>
              <a:rPr lang="en-US" sz="1600" b="1" dirty="0">
                <a:latin typeface="Courier New"/>
                <a:cs typeface="Courier New"/>
              </a:rPr>
              <a:t>}[label=</a:t>
            </a:r>
            <a:r>
              <a:rPr lang="en-US" sz="1600" b="1" dirty="0" err="1">
                <a:latin typeface="Courier New"/>
                <a:cs typeface="Courier New"/>
              </a:rPr>
              <a:t>lst:zuluroomsThis,caption</a:t>
            </a:r>
            <a:r>
              <a:rPr lang="en-US" sz="1600" b="1" dirty="0">
                <a:latin typeface="Courier New"/>
                <a:cs typeface="Courier New"/>
              </a:rPr>
              <a:t>=Section of </a:t>
            </a:r>
            <a:r>
              <a:rPr lang="en-US" sz="1600" b="1" dirty="0" smtClean="0">
                <a:latin typeface="Courier New"/>
                <a:cs typeface="Courier New"/>
              </a:rPr>
              <a:t>the \</a:t>
            </a:r>
            <a:r>
              <a:rPr lang="en-US" sz="1600" b="1" dirty="0" err="1">
                <a:latin typeface="Courier New"/>
                <a:cs typeface="Courier New"/>
              </a:rPr>
              <a:t>texttt</a:t>
            </a:r>
            <a:r>
              <a:rPr lang="en-US" sz="1600" b="1" dirty="0">
                <a:latin typeface="Courier New"/>
                <a:cs typeface="Courier New"/>
              </a:rPr>
              <a:t>{</a:t>
            </a:r>
            <a:r>
              <a:rPr lang="en-US" sz="1600" b="1" dirty="0" err="1">
                <a:latin typeface="Courier New"/>
                <a:cs typeface="Courier New"/>
              </a:rPr>
              <a:t>ZuluRooms</a:t>
            </a:r>
            <a:r>
              <a:rPr lang="en-US" sz="1600" b="1" dirty="0">
                <a:latin typeface="Courier New"/>
                <a:cs typeface="Courier New"/>
              </a:rPr>
              <a:t>} indexer]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	public </a:t>
            </a:r>
            <a:r>
              <a:rPr lang="en-US" sz="1600" b="1" dirty="0">
                <a:latin typeface="Courier New"/>
                <a:cs typeface="Courier New"/>
              </a:rPr>
              <a:t>Room this[ </a:t>
            </a:r>
            <a:r>
              <a:rPr lang="en-US" sz="1600" b="1" dirty="0" err="1">
                <a:latin typeface="Courier New"/>
                <a:cs typeface="Courier New"/>
              </a:rPr>
              <a:t>int</a:t>
            </a:r>
            <a:r>
              <a:rPr lang="en-US" sz="1600" b="1" dirty="0">
                <a:latin typeface="Courier New"/>
                <a:cs typeface="Courier New"/>
              </a:rPr>
              <a:t> x , </a:t>
            </a:r>
            <a:r>
              <a:rPr lang="en-US" sz="1600" b="1" dirty="0" err="1">
                <a:latin typeface="Courier New"/>
                <a:cs typeface="Courier New"/>
              </a:rPr>
              <a:t>int</a:t>
            </a:r>
            <a:r>
              <a:rPr lang="en-US" sz="1600" b="1" dirty="0">
                <a:latin typeface="Courier New"/>
                <a:cs typeface="Courier New"/>
              </a:rPr>
              <a:t> y ]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		get </a:t>
            </a:r>
            <a:r>
              <a:rPr lang="en-US" sz="1600" b="1" dirty="0">
                <a:latin typeface="Courier New"/>
                <a:cs typeface="Courier New"/>
              </a:rPr>
              <a:t>{ return </a:t>
            </a:r>
            <a:r>
              <a:rPr lang="en-US" sz="1600" b="1" dirty="0" err="1">
                <a:latin typeface="Courier New"/>
                <a:cs typeface="Courier New"/>
              </a:rPr>
              <a:t>zuluRooms</a:t>
            </a:r>
            <a:r>
              <a:rPr lang="en-US" sz="1600" b="1" dirty="0">
                <a:latin typeface="Courier New"/>
                <a:cs typeface="Courier New"/>
              </a:rPr>
              <a:t>[ x , y ];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		set </a:t>
            </a:r>
            <a:r>
              <a:rPr lang="en-US" sz="1600" b="1" dirty="0">
                <a:latin typeface="Courier New"/>
                <a:cs typeface="Courier New"/>
              </a:rPr>
              <a:t>{ </a:t>
            </a:r>
            <a:r>
              <a:rPr lang="en-US" sz="1600" b="1" dirty="0" err="1">
                <a:latin typeface="Courier New"/>
                <a:cs typeface="Courier New"/>
              </a:rPr>
              <a:t>zuluRooms</a:t>
            </a:r>
            <a:r>
              <a:rPr lang="en-US" sz="1600" b="1" dirty="0">
                <a:latin typeface="Courier New"/>
                <a:cs typeface="Courier New"/>
              </a:rPr>
              <a:t>[ x , y ] = value;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	}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\end</a:t>
            </a:r>
            <a:r>
              <a:rPr lang="en-US" sz="1600" b="1" dirty="0">
                <a:latin typeface="Courier New"/>
                <a:cs typeface="Courier New"/>
              </a:rPr>
              <a:t>{</a:t>
            </a:r>
            <a:r>
              <a:rPr lang="en-US" sz="1600" b="1" dirty="0" err="1">
                <a:latin typeface="Courier New"/>
                <a:cs typeface="Courier New"/>
              </a:rPr>
              <a:t>lstlisting</a:t>
            </a:r>
            <a:r>
              <a:rPr lang="en-US" sz="1600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18531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&amp; 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027874"/>
            <a:ext cx="7662864" cy="483012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Discusses the testing made on your system</a:t>
            </a:r>
          </a:p>
          <a:p>
            <a:r>
              <a:rPr lang="en-US" dirty="0" smtClean="0"/>
              <a:t>Should consist of screenshot and their captions. Each screenshot must be explained</a:t>
            </a:r>
          </a:p>
          <a:p>
            <a:r>
              <a:rPr lang="en-US" dirty="0" smtClean="0"/>
              <a:t>Testing must be made on primary requirements. Discuss the input given to the system</a:t>
            </a:r>
          </a:p>
          <a:p>
            <a:r>
              <a:rPr lang="en-US" dirty="0" smtClean="0"/>
              <a:t>Mention the test data or real-life test data that you used</a:t>
            </a:r>
          </a:p>
          <a:p>
            <a:r>
              <a:rPr lang="en-US" dirty="0" smtClean="0"/>
              <a:t>Discuss how your database was populated with data for measuring the reliability or performance of your system</a:t>
            </a:r>
          </a:p>
          <a:p>
            <a:r>
              <a:rPr lang="en-US" dirty="0" smtClean="0"/>
              <a:t>Develop a test strategy and adopt it to your system. Research on test strategies and adopt them for you system. Look for test strategies for systems within your problem domain</a:t>
            </a:r>
          </a:p>
          <a:p>
            <a:r>
              <a:rPr lang="en-US" dirty="0" smtClean="0"/>
              <a:t>Show reports made from your system and discuss whether or not they are accurate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15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Discusses you achievements in comparison with your final system</a:t>
            </a:r>
          </a:p>
          <a:p>
            <a:r>
              <a:rPr lang="en-US" dirty="0" smtClean="0"/>
              <a:t>Mention things that you failed to accomplish and why.</a:t>
            </a:r>
          </a:p>
          <a:p>
            <a:r>
              <a:rPr lang="en-US" dirty="0" smtClean="0"/>
              <a:t>Have a section that discusses things that you will like to work on in future for improving your system.</a:t>
            </a:r>
          </a:p>
          <a:p>
            <a:r>
              <a:rPr lang="en-US" dirty="0" smtClean="0"/>
              <a:t>Discuss things that your system is not doing write, limitations, constraints </a:t>
            </a:r>
            <a:r>
              <a:rPr lang="en-US" dirty="0" err="1" smtClean="0"/>
              <a:t>etc</a:t>
            </a:r>
            <a:r>
              <a:rPr lang="en-US" dirty="0" smtClean="0"/>
              <a:t> and why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9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71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Structure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39775" y="1558734"/>
            <a:ext cx="7662864" cy="527279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charset="0"/>
              </a:rPr>
              <a:t>Title</a:t>
            </a:r>
          </a:p>
          <a:p>
            <a:pPr lvl="1"/>
            <a:r>
              <a:rPr lang="en-US" dirty="0" smtClean="0">
                <a:latin typeface="Times New Roman" charset="0"/>
              </a:rPr>
              <a:t>Table </a:t>
            </a:r>
            <a:r>
              <a:rPr lang="en-US" dirty="0">
                <a:latin typeface="Times New Roman" charset="0"/>
              </a:rPr>
              <a:t>of contents</a:t>
            </a:r>
          </a:p>
          <a:p>
            <a:pPr lvl="1"/>
            <a:r>
              <a:rPr lang="en-US" dirty="0">
                <a:latin typeface="Times New Roman" charset="0"/>
              </a:rPr>
              <a:t>Code listing</a:t>
            </a:r>
          </a:p>
          <a:p>
            <a:pPr lvl="1"/>
            <a:r>
              <a:rPr lang="en-US" dirty="0">
                <a:latin typeface="Times New Roman" charset="0"/>
              </a:rPr>
              <a:t>Figures &amp; Caption</a:t>
            </a:r>
          </a:p>
          <a:p>
            <a:r>
              <a:rPr lang="en-US" dirty="0">
                <a:latin typeface="Times New Roman" charset="0"/>
              </a:rPr>
              <a:t>Introduction</a:t>
            </a:r>
          </a:p>
          <a:p>
            <a:r>
              <a:rPr lang="en-US" dirty="0" smtClean="0">
                <a:latin typeface="Times New Roman" charset="0"/>
              </a:rPr>
              <a:t>Background Literature</a:t>
            </a:r>
          </a:p>
          <a:p>
            <a:r>
              <a:rPr lang="en-US" dirty="0" smtClean="0">
                <a:latin typeface="Times New Roman" charset="0"/>
              </a:rPr>
              <a:t>Analysis </a:t>
            </a:r>
            <a:r>
              <a:rPr lang="en-US" dirty="0">
                <a:latin typeface="Times New Roman" charset="0"/>
              </a:rPr>
              <a:t>&amp; Design</a:t>
            </a:r>
          </a:p>
          <a:p>
            <a:r>
              <a:rPr lang="en-US" dirty="0">
                <a:latin typeface="Times New Roman" charset="0"/>
              </a:rPr>
              <a:t>Implementation</a:t>
            </a:r>
          </a:p>
          <a:p>
            <a:r>
              <a:rPr lang="en-US" dirty="0">
                <a:latin typeface="Times New Roman" charset="0"/>
              </a:rPr>
              <a:t>Testing &amp; Discussions</a:t>
            </a:r>
          </a:p>
          <a:p>
            <a:r>
              <a:rPr lang="en-US" dirty="0">
                <a:latin typeface="Times New Roman" charset="0"/>
              </a:rPr>
              <a:t>Conclusion (s)</a:t>
            </a:r>
          </a:p>
          <a:p>
            <a:r>
              <a:rPr lang="en-US" dirty="0">
                <a:latin typeface="Times New Roman" charset="0"/>
              </a:rPr>
              <a:t>References</a:t>
            </a:r>
          </a:p>
          <a:p>
            <a:r>
              <a:rPr lang="en-US" dirty="0" smtClean="0">
                <a:latin typeface="Times New Roman" charset="0"/>
              </a:rPr>
              <a:t>Appendices</a:t>
            </a:r>
            <a:endParaRPr lang="en-US" dirty="0">
              <a:latin typeface="Times New Roman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0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Analysis &amp;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2667"/>
            <a:ext cx="7945439" cy="476727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Discusses all models made for the system</a:t>
            </a:r>
          </a:p>
          <a:p>
            <a:r>
              <a:rPr lang="en-US" dirty="0" smtClean="0"/>
              <a:t>All your coding will be justifiable via this chapter. The amount of what to put under this chapter should be enough to help a fellow developer reproduce your system</a:t>
            </a:r>
          </a:p>
          <a:p>
            <a:r>
              <a:rPr lang="en-US" dirty="0" smtClean="0"/>
              <a:t>Should give a brief highlight of how you went about modeling the system in question.</a:t>
            </a:r>
          </a:p>
          <a:p>
            <a:r>
              <a:rPr lang="en-US" dirty="0" smtClean="0"/>
              <a:t>Sections would include:</a:t>
            </a:r>
          </a:p>
          <a:p>
            <a:pPr lvl="1"/>
            <a:r>
              <a:rPr lang="en-US" dirty="0" smtClean="0"/>
              <a:t>Requirement analysis</a:t>
            </a:r>
          </a:p>
          <a:p>
            <a:pPr lvl="1"/>
            <a:r>
              <a:rPr lang="en-US" dirty="0" smtClean="0"/>
              <a:t>Overview of your design</a:t>
            </a:r>
          </a:p>
          <a:p>
            <a:pPr lvl="2"/>
            <a:r>
              <a:rPr lang="en-US" dirty="0" smtClean="0"/>
              <a:t>Design Components</a:t>
            </a:r>
          </a:p>
          <a:p>
            <a:pPr lvl="1"/>
            <a:r>
              <a:rPr lang="en-US" dirty="0" smtClean="0"/>
              <a:t>Class diagrams</a:t>
            </a:r>
          </a:p>
          <a:p>
            <a:pPr lvl="1"/>
            <a:r>
              <a:rPr lang="en-US" dirty="0" smtClean="0"/>
              <a:t>ERD diagrams</a:t>
            </a:r>
          </a:p>
          <a:p>
            <a:r>
              <a:rPr lang="en-US" dirty="0" smtClean="0"/>
              <a:t>Choice of your diagrams will depend on what you want to capture.</a:t>
            </a:r>
          </a:p>
          <a:p>
            <a:r>
              <a:rPr lang="en-US" dirty="0" smtClean="0"/>
              <a:t>New chapters may require you to revisit finished chapters to clarify and expand on them. This should be done  </a:t>
            </a:r>
          </a:p>
        </p:txBody>
      </p:sp>
    </p:spTree>
    <p:extLst>
      <p:ext uri="{BB962C8B-B14F-4D97-AF65-F5344CB8AC3E}">
        <p14:creationId xmlns:p14="http://schemas.microsoft.com/office/powerpoint/2010/main" val="214767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analysis &amp; Design:</a:t>
            </a:r>
            <a:br>
              <a:rPr lang="en-US" dirty="0" smtClean="0"/>
            </a:br>
            <a:r>
              <a:rPr lang="en-US" sz="3600" i="1" dirty="0" smtClean="0"/>
              <a:t>Requirement analysis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159001"/>
            <a:ext cx="7662864" cy="377242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Starts with discuss of requirements using use cases and use case scenario. Only major and complex use cases should be discussed with a </a:t>
            </a:r>
            <a:r>
              <a:rPr lang="en-US" dirty="0" smtClean="0"/>
              <a:t>scenario</a:t>
            </a:r>
          </a:p>
          <a:p>
            <a:r>
              <a:rPr lang="en-US" dirty="0" smtClean="0"/>
              <a:t>You can make a reference to requirements in the requirement catalogue here.</a:t>
            </a:r>
          </a:p>
          <a:p>
            <a:r>
              <a:rPr lang="en-US" dirty="0" smtClean="0"/>
              <a:t>All the different user groups should be visible from your use cases</a:t>
            </a:r>
          </a:p>
          <a:p>
            <a:r>
              <a:rPr lang="en-US" dirty="0" smtClean="0"/>
              <a:t>The use cases will be used to further identify classes for your system</a:t>
            </a:r>
          </a:p>
          <a:p>
            <a:r>
              <a:rPr lang="en-US" dirty="0" smtClean="0"/>
              <a:t>If this goes beyond 4 pages, make it into a separate chapter</a:t>
            </a:r>
            <a:endParaRPr lang="en-US" dirty="0"/>
          </a:p>
          <a:p>
            <a:r>
              <a:rPr lang="en-US" dirty="0"/>
              <a:t>Requirements analysis should be used as a guide to determine the system design structure or components</a:t>
            </a:r>
          </a:p>
          <a:p>
            <a:pPr lvl="1"/>
            <a:r>
              <a:rPr lang="en-US" dirty="0"/>
              <a:t>Example components: Reporting component, Database interaction, front-end, computation and analysis, File IO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Diagrams within Latex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092750"/>
            <a:ext cx="7662864" cy="326716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\begin{figure}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\centering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\</a:t>
            </a:r>
            <a:r>
              <a:rPr lang="en-US" b="1" dirty="0" err="1">
                <a:latin typeface="Courier New"/>
                <a:cs typeface="Courier New"/>
              </a:rPr>
              <a:t>includegraphics</a:t>
            </a:r>
            <a:r>
              <a:rPr lang="en-US" b="1" dirty="0">
                <a:latin typeface="Courier New"/>
                <a:cs typeface="Courier New"/>
              </a:rPr>
              <a:t>[scale=0.60]{imgs2/draw-</a:t>
            </a:r>
            <a:r>
              <a:rPr lang="en-US" b="1" dirty="0" err="1">
                <a:latin typeface="Courier New"/>
                <a:cs typeface="Courier New"/>
              </a:rPr>
              <a:t>world.png</a:t>
            </a:r>
            <a:r>
              <a:rPr lang="en-US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\caption{Screenshot of the \</a:t>
            </a:r>
            <a:r>
              <a:rPr lang="en-US" b="1" dirty="0" err="1">
                <a:latin typeface="Courier New"/>
                <a:cs typeface="Courier New"/>
              </a:rPr>
              <a:t>texttt</a:t>
            </a:r>
            <a:r>
              <a:rPr lang="en-US" b="1" dirty="0">
                <a:latin typeface="Courier New"/>
                <a:cs typeface="Courier New"/>
              </a:rPr>
              <a:t>{draw-world} command}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\label{</a:t>
            </a:r>
            <a:r>
              <a:rPr lang="en-US" b="1" dirty="0" err="1">
                <a:latin typeface="Courier New"/>
                <a:cs typeface="Courier New"/>
              </a:rPr>
              <a:t>fig:draw-world</a:t>
            </a:r>
            <a:r>
              <a:rPr lang="en-US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\end{figure}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9775" y="5884333"/>
            <a:ext cx="7430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 reference your image within a sentence </a:t>
            </a:r>
            <a:r>
              <a:rPr lang="en-US" sz="2000" b="1" dirty="0" smtClean="0">
                <a:solidFill>
                  <a:srgbClr val="3366FF"/>
                </a:solidFill>
              </a:rPr>
              <a:t>\</a:t>
            </a:r>
            <a:r>
              <a:rPr lang="en-US" sz="2000" b="1" dirty="0" err="1" smtClean="0">
                <a:solidFill>
                  <a:srgbClr val="3366FF"/>
                </a:solidFill>
              </a:rPr>
              <a:t>fref</a:t>
            </a:r>
            <a:r>
              <a:rPr lang="en-US" sz="2000" b="1" dirty="0" smtClean="0">
                <a:solidFill>
                  <a:srgbClr val="3366FF"/>
                </a:solidFill>
              </a:rPr>
              <a:t>{</a:t>
            </a:r>
            <a:r>
              <a:rPr lang="en-US" sz="2000" b="1" dirty="0" err="1" smtClean="0">
                <a:solidFill>
                  <a:srgbClr val="3366FF"/>
                </a:solidFill>
              </a:rPr>
              <a:t>fig:draw-world</a:t>
            </a:r>
            <a:r>
              <a:rPr lang="en-US" sz="2000" b="1" dirty="0" smtClean="0">
                <a:solidFill>
                  <a:srgbClr val="3366FF"/>
                </a:solidFill>
              </a:rPr>
              <a:t>}</a:t>
            </a:r>
            <a:endParaRPr lang="en-US" sz="20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8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Landscaped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74334"/>
            <a:ext cx="9313333" cy="396293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\</a:t>
            </a:r>
            <a:r>
              <a:rPr lang="en-US" sz="2400" b="1" dirty="0">
                <a:latin typeface="Courier New"/>
                <a:cs typeface="Courier New"/>
              </a:rPr>
              <a:t>begin{landscape</a:t>
            </a:r>
            <a:r>
              <a:rPr lang="en-US" sz="2400" b="1" dirty="0" smtClean="0">
                <a:latin typeface="Courier New"/>
                <a:cs typeface="Courier New"/>
              </a:rPr>
              <a:t>}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/>
                <a:cs typeface="Courier New"/>
              </a:rPr>
              <a:t>\begin{figure}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/>
                <a:cs typeface="Courier New"/>
              </a:rPr>
              <a:t>\</a:t>
            </a:r>
            <a:r>
              <a:rPr lang="en-US" sz="2400" b="1" dirty="0" err="1">
                <a:latin typeface="Courier New"/>
                <a:cs typeface="Courier New"/>
              </a:rPr>
              <a:t>includegraphics</a:t>
            </a:r>
            <a:r>
              <a:rPr lang="en-US" sz="2400" b="1" dirty="0">
                <a:latin typeface="Courier New"/>
                <a:cs typeface="Courier New"/>
              </a:rPr>
              <a:t>[scale=0.85]{</a:t>
            </a:r>
            <a:r>
              <a:rPr lang="en-US" sz="2400" b="1" dirty="0" err="1">
                <a:latin typeface="Courier New"/>
                <a:cs typeface="Courier New"/>
              </a:rPr>
              <a:t>imgs</a:t>
            </a:r>
            <a:r>
              <a:rPr lang="en-US" sz="2400" b="1" dirty="0">
                <a:latin typeface="Courier New"/>
                <a:cs typeface="Courier New"/>
              </a:rPr>
              <a:t>/entity-</a:t>
            </a:r>
            <a:r>
              <a:rPr lang="en-US" sz="2400" b="1" dirty="0" err="1">
                <a:latin typeface="Courier New"/>
                <a:cs typeface="Courier New"/>
              </a:rPr>
              <a:t>classes.png</a:t>
            </a:r>
            <a:r>
              <a:rPr lang="en-US" sz="2400" b="1" dirty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/>
                <a:cs typeface="Courier New"/>
              </a:rPr>
              <a:t>\caption{System entity classes implementation}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/>
                <a:cs typeface="Courier New"/>
              </a:rPr>
              <a:t>\label{</a:t>
            </a:r>
            <a:r>
              <a:rPr lang="en-US" sz="2400" b="1" dirty="0" err="1">
                <a:latin typeface="Courier New"/>
                <a:cs typeface="Courier New"/>
              </a:rPr>
              <a:t>fig:entityclasses</a:t>
            </a:r>
            <a:r>
              <a:rPr lang="en-US" sz="2400" b="1" dirty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/>
                <a:cs typeface="Courier New"/>
              </a:rPr>
              <a:t>\end{figure}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/>
                <a:cs typeface="Courier New"/>
              </a:rPr>
              <a:t>\end{landscape}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7310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analysis &amp; Design:</a:t>
            </a:r>
            <a:br>
              <a:rPr lang="en-US" dirty="0" smtClean="0"/>
            </a:br>
            <a:r>
              <a:rPr lang="en-US" sz="3600" i="1" dirty="0" smtClean="0"/>
              <a:t>Overview of design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159001"/>
            <a:ext cx="7662864" cy="3772428"/>
          </a:xfrm>
        </p:spPr>
        <p:txBody>
          <a:bodyPr>
            <a:normAutofit/>
          </a:bodyPr>
          <a:lstStyle/>
          <a:p>
            <a:r>
              <a:rPr lang="en-US" dirty="0" smtClean="0"/>
              <a:t>Presents the structure of your system at a much higher level view</a:t>
            </a:r>
          </a:p>
          <a:p>
            <a:r>
              <a:rPr lang="en-US" dirty="0" smtClean="0"/>
              <a:t>Should show how communication happens within components. Use package &amp; component diagrams</a:t>
            </a:r>
          </a:p>
          <a:p>
            <a:r>
              <a:rPr lang="en-US" dirty="0" smtClean="0"/>
              <a:t>Expand on each package to outline its purpose and the use cases it addresses</a:t>
            </a:r>
          </a:p>
          <a:p>
            <a:r>
              <a:rPr lang="en-US" dirty="0" smtClean="0"/>
              <a:t>Chapter 14 of the UML bible for more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54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analysis &amp; Design:</a:t>
            </a:r>
            <a:br>
              <a:rPr lang="en-US" dirty="0" smtClean="0"/>
            </a:br>
            <a:r>
              <a:rPr lang="en-US" sz="3600" i="1" dirty="0" smtClean="0"/>
              <a:t>Class Diagrams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159001"/>
            <a:ext cx="7662864" cy="377242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Discusses the various classes within your system</a:t>
            </a:r>
          </a:p>
          <a:p>
            <a:r>
              <a:rPr lang="en-US" dirty="0" smtClean="0"/>
              <a:t>Use technics outline in OOAD </a:t>
            </a:r>
          </a:p>
          <a:p>
            <a:r>
              <a:rPr lang="en-US" dirty="0"/>
              <a:t>Look for common functionality within requirements and incorporate that within </a:t>
            </a:r>
            <a:r>
              <a:rPr lang="en-US" dirty="0" smtClean="0"/>
              <a:t>classes and avail that functionality to the respective classes.</a:t>
            </a:r>
          </a:p>
          <a:p>
            <a:r>
              <a:rPr lang="en-US" dirty="0" smtClean="0"/>
              <a:t>Be very much systematic when you implement behavior from requirements. A good part of it repeats itself</a:t>
            </a:r>
          </a:p>
          <a:p>
            <a:r>
              <a:rPr lang="en-US" dirty="0" smtClean="0"/>
              <a:t>Ensure that major classes are accounted for and their operations are well outlined within them. Discuss these operations  </a:t>
            </a:r>
          </a:p>
          <a:p>
            <a:r>
              <a:rPr lang="en-US" dirty="0" smtClean="0"/>
              <a:t>Multiplicities should be outlined explicitly</a:t>
            </a:r>
          </a:p>
          <a:p>
            <a:r>
              <a:rPr lang="en-US" dirty="0" smtClean="0"/>
              <a:t>All your requirements should be well accounted for within your classes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54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analysis &amp; Design:</a:t>
            </a:r>
            <a:br>
              <a:rPr lang="en-US" dirty="0" smtClean="0"/>
            </a:br>
            <a:r>
              <a:rPr lang="en-US" sz="3600" i="1" dirty="0" smtClean="0"/>
              <a:t>ERD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159001"/>
            <a:ext cx="7662864" cy="3772428"/>
          </a:xfrm>
        </p:spPr>
        <p:txBody>
          <a:bodyPr>
            <a:normAutofit/>
          </a:bodyPr>
          <a:lstStyle/>
          <a:p>
            <a:r>
              <a:rPr lang="en-US" dirty="0" smtClean="0"/>
              <a:t>Discusses the layout of the database tables</a:t>
            </a:r>
          </a:p>
          <a:p>
            <a:r>
              <a:rPr lang="en-US" dirty="0" smtClean="0"/>
              <a:t>All tables must be shown within ERD diagrams</a:t>
            </a:r>
          </a:p>
          <a:p>
            <a:r>
              <a:rPr lang="en-US" dirty="0" smtClean="0"/>
              <a:t>Only discuss major tables. Those that address core requirements. Demonstrate the structure of the major tables only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01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4129</TotalTime>
  <Words>836</Words>
  <Application>Microsoft Macintosh PowerPoint</Application>
  <PresentationFormat>On-screen Show (4:3)</PresentationFormat>
  <Paragraphs>97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Genesis</vt:lpstr>
      <vt:lpstr>Reporting &amp; Documentation Part II</vt:lpstr>
      <vt:lpstr>Report Structure</vt:lpstr>
      <vt:lpstr>System Analysis &amp; Design</vt:lpstr>
      <vt:lpstr>Systems analysis &amp; Design: Requirement analysis</vt:lpstr>
      <vt:lpstr>Diagrams within Latex</vt:lpstr>
      <vt:lpstr>Landscaped image</vt:lpstr>
      <vt:lpstr>Systems analysis &amp; Design: Overview of design</vt:lpstr>
      <vt:lpstr>Systems analysis &amp; Design: Class Diagrams</vt:lpstr>
      <vt:lpstr>Systems analysis &amp; Design: ERD</vt:lpstr>
      <vt:lpstr>Implementation</vt:lpstr>
      <vt:lpstr>Example code listing with latex</vt:lpstr>
      <vt:lpstr>Testing &amp; discussions</vt:lpstr>
      <vt:lpstr>Conclusions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Proj</dc:title>
  <dc:creator>resegor</dc:creator>
  <cp:lastModifiedBy>resegor</cp:lastModifiedBy>
  <cp:revision>214</cp:revision>
  <cp:lastPrinted>2014-02-19T12:27:18Z</cp:lastPrinted>
  <dcterms:created xsi:type="dcterms:W3CDTF">2013-10-18T09:30:19Z</dcterms:created>
  <dcterms:modified xsi:type="dcterms:W3CDTF">2014-02-19T13:39:58Z</dcterms:modified>
</cp:coreProperties>
</file>