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8"/>
  </p:notesMasterIdLst>
  <p:handoutMasterIdLst>
    <p:handoutMasterId r:id="rId19"/>
  </p:handoutMasterIdLst>
  <p:sldIdLst>
    <p:sldId id="256" r:id="rId2"/>
    <p:sldId id="271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270" r:id="rId17"/>
  </p:sldIdLst>
  <p:sldSz cx="9144000" cy="6858000" type="screen4x3"/>
  <p:notesSz cx="6797675" cy="992822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clrMode="gray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4"/>
    <p:restoredTop sz="93632"/>
  </p:normalViewPr>
  <p:slideViewPr>
    <p:cSldViewPr snapToGrid="0" snapToObjects="1">
      <p:cViewPr varScale="1">
        <p:scale>
          <a:sx n="51" d="100"/>
          <a:sy n="51" d="100"/>
        </p:scale>
        <p:origin x="200" y="5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jpe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hyperlink" Target="http://www.dawsonera.com/" TargetMode="External"/><Relationship Id="rId2" Type="http://schemas.openxmlformats.org/officeDocument/2006/relationships/image" Target="../media/image9.jpeg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0.jpeg"/></Relationships>
</file>

<file path=ppt/diagrams/_rels/data4.xml.rels><?xml version="1.0" encoding="UTF-8" standalone="yes"?>
<Relationships xmlns="http://schemas.openxmlformats.org/package/2006/relationships"><Relationship Id="rId1" Type="http://schemas.openxmlformats.org/officeDocument/2006/relationships/hyperlink" Target="http://www.dcsf.gov.uk/everychildmatters/about/background/background/" TargetMode="External"/><Relationship Id="rId2" Type="http://schemas.openxmlformats.org/officeDocument/2006/relationships/image" Target="../media/image11.jpe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jpe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hyperlink" Target="http://www.dawsonera.com/" TargetMode="External"/><Relationship Id="rId2" Type="http://schemas.openxmlformats.org/officeDocument/2006/relationships/image" Target="../media/image9.jpe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0.jpeg"/></Relationships>
</file>

<file path=ppt/diagrams/_rels/drawing4.xml.rels><?xml version="1.0" encoding="UTF-8" standalone="yes"?>
<Relationships xmlns="http://schemas.openxmlformats.org/package/2006/relationships"><Relationship Id="rId1" Type="http://schemas.openxmlformats.org/officeDocument/2006/relationships/hyperlink" Target="http://www.dcsf.gov.uk/everychildmatters/about/background/background/" TargetMode="External"/><Relationship Id="rId2" Type="http://schemas.openxmlformats.org/officeDocument/2006/relationships/image" Target="../media/image1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667862B-444F-4DA7-BF9F-B48CDA5B4D43}" type="doc">
      <dgm:prSet loTypeId="urn:microsoft.com/office/officeart/2005/8/layout/vList3#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CECDE30-B83C-4B35-AC0E-F6F2B6077DD0}">
      <dgm:prSet/>
      <dgm:spPr>
        <a:solidFill>
          <a:schemeClr val="accent5">
            <a:lumMod val="75000"/>
          </a:schemeClr>
        </a:solidFill>
      </dgm:spPr>
      <dgm:t>
        <a:bodyPr/>
        <a:lstStyle/>
        <a:p>
          <a:pPr rtl="0"/>
          <a:r>
            <a:rPr lang="en-GB" b="0" i="0" baseline="0" dirty="0" smtClean="0"/>
            <a:t>Naidoo, J. &amp; Willis, J. (2001) </a:t>
          </a:r>
          <a:r>
            <a:rPr lang="en-GB" b="0" i="1" baseline="0" dirty="0" smtClean="0"/>
            <a:t>Health studies: an introduction</a:t>
          </a:r>
          <a:r>
            <a:rPr lang="en-GB" b="0" i="0" baseline="0" dirty="0" smtClean="0"/>
            <a:t>. Basingstoke, Palgrave.</a:t>
          </a:r>
          <a:endParaRPr lang="en-GB" b="0" i="0" baseline="0" dirty="0"/>
        </a:p>
      </dgm:t>
    </dgm:pt>
    <dgm:pt modelId="{D2165AF1-6180-4107-86A1-D5B0F473DE13}" type="parTrans" cxnId="{191D666C-30B7-4A5C-96CB-435910AE28C5}">
      <dgm:prSet/>
      <dgm:spPr/>
      <dgm:t>
        <a:bodyPr/>
        <a:lstStyle/>
        <a:p>
          <a:endParaRPr lang="en-US"/>
        </a:p>
      </dgm:t>
    </dgm:pt>
    <dgm:pt modelId="{7B1FDB89-3D42-43F5-8D82-1363AC7C6F72}" type="sibTrans" cxnId="{191D666C-30B7-4A5C-96CB-435910AE28C5}">
      <dgm:prSet/>
      <dgm:spPr/>
      <dgm:t>
        <a:bodyPr/>
        <a:lstStyle/>
        <a:p>
          <a:endParaRPr lang="en-US"/>
        </a:p>
      </dgm:t>
    </dgm:pt>
    <dgm:pt modelId="{C772C051-63AC-468D-808B-4C74BBCB4ADA}" type="pres">
      <dgm:prSet presAssocID="{5667862B-444F-4DA7-BF9F-B48CDA5B4D43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694E0BF-3833-4723-8C76-4DDEA87C4172}" type="pres">
      <dgm:prSet presAssocID="{3CECDE30-B83C-4B35-AC0E-F6F2B6077DD0}" presName="composite" presStyleCnt="0"/>
      <dgm:spPr/>
    </dgm:pt>
    <dgm:pt modelId="{3CED5414-7AA1-4FBA-87C0-F1FF2BDBEB0B}" type="pres">
      <dgm:prSet presAssocID="{3CECDE30-B83C-4B35-AC0E-F6F2B6077DD0}" presName="imgShp" presStyleLbl="fgImgPlace1" presStyleIdx="0" presStyleCnt="1" custLinFactX="300000" custLinFactNeighborX="326618" custLinFactNeighborY="-642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3235C887-13F7-4110-BE7C-C7E3972484A4}" type="pres">
      <dgm:prSet presAssocID="{3CECDE30-B83C-4B35-AC0E-F6F2B6077DD0}" presName="txShp" presStyleLbl="node1" presStyleIdx="0" presStyleCnt="1" custScaleX="126280" custLinFactNeighborX="-5005" custLinFactNeighborY="-642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</dgm:ptLst>
  <dgm:cxnLst>
    <dgm:cxn modelId="{3E6C674B-06BE-B549-B112-A8526809B0E3}" type="presOf" srcId="{3CECDE30-B83C-4B35-AC0E-F6F2B6077DD0}" destId="{3235C887-13F7-4110-BE7C-C7E3972484A4}" srcOrd="0" destOrd="0" presId="urn:microsoft.com/office/officeart/2005/8/layout/vList3#1"/>
    <dgm:cxn modelId="{FE614DB8-1924-C14C-BE90-2A3E79C55CDB}" type="presOf" srcId="{5667862B-444F-4DA7-BF9F-B48CDA5B4D43}" destId="{C772C051-63AC-468D-808B-4C74BBCB4ADA}" srcOrd="0" destOrd="0" presId="urn:microsoft.com/office/officeart/2005/8/layout/vList3#1"/>
    <dgm:cxn modelId="{191D666C-30B7-4A5C-96CB-435910AE28C5}" srcId="{5667862B-444F-4DA7-BF9F-B48CDA5B4D43}" destId="{3CECDE30-B83C-4B35-AC0E-F6F2B6077DD0}" srcOrd="0" destOrd="0" parTransId="{D2165AF1-6180-4107-86A1-D5B0F473DE13}" sibTransId="{7B1FDB89-3D42-43F5-8D82-1363AC7C6F72}"/>
    <dgm:cxn modelId="{178BCC9D-4943-0748-814C-F0930B3D57CC}" type="presParOf" srcId="{C772C051-63AC-468D-808B-4C74BBCB4ADA}" destId="{9694E0BF-3833-4723-8C76-4DDEA87C4172}" srcOrd="0" destOrd="0" presId="urn:microsoft.com/office/officeart/2005/8/layout/vList3#1"/>
    <dgm:cxn modelId="{34852AB4-FFC0-6A4D-A705-5E5D2C9AC59B}" type="presParOf" srcId="{9694E0BF-3833-4723-8C76-4DDEA87C4172}" destId="{3CED5414-7AA1-4FBA-87C0-F1FF2BDBEB0B}" srcOrd="0" destOrd="0" presId="urn:microsoft.com/office/officeart/2005/8/layout/vList3#1"/>
    <dgm:cxn modelId="{0C839F22-E83F-E943-92AA-F75532E798A0}" type="presParOf" srcId="{9694E0BF-3833-4723-8C76-4DDEA87C4172}" destId="{3235C887-13F7-4110-BE7C-C7E3972484A4}" srcOrd="1" destOrd="0" presId="urn:microsoft.com/office/officeart/2005/8/layout/vList3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667862B-444F-4DA7-BF9F-B48CDA5B4D43}" type="doc">
      <dgm:prSet loTypeId="urn:microsoft.com/office/officeart/2005/8/layout/vList3#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CECDE30-B83C-4B35-AC0E-F6F2B6077DD0}">
      <dgm:prSet custT="1"/>
      <dgm:spPr>
        <a:solidFill>
          <a:schemeClr val="accent5">
            <a:lumMod val="75000"/>
          </a:schemeClr>
        </a:solidFill>
      </dgm:spPr>
      <dgm:t>
        <a:bodyPr/>
        <a:lstStyle/>
        <a:p>
          <a:pPr rtl="0"/>
          <a:r>
            <a:rPr lang="en-GB" sz="1600" dirty="0" smtClean="0"/>
            <a:t>Seedhouse, D. (2009) </a:t>
          </a:r>
          <a:r>
            <a:rPr lang="en-GB" sz="1600" i="1" dirty="0" smtClean="0"/>
            <a:t>Ethics: the heart of health care</a:t>
          </a:r>
          <a:r>
            <a:rPr lang="en-GB" sz="1600" dirty="0" smtClean="0"/>
            <a:t> (3</a:t>
          </a:r>
          <a:r>
            <a:rPr lang="en-GB" sz="1600" baseline="30000" dirty="0" smtClean="0"/>
            <a:t>rd</a:t>
          </a:r>
          <a:r>
            <a:rPr lang="en-GB" sz="1600" dirty="0" smtClean="0"/>
            <a:t> ed). Chichester, Wiley [Online]. Available at </a:t>
          </a:r>
          <a:r>
            <a:rPr lang="en-GB" sz="1600" dirty="0" smtClean="0">
              <a:hlinkClick xmlns:r="http://schemas.openxmlformats.org/officeDocument/2006/relationships" r:id="rId1"/>
            </a:rPr>
            <a:t>http://www.dawsonera.com</a:t>
          </a:r>
          <a:r>
            <a:rPr lang="en-GB" sz="1600" dirty="0" smtClean="0"/>
            <a:t>. Accessed on 24</a:t>
          </a:r>
          <a:r>
            <a:rPr lang="en-GB" sz="1600" baseline="30000" dirty="0" smtClean="0"/>
            <a:t>th</a:t>
          </a:r>
          <a:r>
            <a:rPr lang="en-GB" sz="1600" dirty="0" smtClean="0"/>
            <a:t> January 2010, 10:15am. </a:t>
          </a:r>
          <a:endParaRPr lang="en-GB" sz="1600" b="0" i="0" baseline="0" dirty="0"/>
        </a:p>
      </dgm:t>
    </dgm:pt>
    <dgm:pt modelId="{D2165AF1-6180-4107-86A1-D5B0F473DE13}" type="parTrans" cxnId="{191D666C-30B7-4A5C-96CB-435910AE28C5}">
      <dgm:prSet/>
      <dgm:spPr/>
      <dgm:t>
        <a:bodyPr/>
        <a:lstStyle/>
        <a:p>
          <a:endParaRPr lang="en-US"/>
        </a:p>
      </dgm:t>
    </dgm:pt>
    <dgm:pt modelId="{7B1FDB89-3D42-43F5-8D82-1363AC7C6F72}" type="sibTrans" cxnId="{191D666C-30B7-4A5C-96CB-435910AE28C5}">
      <dgm:prSet/>
      <dgm:spPr/>
      <dgm:t>
        <a:bodyPr/>
        <a:lstStyle/>
        <a:p>
          <a:endParaRPr lang="en-US"/>
        </a:p>
      </dgm:t>
    </dgm:pt>
    <dgm:pt modelId="{C772C051-63AC-468D-808B-4C74BBCB4ADA}" type="pres">
      <dgm:prSet presAssocID="{5667862B-444F-4DA7-BF9F-B48CDA5B4D43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694E0BF-3833-4723-8C76-4DDEA87C4172}" type="pres">
      <dgm:prSet presAssocID="{3CECDE30-B83C-4B35-AC0E-F6F2B6077DD0}" presName="composite" presStyleCnt="0"/>
      <dgm:spPr/>
    </dgm:pt>
    <dgm:pt modelId="{3CED5414-7AA1-4FBA-87C0-F1FF2BDBEB0B}" type="pres">
      <dgm:prSet presAssocID="{3CECDE30-B83C-4B35-AC0E-F6F2B6077DD0}" presName="imgShp" presStyleLbl="fgImgPlace1" presStyleIdx="0" presStyleCnt="1" custLinFactX="200000" custLinFactNeighborX="241853" custLinFactNeighborY="-49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3235C887-13F7-4110-BE7C-C7E3972484A4}" type="pres">
      <dgm:prSet presAssocID="{3CECDE30-B83C-4B35-AC0E-F6F2B6077DD0}" presName="txShp" presStyleLbl="node1" presStyleIdx="0" presStyleCnt="1" custScaleX="129288" custLinFactNeighborX="-10544" custLinFactNeighborY="-49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</dgm:ptLst>
  <dgm:cxnLst>
    <dgm:cxn modelId="{191D666C-30B7-4A5C-96CB-435910AE28C5}" srcId="{5667862B-444F-4DA7-BF9F-B48CDA5B4D43}" destId="{3CECDE30-B83C-4B35-AC0E-F6F2B6077DD0}" srcOrd="0" destOrd="0" parTransId="{D2165AF1-6180-4107-86A1-D5B0F473DE13}" sibTransId="{7B1FDB89-3D42-43F5-8D82-1363AC7C6F72}"/>
    <dgm:cxn modelId="{0A72892C-3595-C54A-8F37-BD34279F41A3}" type="presOf" srcId="{5667862B-444F-4DA7-BF9F-B48CDA5B4D43}" destId="{C772C051-63AC-468D-808B-4C74BBCB4ADA}" srcOrd="0" destOrd="0" presId="urn:microsoft.com/office/officeart/2005/8/layout/vList3#2"/>
    <dgm:cxn modelId="{85CB519C-1C47-B541-A213-C286801F9DF1}" type="presOf" srcId="{3CECDE30-B83C-4B35-AC0E-F6F2B6077DD0}" destId="{3235C887-13F7-4110-BE7C-C7E3972484A4}" srcOrd="0" destOrd="0" presId="urn:microsoft.com/office/officeart/2005/8/layout/vList3#2"/>
    <dgm:cxn modelId="{A9F76CD4-D343-2247-962F-C1439D2E2B4D}" type="presParOf" srcId="{C772C051-63AC-468D-808B-4C74BBCB4ADA}" destId="{9694E0BF-3833-4723-8C76-4DDEA87C4172}" srcOrd="0" destOrd="0" presId="urn:microsoft.com/office/officeart/2005/8/layout/vList3#2"/>
    <dgm:cxn modelId="{DB30057E-BB30-D045-94BA-33F14AED5BF5}" type="presParOf" srcId="{9694E0BF-3833-4723-8C76-4DDEA87C4172}" destId="{3CED5414-7AA1-4FBA-87C0-F1FF2BDBEB0B}" srcOrd="0" destOrd="0" presId="urn:microsoft.com/office/officeart/2005/8/layout/vList3#2"/>
    <dgm:cxn modelId="{64AE39F5-4497-B64D-B016-556B2EEC751E}" type="presParOf" srcId="{9694E0BF-3833-4723-8C76-4DDEA87C4172}" destId="{3235C887-13F7-4110-BE7C-C7E3972484A4}" srcOrd="1" destOrd="0" presId="urn:microsoft.com/office/officeart/2005/8/layout/vList3#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667862B-444F-4DA7-BF9F-B48CDA5B4D43}" type="doc">
      <dgm:prSet loTypeId="urn:microsoft.com/office/officeart/2005/8/layout/vList3#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CECDE30-B83C-4B35-AC0E-F6F2B6077DD0}">
      <dgm:prSet custT="1"/>
      <dgm:spPr>
        <a:solidFill>
          <a:schemeClr val="accent5">
            <a:lumMod val="75000"/>
          </a:schemeClr>
        </a:solidFill>
      </dgm:spPr>
      <dgm:t>
        <a:bodyPr/>
        <a:lstStyle/>
        <a:p>
          <a:pPr rtl="0"/>
          <a:r>
            <a:rPr lang="en-GB" sz="1600" dirty="0" smtClean="0"/>
            <a:t>Kelly, C. &amp; Lynes, D. (2008) Psychological effects of chronic lung disease. </a:t>
          </a:r>
          <a:r>
            <a:rPr lang="en-GB" sz="1600" i="1" dirty="0" smtClean="0"/>
            <a:t>Nursing Times</a:t>
          </a:r>
          <a:r>
            <a:rPr lang="en-GB" sz="1600" dirty="0" smtClean="0"/>
            <a:t>, 104(47), pp.82-85. </a:t>
          </a:r>
          <a:endParaRPr lang="en-GB" sz="1600" b="0" i="0" baseline="0" dirty="0"/>
        </a:p>
      </dgm:t>
    </dgm:pt>
    <dgm:pt modelId="{D2165AF1-6180-4107-86A1-D5B0F473DE13}" type="parTrans" cxnId="{191D666C-30B7-4A5C-96CB-435910AE28C5}">
      <dgm:prSet/>
      <dgm:spPr/>
      <dgm:t>
        <a:bodyPr/>
        <a:lstStyle/>
        <a:p>
          <a:endParaRPr lang="en-US"/>
        </a:p>
      </dgm:t>
    </dgm:pt>
    <dgm:pt modelId="{7B1FDB89-3D42-43F5-8D82-1363AC7C6F72}" type="sibTrans" cxnId="{191D666C-30B7-4A5C-96CB-435910AE28C5}">
      <dgm:prSet/>
      <dgm:spPr/>
      <dgm:t>
        <a:bodyPr/>
        <a:lstStyle/>
        <a:p>
          <a:endParaRPr lang="en-US"/>
        </a:p>
      </dgm:t>
    </dgm:pt>
    <dgm:pt modelId="{C772C051-63AC-468D-808B-4C74BBCB4ADA}" type="pres">
      <dgm:prSet presAssocID="{5667862B-444F-4DA7-BF9F-B48CDA5B4D43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694E0BF-3833-4723-8C76-4DDEA87C4172}" type="pres">
      <dgm:prSet presAssocID="{3CECDE30-B83C-4B35-AC0E-F6F2B6077DD0}" presName="composite" presStyleCnt="0"/>
      <dgm:spPr/>
    </dgm:pt>
    <dgm:pt modelId="{3CED5414-7AA1-4FBA-87C0-F1FF2BDBEB0B}" type="pres">
      <dgm:prSet presAssocID="{3CECDE30-B83C-4B35-AC0E-F6F2B6077DD0}" presName="imgShp" presStyleLbl="fgImgPlace1" presStyleIdx="0" presStyleCnt="1" custLinFactX="200000" custLinFactNeighborX="241470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3235C887-13F7-4110-BE7C-C7E3972484A4}" type="pres">
      <dgm:prSet presAssocID="{3CECDE30-B83C-4B35-AC0E-F6F2B6077DD0}" presName="txShp" presStyleLbl="node1" presStyleIdx="0" presStyleCnt="1" custScaleX="126280" custLinFactNeighborX="-10544" custLinFactNeighborY="-49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</dgm:ptLst>
  <dgm:cxnLst>
    <dgm:cxn modelId="{4F83168B-4696-1C41-B43E-5EE5961C6332}" type="presOf" srcId="{5667862B-444F-4DA7-BF9F-B48CDA5B4D43}" destId="{C772C051-63AC-468D-808B-4C74BBCB4ADA}" srcOrd="0" destOrd="0" presId="urn:microsoft.com/office/officeart/2005/8/layout/vList3#3"/>
    <dgm:cxn modelId="{191D666C-30B7-4A5C-96CB-435910AE28C5}" srcId="{5667862B-444F-4DA7-BF9F-B48CDA5B4D43}" destId="{3CECDE30-B83C-4B35-AC0E-F6F2B6077DD0}" srcOrd="0" destOrd="0" parTransId="{D2165AF1-6180-4107-86A1-D5B0F473DE13}" sibTransId="{7B1FDB89-3D42-43F5-8D82-1363AC7C6F72}"/>
    <dgm:cxn modelId="{A0504FE6-4ECB-4E4C-B2B7-F320FB0AC6EF}" type="presOf" srcId="{3CECDE30-B83C-4B35-AC0E-F6F2B6077DD0}" destId="{3235C887-13F7-4110-BE7C-C7E3972484A4}" srcOrd="0" destOrd="0" presId="urn:microsoft.com/office/officeart/2005/8/layout/vList3#3"/>
    <dgm:cxn modelId="{A24F1135-D53E-8241-AF80-D6CAD9B8F1F9}" type="presParOf" srcId="{C772C051-63AC-468D-808B-4C74BBCB4ADA}" destId="{9694E0BF-3833-4723-8C76-4DDEA87C4172}" srcOrd="0" destOrd="0" presId="urn:microsoft.com/office/officeart/2005/8/layout/vList3#3"/>
    <dgm:cxn modelId="{F0A977DA-D6D1-8E4B-BFAE-E2B535727B0A}" type="presParOf" srcId="{9694E0BF-3833-4723-8C76-4DDEA87C4172}" destId="{3CED5414-7AA1-4FBA-87C0-F1FF2BDBEB0B}" srcOrd="0" destOrd="0" presId="urn:microsoft.com/office/officeart/2005/8/layout/vList3#3"/>
    <dgm:cxn modelId="{D20D1EAC-9903-BF46-ADBB-AEE31925BEE9}" type="presParOf" srcId="{9694E0BF-3833-4723-8C76-4DDEA87C4172}" destId="{3235C887-13F7-4110-BE7C-C7E3972484A4}" srcOrd="1" destOrd="0" presId="urn:microsoft.com/office/officeart/2005/8/layout/vList3#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667862B-444F-4DA7-BF9F-B48CDA5B4D43}" type="doc">
      <dgm:prSet loTypeId="urn:microsoft.com/office/officeart/2005/8/layout/vList3#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CECDE30-B83C-4B35-AC0E-F6F2B6077DD0}">
      <dgm:prSet custT="1"/>
      <dgm:spPr>
        <a:solidFill>
          <a:schemeClr val="accent5">
            <a:lumMod val="75000"/>
          </a:schemeClr>
        </a:solidFill>
      </dgm:spPr>
      <dgm:t>
        <a:bodyPr/>
        <a:lstStyle/>
        <a:p>
          <a:pPr rtl="0"/>
          <a:r>
            <a:rPr lang="en-GB" sz="1600" dirty="0" smtClean="0"/>
            <a:t>Department for Children, Schools and Families. (2009) Background to every child matters. </a:t>
          </a:r>
          <a:r>
            <a:rPr lang="en-GB" sz="1600" i="1" dirty="0" smtClean="0"/>
            <a:t>Every Child Matters</a:t>
          </a:r>
          <a:r>
            <a:rPr lang="en-GB" sz="1600" dirty="0" smtClean="0"/>
            <a:t> [Online]. Available at </a:t>
          </a:r>
          <a:r>
            <a:rPr lang="en-GB" sz="1600" dirty="0" smtClean="0">
              <a:hlinkClick xmlns:r="http://schemas.openxmlformats.org/officeDocument/2006/relationships" r:id="rId1"/>
            </a:rPr>
            <a:t>http://www.dcsf.gov.uk/everychildmatters/about/background/background/</a:t>
          </a:r>
          <a:r>
            <a:rPr lang="en-GB" sz="1600" dirty="0" smtClean="0"/>
            <a:t>. Accessed on 18</a:t>
          </a:r>
          <a:r>
            <a:rPr lang="en-GB" sz="1600" baseline="30000" dirty="0" smtClean="0"/>
            <a:t>th</a:t>
          </a:r>
          <a:r>
            <a:rPr lang="en-GB" sz="1600" dirty="0" smtClean="0"/>
            <a:t> February 2010, 11:10pm.</a:t>
          </a:r>
          <a:endParaRPr lang="en-GB" sz="1600" b="0" i="0" baseline="0" dirty="0"/>
        </a:p>
      </dgm:t>
    </dgm:pt>
    <dgm:pt modelId="{D2165AF1-6180-4107-86A1-D5B0F473DE13}" type="parTrans" cxnId="{191D666C-30B7-4A5C-96CB-435910AE28C5}">
      <dgm:prSet/>
      <dgm:spPr/>
      <dgm:t>
        <a:bodyPr/>
        <a:lstStyle/>
        <a:p>
          <a:endParaRPr lang="en-US"/>
        </a:p>
      </dgm:t>
    </dgm:pt>
    <dgm:pt modelId="{7B1FDB89-3D42-43F5-8D82-1363AC7C6F72}" type="sibTrans" cxnId="{191D666C-30B7-4A5C-96CB-435910AE28C5}">
      <dgm:prSet/>
      <dgm:spPr/>
      <dgm:t>
        <a:bodyPr/>
        <a:lstStyle/>
        <a:p>
          <a:endParaRPr lang="en-US"/>
        </a:p>
      </dgm:t>
    </dgm:pt>
    <dgm:pt modelId="{C772C051-63AC-468D-808B-4C74BBCB4ADA}" type="pres">
      <dgm:prSet presAssocID="{5667862B-444F-4DA7-BF9F-B48CDA5B4D43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694E0BF-3833-4723-8C76-4DDEA87C4172}" type="pres">
      <dgm:prSet presAssocID="{3CECDE30-B83C-4B35-AC0E-F6F2B6077DD0}" presName="composite" presStyleCnt="0"/>
      <dgm:spPr/>
    </dgm:pt>
    <dgm:pt modelId="{3CED5414-7AA1-4FBA-87C0-F1FF2BDBEB0B}" type="pres">
      <dgm:prSet presAssocID="{3CECDE30-B83C-4B35-AC0E-F6F2B6077DD0}" presName="imgShp" presStyleLbl="fgImgPlace1" presStyleIdx="0" presStyleCnt="1" custLinFactX="218656" custLinFactNeighborX="300000" custLinFactNeighborY="-49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3235C887-13F7-4110-BE7C-C7E3972484A4}" type="pres">
      <dgm:prSet presAssocID="{3CECDE30-B83C-4B35-AC0E-F6F2B6077DD0}" presName="txShp" presStyleLbl="node1" presStyleIdx="0" presStyleCnt="1" custScaleX="129288" custLinFactNeighborX="-10544" custLinFactNeighborY="-49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</dgm:ptLst>
  <dgm:cxnLst>
    <dgm:cxn modelId="{41B51E24-CE70-A046-BCFC-5FB95E2DB7C1}" type="presOf" srcId="{5667862B-444F-4DA7-BF9F-B48CDA5B4D43}" destId="{C772C051-63AC-468D-808B-4C74BBCB4ADA}" srcOrd="0" destOrd="0" presId="urn:microsoft.com/office/officeart/2005/8/layout/vList3#5"/>
    <dgm:cxn modelId="{191D666C-30B7-4A5C-96CB-435910AE28C5}" srcId="{5667862B-444F-4DA7-BF9F-B48CDA5B4D43}" destId="{3CECDE30-B83C-4B35-AC0E-F6F2B6077DD0}" srcOrd="0" destOrd="0" parTransId="{D2165AF1-6180-4107-86A1-D5B0F473DE13}" sibTransId="{7B1FDB89-3D42-43F5-8D82-1363AC7C6F72}"/>
    <dgm:cxn modelId="{1BBC32AC-CBE7-DC44-8E35-DD20707FFBAF}" type="presOf" srcId="{3CECDE30-B83C-4B35-AC0E-F6F2B6077DD0}" destId="{3235C887-13F7-4110-BE7C-C7E3972484A4}" srcOrd="0" destOrd="0" presId="urn:microsoft.com/office/officeart/2005/8/layout/vList3#5"/>
    <dgm:cxn modelId="{227B2272-84F3-FC48-B3EE-53E7D7D73C49}" type="presParOf" srcId="{C772C051-63AC-468D-808B-4C74BBCB4ADA}" destId="{9694E0BF-3833-4723-8C76-4DDEA87C4172}" srcOrd="0" destOrd="0" presId="urn:microsoft.com/office/officeart/2005/8/layout/vList3#5"/>
    <dgm:cxn modelId="{73493A31-1611-6346-B8CE-FF6FD112B3F6}" type="presParOf" srcId="{9694E0BF-3833-4723-8C76-4DDEA87C4172}" destId="{3CED5414-7AA1-4FBA-87C0-F1FF2BDBEB0B}" srcOrd="0" destOrd="0" presId="urn:microsoft.com/office/officeart/2005/8/layout/vList3#5"/>
    <dgm:cxn modelId="{82370DFD-001F-8545-AA09-D0540790771B}" type="presParOf" srcId="{9694E0BF-3833-4723-8C76-4DDEA87C4172}" destId="{3235C887-13F7-4110-BE7C-C7E3972484A4}" srcOrd="1" destOrd="0" presId="urn:microsoft.com/office/officeart/2005/8/layout/vList3#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35C887-13F7-4110-BE7C-C7E3972484A4}">
      <dsp:nvSpPr>
        <dsp:cNvPr id="0" name=""/>
        <dsp:cNvSpPr/>
      </dsp:nvSpPr>
      <dsp:spPr>
        <a:xfrm rot="10800000">
          <a:off x="330509" y="0"/>
          <a:ext cx="5926019" cy="1002596"/>
        </a:xfrm>
        <a:prstGeom prst="roundRect">
          <a:avLst/>
        </a:prstGeom>
        <a:solidFill>
          <a:schemeClr val="accent5">
            <a:lumMod val="7500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2117" tIns="83820" rIns="156464" bIns="8382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200" b="0" i="0" kern="1200" baseline="0" dirty="0" smtClean="0"/>
            <a:t>Naidoo, J. &amp; Willis, J. (2001) </a:t>
          </a:r>
          <a:r>
            <a:rPr lang="en-GB" sz="2200" b="0" i="1" kern="1200" baseline="0" dirty="0" smtClean="0"/>
            <a:t>Health studies: an introduction</a:t>
          </a:r>
          <a:r>
            <a:rPr lang="en-GB" sz="2200" b="0" i="0" kern="1200" baseline="0" dirty="0" smtClean="0"/>
            <a:t>. Basingstoke, Palgrave.</a:t>
          </a:r>
          <a:endParaRPr lang="en-GB" sz="2200" b="0" i="0" kern="1200" baseline="0" dirty="0"/>
        </a:p>
      </dsp:txBody>
      <dsp:txXfrm rot="10800000">
        <a:off x="379452" y="48943"/>
        <a:ext cx="5828133" cy="904710"/>
      </dsp:txXfrm>
    </dsp:sp>
    <dsp:sp modelId="{3CED5414-7AA1-4FBA-87C0-F1FF2BDBEB0B}">
      <dsp:nvSpPr>
        <dsp:cNvPr id="0" name=""/>
        <dsp:cNvSpPr/>
      </dsp:nvSpPr>
      <dsp:spPr>
        <a:xfrm>
          <a:off x="6054187" y="0"/>
          <a:ext cx="1002596" cy="1002596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35C887-13F7-4110-BE7C-C7E3972484A4}">
      <dsp:nvSpPr>
        <dsp:cNvPr id="0" name=""/>
        <dsp:cNvSpPr/>
      </dsp:nvSpPr>
      <dsp:spPr>
        <a:xfrm rot="10800000">
          <a:off x="0" y="0"/>
          <a:ext cx="6190997" cy="1218620"/>
        </a:xfrm>
        <a:prstGeom prst="roundRect">
          <a:avLst/>
        </a:prstGeom>
        <a:solidFill>
          <a:schemeClr val="accent5">
            <a:lumMod val="7500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7378" tIns="60960" rIns="113792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kern="1200" dirty="0" smtClean="0"/>
            <a:t>Seedhouse, D. (2009) </a:t>
          </a:r>
          <a:r>
            <a:rPr lang="en-GB" sz="1600" i="1" kern="1200" dirty="0" smtClean="0"/>
            <a:t>Ethics: the heart of health care</a:t>
          </a:r>
          <a:r>
            <a:rPr lang="en-GB" sz="1600" kern="1200" dirty="0" smtClean="0"/>
            <a:t> (3</a:t>
          </a:r>
          <a:r>
            <a:rPr lang="en-GB" sz="1600" kern="1200" baseline="30000" dirty="0" smtClean="0"/>
            <a:t>rd</a:t>
          </a:r>
          <a:r>
            <a:rPr lang="en-GB" sz="1600" kern="1200" dirty="0" smtClean="0"/>
            <a:t> ed). Chichester, Wiley [Online]. Available at </a:t>
          </a:r>
          <a:r>
            <a:rPr lang="en-GB" sz="1600" kern="1200" dirty="0" smtClean="0">
              <a:hlinkClick xmlns:r="http://schemas.openxmlformats.org/officeDocument/2006/relationships" r:id="rId1"/>
            </a:rPr>
            <a:t>http://www.dawsonera.com</a:t>
          </a:r>
          <a:r>
            <a:rPr lang="en-GB" sz="1600" kern="1200" dirty="0" smtClean="0"/>
            <a:t>. Accessed on 24</a:t>
          </a:r>
          <a:r>
            <a:rPr lang="en-GB" sz="1600" kern="1200" baseline="30000" dirty="0" smtClean="0"/>
            <a:t>th</a:t>
          </a:r>
          <a:r>
            <a:rPr lang="en-GB" sz="1600" kern="1200" dirty="0" smtClean="0"/>
            <a:t> January 2010, 10:15am. </a:t>
          </a:r>
          <a:endParaRPr lang="en-GB" sz="1600" b="0" i="0" kern="1200" baseline="0" dirty="0"/>
        </a:p>
      </dsp:txBody>
      <dsp:txXfrm rot="10800000">
        <a:off x="59488" y="59488"/>
        <a:ext cx="6072021" cy="1099644"/>
      </dsp:txXfrm>
    </dsp:sp>
    <dsp:sp modelId="{3CED5414-7AA1-4FBA-87C0-F1FF2BDBEB0B}">
      <dsp:nvSpPr>
        <dsp:cNvPr id="0" name=""/>
        <dsp:cNvSpPr/>
      </dsp:nvSpPr>
      <dsp:spPr>
        <a:xfrm>
          <a:off x="5981333" y="0"/>
          <a:ext cx="1218620" cy="1218620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35C887-13F7-4110-BE7C-C7E3972484A4}">
      <dsp:nvSpPr>
        <dsp:cNvPr id="0" name=""/>
        <dsp:cNvSpPr/>
      </dsp:nvSpPr>
      <dsp:spPr>
        <a:xfrm rot="10800000">
          <a:off x="72018" y="0"/>
          <a:ext cx="6046958" cy="1218620"/>
        </a:xfrm>
        <a:prstGeom prst="roundRect">
          <a:avLst/>
        </a:prstGeom>
        <a:solidFill>
          <a:schemeClr val="accent5">
            <a:lumMod val="7500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7378" tIns="60960" rIns="113792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kern="1200" dirty="0" smtClean="0"/>
            <a:t>Kelly, C. &amp; Lynes, D. (2008) Psychological effects of chronic lung disease. </a:t>
          </a:r>
          <a:r>
            <a:rPr lang="en-GB" sz="1600" i="1" kern="1200" dirty="0" smtClean="0"/>
            <a:t>Nursing Times</a:t>
          </a:r>
          <a:r>
            <a:rPr lang="en-GB" sz="1600" kern="1200" dirty="0" smtClean="0"/>
            <a:t>, 104(47), pp.82-85. </a:t>
          </a:r>
          <a:endParaRPr lang="en-GB" sz="1600" b="0" i="0" kern="1200" baseline="0" dirty="0"/>
        </a:p>
      </dsp:txBody>
      <dsp:txXfrm rot="10800000">
        <a:off x="131506" y="59488"/>
        <a:ext cx="5927982" cy="1099644"/>
      </dsp:txXfrm>
    </dsp:sp>
    <dsp:sp modelId="{3CED5414-7AA1-4FBA-87C0-F1FF2BDBEB0B}">
      <dsp:nvSpPr>
        <dsp:cNvPr id="0" name=""/>
        <dsp:cNvSpPr/>
      </dsp:nvSpPr>
      <dsp:spPr>
        <a:xfrm>
          <a:off x="5976665" y="0"/>
          <a:ext cx="1218620" cy="1218620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35C887-13F7-4110-BE7C-C7E3972484A4}">
      <dsp:nvSpPr>
        <dsp:cNvPr id="0" name=""/>
        <dsp:cNvSpPr/>
      </dsp:nvSpPr>
      <dsp:spPr>
        <a:xfrm rot="10800000">
          <a:off x="0" y="0"/>
          <a:ext cx="7305376" cy="1217429"/>
        </a:xfrm>
        <a:prstGeom prst="roundRect">
          <a:avLst/>
        </a:prstGeom>
        <a:solidFill>
          <a:schemeClr val="accent5">
            <a:lumMod val="7500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6853" tIns="60960" rIns="113792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kern="1200" dirty="0" smtClean="0"/>
            <a:t>Department for Children, Schools and Families. (2009) Background to every child matters. </a:t>
          </a:r>
          <a:r>
            <a:rPr lang="en-GB" sz="1600" i="1" kern="1200" dirty="0" smtClean="0"/>
            <a:t>Every Child Matters</a:t>
          </a:r>
          <a:r>
            <a:rPr lang="en-GB" sz="1600" kern="1200" dirty="0" smtClean="0"/>
            <a:t> [Online]. Available at </a:t>
          </a:r>
          <a:r>
            <a:rPr lang="en-GB" sz="1600" kern="1200" dirty="0" smtClean="0">
              <a:hlinkClick xmlns:r="http://schemas.openxmlformats.org/officeDocument/2006/relationships" r:id="rId1"/>
            </a:rPr>
            <a:t>http://www.dcsf.gov.uk/everychildmatters/about/background/background/</a:t>
          </a:r>
          <a:r>
            <a:rPr lang="en-GB" sz="1600" kern="1200" dirty="0" smtClean="0"/>
            <a:t>. Accessed on 18</a:t>
          </a:r>
          <a:r>
            <a:rPr lang="en-GB" sz="1600" kern="1200" baseline="30000" dirty="0" smtClean="0"/>
            <a:t>th</a:t>
          </a:r>
          <a:r>
            <a:rPr lang="en-GB" sz="1600" kern="1200" dirty="0" smtClean="0"/>
            <a:t> February 2010, 11:10pm.</a:t>
          </a:r>
          <a:endParaRPr lang="en-GB" sz="1600" b="0" i="0" kern="1200" baseline="0" dirty="0"/>
        </a:p>
      </dsp:txBody>
      <dsp:txXfrm rot="10800000">
        <a:off x="59430" y="59430"/>
        <a:ext cx="7186516" cy="1098569"/>
      </dsp:txXfrm>
    </dsp:sp>
    <dsp:sp modelId="{3CED5414-7AA1-4FBA-87C0-F1FF2BDBEB0B}">
      <dsp:nvSpPr>
        <dsp:cNvPr id="0" name=""/>
        <dsp:cNvSpPr/>
      </dsp:nvSpPr>
      <dsp:spPr>
        <a:xfrm>
          <a:off x="7128796" y="0"/>
          <a:ext cx="1217429" cy="1217429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#1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#2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3#3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3#5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B05FDB-9800-B849-9967-90AA96D9A13F}" type="datetimeFigureOut">
              <a:rPr lang="en-US" smtClean="0"/>
              <a:pPr/>
              <a:t>4/13/16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E45A00-AD58-A744-BE4D-7B73CD9F978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3480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4B933D-38B5-7D48-B454-B8E6C034C63E}" type="datetimeFigureOut">
              <a:rPr lang="en-US" smtClean="0"/>
              <a:pPr/>
              <a:t>4/13/16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4CC088-9BBB-CF49-8519-A549E2F4D4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129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1295400"/>
            <a:ext cx="8228013" cy="1927225"/>
          </a:xfrm>
        </p:spPr>
        <p:txBody>
          <a:bodyPr tIns="0" bIns="0" anchor="b" anchorCtr="0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307976"/>
            <a:ext cx="8228013" cy="1066800"/>
          </a:xfrm>
        </p:spPr>
        <p:txBody>
          <a:bodyPr tIns="0" bIns="0"/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384C9-24D9-0045-B7CB-CFFEEA29F3B3}" type="datetimeFigureOut">
              <a:rPr lang="en-US" smtClean="0"/>
              <a:pPr/>
              <a:t>4/13/16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Software Engineering Projects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1F3C2-6F1E-2148-86BE-75F9F1CA7C8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384C9-24D9-0045-B7CB-CFFEEA29F3B3}" type="datetimeFigureOut">
              <a:rPr lang="en-US" smtClean="0"/>
              <a:pPr/>
              <a:t>4/13/16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1F3C2-6F1E-2148-86BE-75F9F1CA7C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81001"/>
            <a:ext cx="3509683" cy="2209800"/>
          </a:xfrm>
        </p:spPr>
        <p:txBody>
          <a:bodyPr anchor="b"/>
          <a:lstStyle>
            <a:lvl1pPr algn="l">
              <a:defRPr sz="4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0" y="273050"/>
            <a:ext cx="3657600" cy="585311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649071"/>
            <a:ext cx="3509683" cy="3388192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A6384C9-24D9-0045-B7CB-CFFEEA29F3B3}" type="datetimeFigureOut">
              <a:rPr lang="en-US" smtClean="0"/>
              <a:pPr/>
              <a:t>4/13/16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1F3C2-6F1E-2148-86BE-75F9F1CA7C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A6384C9-24D9-0045-B7CB-CFFEEA29F3B3}" type="datetimeFigureOut">
              <a:rPr lang="en-US" smtClean="0"/>
              <a:pPr/>
              <a:t>4/13/16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1F3C2-6F1E-2148-86BE-75F9F1CA7C8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28600" y="1143000"/>
            <a:ext cx="4267200" cy="4267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A6384C9-24D9-0045-B7CB-CFFEEA29F3B3}" type="datetimeFigureOut">
              <a:rPr lang="en-US" smtClean="0"/>
              <a:pPr/>
              <a:t>4/13/16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1F3C2-6F1E-2148-86BE-75F9F1CA7C8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90600" y="2590800"/>
            <a:ext cx="3505200" cy="3505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2479675" y="1260475"/>
            <a:ext cx="1254125" cy="12541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269875" y="762000"/>
            <a:ext cx="2092325" cy="20923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568388"/>
            <a:ext cx="8228013" cy="3468875"/>
          </a:xfrm>
        </p:spPr>
        <p:txBody>
          <a:bodyPr vert="eaVert"/>
          <a:lstStyle>
            <a:lvl5pPr>
              <a:defRPr/>
            </a:lvl5pPr>
            <a:lvl6pPr marL="1719072">
              <a:defRPr/>
            </a:lvl6pPr>
            <a:lvl7pPr marL="1719072">
              <a:defRPr/>
            </a:lvl7pPr>
            <a:lvl8pPr marL="1719072">
              <a:defRPr/>
            </a:lvl8pPr>
            <a:lvl9pPr marL="1719072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384C9-24D9-0045-B7CB-CFFEEA29F3B3}" type="datetimeFigureOut">
              <a:rPr lang="en-US" smtClean="0"/>
              <a:pPr/>
              <a:t>4/13/16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1F3C2-6F1E-2148-86BE-75F9F1CA7C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6600" y="274638"/>
            <a:ext cx="1524000" cy="5851525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16859"/>
            <a:ext cx="6019800" cy="561564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384C9-24D9-0045-B7CB-CFFEEA29F3B3}" type="datetimeFigureOut">
              <a:rPr lang="en-US" smtClean="0"/>
              <a:pPr/>
              <a:t>4/13/16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1F3C2-6F1E-2148-86BE-75F9F1CA7C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384C9-24D9-0045-B7CB-CFFEEA29F3B3}" type="datetimeFigureOut">
              <a:rPr lang="en-US" smtClean="0"/>
              <a:pPr/>
              <a:t>4/13/16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1F3C2-6F1E-2148-86BE-75F9F1CA7C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384C9-24D9-0045-B7CB-CFFEEA29F3B3}" type="datetimeFigureOut">
              <a:rPr lang="en-US" smtClean="0"/>
              <a:pPr/>
              <a:t>4/13/16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Software Engineering Projects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1F3C2-6F1E-2148-86BE-75F9F1CA7C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36694"/>
            <a:ext cx="6400800" cy="1362075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399" y="3609695"/>
            <a:ext cx="5181601" cy="1500187"/>
          </a:xfrm>
        </p:spPr>
        <p:txBody>
          <a:bodyPr anchor="t" anchorCtr="0"/>
          <a:lstStyle>
            <a:lvl1pPr marL="0" indent="0" algn="r">
              <a:spcBef>
                <a:spcPts val="30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A6384C9-24D9-0045-B7CB-CFFEEA29F3B3}" type="datetimeFigureOut">
              <a:rPr lang="en-US" smtClean="0"/>
              <a:pPr/>
              <a:t>4/13/16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38999" y="6356350"/>
            <a:ext cx="14462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041F3C2-6F1E-2148-86BE-75F9F1CA7C8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4753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tabLst/>
              <a:defRPr sz="1600"/>
            </a:lvl6pPr>
            <a:lvl7pPr marL="2173288" indent="-227013">
              <a:tabLst/>
              <a:defRPr sz="1600"/>
            </a:lvl7pPr>
            <a:lvl8pPr marL="2398713" indent="-227013">
              <a:tabLst/>
              <a:defRPr sz="1600"/>
            </a:lvl8pPr>
            <a:lvl9pPr marL="2625725" indent="-227013">
              <a:tabLst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384C9-24D9-0045-B7CB-CFFEEA29F3B3}" type="datetimeFigureOut">
              <a:rPr lang="en-US" smtClean="0"/>
              <a:pPr/>
              <a:t>4/13/16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1F3C2-6F1E-2148-86BE-75F9F1CA7C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1578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1578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384C9-24D9-0045-B7CB-CFFEEA29F3B3}" type="datetimeFigureOut">
              <a:rPr lang="en-US" smtClean="0"/>
              <a:pPr/>
              <a:t>4/13/16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1F3C2-6F1E-2148-86BE-75F9F1CA7C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2784475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384C9-24D9-0045-B7CB-CFFEEA29F3B3}" type="datetimeFigureOut">
              <a:rPr lang="en-US" smtClean="0"/>
              <a:pPr/>
              <a:t>4/13/16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1F3C2-6F1E-2148-86BE-75F9F1CA7C8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762000" y="4497070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384C9-24D9-0045-B7CB-CFFEEA29F3B3}" type="datetimeFigureOut">
              <a:rPr lang="en-US" smtClean="0"/>
              <a:pPr/>
              <a:t>4/13/16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1F3C2-6F1E-2148-86BE-75F9F1CA7C8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4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384C9-24D9-0045-B7CB-CFFEEA29F3B3}" type="datetimeFigureOut">
              <a:rPr lang="en-US" smtClean="0"/>
              <a:pPr/>
              <a:t>4/13/16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1F3C2-6F1E-2148-86BE-75F9F1CA7C8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739775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739775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384C9-24D9-0045-B7CB-CFFEEA29F3B3}" type="datetimeFigureOut">
              <a:rPr lang="en-US" smtClean="0"/>
              <a:pPr/>
              <a:t>4/13/16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1F3C2-6F1E-2148-86BE-75F9F1CA7C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4514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9775" y="2770094"/>
            <a:ext cx="7662864" cy="3267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1A6384C9-24D9-0045-B7CB-CFFEEA29F3B3}" type="datetimeFigureOut">
              <a:rPr lang="en-US" smtClean="0"/>
              <a:pPr/>
              <a:t>4/13/16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89613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Software Engineering Projects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35635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3041F3C2-6F1E-2148-86BE-75F9F1CA7C8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SzPct val="90000"/>
        <a:buFont typeface="Wingdings" pitchFamily="2" charset="2"/>
        <a:buChar char="S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4" Type="http://schemas.openxmlformats.org/officeDocument/2006/relationships/diagramQuickStyle" Target="../diagrams/quickStyle4.xml"/><Relationship Id="rId5" Type="http://schemas.openxmlformats.org/officeDocument/2006/relationships/diagramColors" Target="../diagrams/colors4.xml"/><Relationship Id="rId6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Referencing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R-I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5108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Referencing web page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39750" y="1125538"/>
            <a:ext cx="8064500" cy="4967287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GB" u="sng" dirty="0">
              <a:latin typeface="Arial" charset="0"/>
            </a:endParaRPr>
          </a:p>
          <a:p>
            <a:pPr eaLnBrk="1" hangingPunct="1">
              <a:buFontTx/>
              <a:buNone/>
            </a:pPr>
            <a:endParaRPr lang="en-GB" u="sng" dirty="0">
              <a:latin typeface="Arial" charset="0"/>
            </a:endParaRPr>
          </a:p>
          <a:p>
            <a:pPr eaLnBrk="1" hangingPunct="1">
              <a:buFontTx/>
              <a:buNone/>
            </a:pPr>
            <a:endParaRPr lang="en-US" u="sng" dirty="0">
              <a:latin typeface="Arial" charset="0"/>
            </a:endParaRPr>
          </a:p>
        </p:txBody>
      </p:sp>
      <p:graphicFrame>
        <p:nvGraphicFramePr>
          <p:cNvPr id="5" name="Diagram 4"/>
          <p:cNvGraphicFramePr/>
          <p:nvPr/>
        </p:nvGraphicFramePr>
        <p:xfrm>
          <a:off x="467544" y="3356992"/>
          <a:ext cx="8496944" cy="12186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827088" y="1916113"/>
            <a:ext cx="2952750" cy="135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b="1"/>
              <a:t>Author(s)</a:t>
            </a:r>
          </a:p>
          <a:p>
            <a:pPr eaLnBrk="1" hangingPunct="1"/>
            <a:r>
              <a:rPr lang="en-GB" sz="1600"/>
              <a:t>Surname.Initial(s) if a person is the author. Otherwise use corporate author or organisation.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4859338" y="1484313"/>
            <a:ext cx="3241675" cy="147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b="1"/>
              <a:t>Date</a:t>
            </a:r>
          </a:p>
          <a:p>
            <a:pPr eaLnBrk="1" hangingPunct="1"/>
            <a:r>
              <a:rPr lang="en-GB"/>
              <a:t>Year site last updated (often shown at the bottom of the page).</a:t>
            </a:r>
          </a:p>
          <a:p>
            <a:pPr eaLnBrk="1" hangingPunct="1"/>
            <a:r>
              <a:rPr lang="en-GB"/>
              <a:t>If not known, enter (no date).</a:t>
            </a:r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699792" y="3068960"/>
            <a:ext cx="720080" cy="432048"/>
          </a:xfrm>
          <a:prstGeom prst="straightConnector1">
            <a:avLst/>
          </a:prstGeom>
          <a:ln w="22225">
            <a:solidFill>
              <a:srgbClr val="F8A34E"/>
            </a:solidFill>
            <a:tailEnd type="arrow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rot="5400000">
            <a:off x="5760132" y="2960950"/>
            <a:ext cx="648074" cy="576062"/>
          </a:xfrm>
          <a:prstGeom prst="straightConnector1">
            <a:avLst/>
          </a:prstGeom>
          <a:ln w="22225">
            <a:solidFill>
              <a:srgbClr val="F8A34E"/>
            </a:solidFill>
            <a:tailEnd type="arrow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1547664" y="3861048"/>
            <a:ext cx="1296144" cy="1152128"/>
          </a:xfrm>
          <a:prstGeom prst="straightConnector1">
            <a:avLst/>
          </a:prstGeom>
          <a:ln w="22225">
            <a:solidFill>
              <a:srgbClr val="F8A34E"/>
            </a:solidFill>
            <a:tailEnd type="arrow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24"/>
          <p:cNvSpPr txBox="1">
            <a:spLocks noChangeArrowheads="1"/>
          </p:cNvSpPr>
          <p:nvPr/>
        </p:nvSpPr>
        <p:spPr bwMode="auto">
          <a:xfrm>
            <a:off x="4932363" y="4797425"/>
            <a:ext cx="2879725" cy="1354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b="1"/>
              <a:t>Access information</a:t>
            </a:r>
          </a:p>
          <a:p>
            <a:pPr eaLnBrk="1" hangingPunct="1"/>
            <a:r>
              <a:rPr lang="en-GB" sz="1600"/>
              <a:t>Give full address of webpage,  and date and time you accessed the resource.</a:t>
            </a:r>
          </a:p>
          <a:p>
            <a:pPr eaLnBrk="1" hangingPunct="1"/>
            <a:r>
              <a:rPr lang="en-GB" sz="1600"/>
              <a:t> </a:t>
            </a:r>
            <a:endParaRPr lang="en-US" sz="1600"/>
          </a:p>
        </p:txBody>
      </p:sp>
      <p:cxnSp>
        <p:nvCxnSpPr>
          <p:cNvPr id="12" name="Straight Arrow Connector 11"/>
          <p:cNvCxnSpPr/>
          <p:nvPr/>
        </p:nvCxnSpPr>
        <p:spPr>
          <a:xfrm rot="16200000" flipV="1">
            <a:off x="5688124" y="4113076"/>
            <a:ext cx="648072" cy="720080"/>
          </a:xfrm>
          <a:prstGeom prst="straightConnector1">
            <a:avLst/>
          </a:prstGeom>
          <a:ln w="22225">
            <a:solidFill>
              <a:srgbClr val="F8A34E"/>
            </a:solidFill>
            <a:tailEnd type="arrow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7"/>
          <p:cNvSpPr txBox="1">
            <a:spLocks noChangeArrowheads="1"/>
          </p:cNvSpPr>
          <p:nvPr/>
        </p:nvSpPr>
        <p:spPr bwMode="auto">
          <a:xfrm>
            <a:off x="179388" y="4868863"/>
            <a:ext cx="1944687" cy="6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b="1"/>
              <a:t>Page Title </a:t>
            </a:r>
          </a:p>
          <a:p>
            <a:pPr eaLnBrk="1" hangingPunct="1"/>
            <a:r>
              <a:rPr lang="en-GB" sz="1600"/>
              <a:t>In sentence case</a:t>
            </a:r>
            <a:endParaRPr lang="en-US" sz="1600"/>
          </a:p>
        </p:txBody>
      </p:sp>
      <p:sp>
        <p:nvSpPr>
          <p:cNvPr id="14" name="TextBox 18"/>
          <p:cNvSpPr txBox="1">
            <a:spLocks noChangeArrowheads="1"/>
          </p:cNvSpPr>
          <p:nvPr/>
        </p:nvSpPr>
        <p:spPr bwMode="auto">
          <a:xfrm>
            <a:off x="2627313" y="5084763"/>
            <a:ext cx="2016125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b="1"/>
              <a:t>Website Title</a:t>
            </a:r>
          </a:p>
          <a:p>
            <a:pPr eaLnBrk="1" hangingPunct="1"/>
            <a:r>
              <a:rPr lang="en-GB" sz="1600"/>
              <a:t>In Title Case and italicised. Followed by [Online].</a:t>
            </a:r>
            <a:endParaRPr lang="en-US" sz="1600"/>
          </a:p>
        </p:txBody>
      </p:sp>
      <p:cxnSp>
        <p:nvCxnSpPr>
          <p:cNvPr id="15" name="Straight Arrow Connector 14"/>
          <p:cNvCxnSpPr/>
          <p:nvPr/>
        </p:nvCxnSpPr>
        <p:spPr>
          <a:xfrm rot="5400000" flipH="1" flipV="1">
            <a:off x="3563888" y="4077072"/>
            <a:ext cx="1440160" cy="1008112"/>
          </a:xfrm>
          <a:prstGeom prst="straightConnector1">
            <a:avLst/>
          </a:prstGeom>
          <a:ln w="22225">
            <a:solidFill>
              <a:srgbClr val="F8A34E"/>
            </a:solidFill>
            <a:tailEnd type="arrow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4615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Bibtex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9775" y="2201338"/>
            <a:ext cx="7662864" cy="4953000"/>
          </a:xfrm>
        </p:spPr>
        <p:txBody>
          <a:bodyPr>
            <a:normAutofit/>
          </a:bodyPr>
          <a:lstStyle/>
          <a:p>
            <a:r>
              <a:rPr lang="en-US" dirty="0" err="1" smtClean="0"/>
              <a:t>BibTex</a:t>
            </a:r>
            <a:r>
              <a:rPr lang="en-US" dirty="0" smtClean="0"/>
              <a:t> is a database for storing references</a:t>
            </a:r>
          </a:p>
          <a:p>
            <a:r>
              <a:rPr lang="en-US" dirty="0" smtClean="0"/>
              <a:t>It is a plain text file that can be edited and viewed with any editor</a:t>
            </a:r>
          </a:p>
          <a:p>
            <a:pPr marL="0" indent="0">
              <a:buNone/>
            </a:pPr>
            <a:r>
              <a:rPr lang="en-US" dirty="0" err="1" smtClean="0"/>
              <a:t>Eg</a:t>
            </a:r>
            <a:r>
              <a:rPr lang="en-US" dirty="0" smtClean="0"/>
              <a:t> example entry in </a:t>
            </a:r>
            <a:r>
              <a:rPr lang="en-US" dirty="0" err="1"/>
              <a:t>B</a:t>
            </a:r>
            <a:r>
              <a:rPr lang="en-US" dirty="0" err="1" smtClean="0"/>
              <a:t>ibTex</a:t>
            </a:r>
            <a:endParaRPr lang="en-US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@article{greenwade93, </a:t>
            </a:r>
            <a:endParaRPr lang="en-US" sz="18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/>
              <a:t>author </a:t>
            </a:r>
            <a:r>
              <a:rPr lang="en-US" sz="1800" dirty="0"/>
              <a:t>= "George D. </a:t>
            </a:r>
            <a:r>
              <a:rPr lang="en-US" sz="1800" dirty="0" err="1"/>
              <a:t>Greenwade</a:t>
            </a:r>
            <a:r>
              <a:rPr lang="en-US" sz="1800" dirty="0"/>
              <a:t>"</a:t>
            </a:r>
            <a:r>
              <a:rPr lang="en-US" sz="1800" dirty="0" smtClean="0"/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/>
              <a:t> </a:t>
            </a:r>
            <a:r>
              <a:rPr lang="en-US" sz="1800" dirty="0"/>
              <a:t>title = "The {C}</a:t>
            </a:r>
            <a:r>
              <a:rPr lang="en-US" sz="1800" dirty="0" err="1"/>
              <a:t>omprehensive</a:t>
            </a:r>
            <a:r>
              <a:rPr lang="en-US" sz="1800" dirty="0"/>
              <a:t> {T}ex {A}</a:t>
            </a:r>
            <a:r>
              <a:rPr lang="en-US" sz="1800" dirty="0" err="1"/>
              <a:t>rchive</a:t>
            </a:r>
            <a:r>
              <a:rPr lang="en-US" sz="1800" dirty="0"/>
              <a:t> {N}</a:t>
            </a:r>
            <a:r>
              <a:rPr lang="en-US" sz="1800" dirty="0" err="1"/>
              <a:t>etwork</a:t>
            </a:r>
            <a:r>
              <a:rPr lang="en-US" sz="1800" dirty="0"/>
              <a:t> ({CTAN})"</a:t>
            </a:r>
            <a:r>
              <a:rPr lang="en-US" sz="1800" dirty="0" smtClean="0"/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/>
              <a:t> </a:t>
            </a:r>
            <a:r>
              <a:rPr lang="en-US" sz="1800" dirty="0"/>
              <a:t>year = "1993"</a:t>
            </a:r>
            <a:r>
              <a:rPr lang="en-US" sz="1800" dirty="0" smtClean="0"/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/>
              <a:t> </a:t>
            </a:r>
            <a:r>
              <a:rPr lang="en-US" sz="1800" dirty="0"/>
              <a:t>journal = "</a:t>
            </a:r>
            <a:r>
              <a:rPr lang="en-US" sz="1800" dirty="0" err="1"/>
              <a:t>TUGBoat</a:t>
            </a:r>
            <a:r>
              <a:rPr lang="en-US" sz="1800" dirty="0"/>
              <a:t>"</a:t>
            </a:r>
            <a:r>
              <a:rPr lang="en-US" sz="1800" dirty="0" smtClean="0"/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/>
              <a:t> </a:t>
            </a:r>
            <a:r>
              <a:rPr lang="en-US" sz="1800" dirty="0"/>
              <a:t>volume = "14"</a:t>
            </a:r>
            <a:r>
              <a:rPr lang="en-US" sz="1800" dirty="0" smtClean="0"/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/>
              <a:t> </a:t>
            </a:r>
            <a:r>
              <a:rPr lang="en-US" sz="1800" dirty="0"/>
              <a:t>number = "3"</a:t>
            </a:r>
            <a:r>
              <a:rPr lang="en-US" sz="1800" dirty="0" smtClean="0"/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/>
              <a:t> </a:t>
            </a:r>
            <a:r>
              <a:rPr lang="en-US" sz="1800" dirty="0"/>
              <a:t>pages = "342--</a:t>
            </a:r>
            <a:r>
              <a:rPr lang="en-US" sz="1800" dirty="0" smtClean="0"/>
              <a:t>351</a:t>
            </a:r>
            <a:r>
              <a:rPr lang="en-US" sz="1800" dirty="0" smtClean="0"/>
              <a:t>”</a:t>
            </a:r>
            <a:endParaRPr lang="en-US" sz="18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/>
              <a:t> </a:t>
            </a:r>
            <a:r>
              <a:rPr lang="en-US" sz="1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74558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Entry Templates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700" y="2095501"/>
            <a:ext cx="2971800" cy="4111096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@article</a:t>
            </a:r>
            <a:r>
              <a:rPr lang="en-US" sz="1800" dirty="0" smtClean="0"/>
              <a:t>{ </a:t>
            </a:r>
            <a:r>
              <a:rPr lang="en-US" sz="1800" dirty="0" err="1" smtClean="0"/>
              <a:t>Xarticle</a:t>
            </a:r>
            <a:r>
              <a:rPr lang="en-US" sz="1800" dirty="0"/>
              <a:t>, </a:t>
            </a:r>
            <a:endParaRPr lang="en-US" sz="18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/>
              <a:t>	author </a:t>
            </a:r>
            <a:r>
              <a:rPr lang="en-US" sz="1800" dirty="0"/>
              <a:t>= ""</a:t>
            </a:r>
            <a:r>
              <a:rPr lang="en-US" sz="1800" dirty="0" smtClean="0"/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/>
              <a:t> 	title </a:t>
            </a:r>
            <a:r>
              <a:rPr lang="en-US" sz="1800" dirty="0"/>
              <a:t>= ""</a:t>
            </a:r>
            <a:r>
              <a:rPr lang="en-US" sz="1800" dirty="0" smtClean="0"/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/>
              <a:t> 	journal </a:t>
            </a:r>
            <a:r>
              <a:rPr lang="en-US" sz="1800" dirty="0"/>
              <a:t>= "", </a:t>
            </a:r>
            <a:endParaRPr lang="en-US" sz="18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/>
              <a:t>	%</a:t>
            </a:r>
            <a:r>
              <a:rPr lang="en-US" sz="1800" dirty="0"/>
              <a:t>volume = "", </a:t>
            </a:r>
            <a:endParaRPr lang="en-US" sz="18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/>
              <a:t>	%</a:t>
            </a:r>
            <a:r>
              <a:rPr lang="en-US" sz="1800" dirty="0"/>
              <a:t>number = "", </a:t>
            </a:r>
            <a:endParaRPr lang="en-US" sz="18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/>
              <a:t>	%</a:t>
            </a:r>
            <a:r>
              <a:rPr lang="en-US" sz="1800" dirty="0"/>
              <a:t>pages = ""</a:t>
            </a:r>
            <a:r>
              <a:rPr lang="en-US" sz="1800" dirty="0" smtClean="0"/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/>
              <a:t> 	year </a:t>
            </a:r>
            <a:r>
              <a:rPr lang="en-US" sz="1800" dirty="0"/>
              <a:t>= "XXXX", </a:t>
            </a:r>
            <a:endParaRPr lang="en-US" sz="18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/>
              <a:t>	%</a:t>
            </a:r>
            <a:r>
              <a:rPr lang="en-US" sz="1800" dirty="0"/>
              <a:t>month = "", </a:t>
            </a:r>
            <a:endParaRPr lang="en-US" sz="18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/>
              <a:t>	%</a:t>
            </a:r>
            <a:r>
              <a:rPr lang="en-US" sz="1800" dirty="0"/>
              <a:t>note = </a:t>
            </a:r>
            <a:r>
              <a:rPr lang="en-US" sz="1800" dirty="0" smtClean="0"/>
              <a:t>””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/>
              <a:t>}</a:t>
            </a:r>
            <a:endParaRPr lang="en-US" sz="18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064921" y="1993897"/>
            <a:ext cx="2971800" cy="4111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90000"/>
              <a:buFont typeface="Wingdings" pitchFamily="2" charset="2"/>
              <a:buChar char="S"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90000"/>
              <a:buFont typeface="Wingdings" pitchFamily="2" charset="2"/>
              <a:buChar char="S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90000"/>
              <a:buFont typeface="Wingdings" pitchFamily="2" charset="2"/>
              <a:buChar char="S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90000"/>
              <a:buFont typeface="Wingdings" pitchFamily="2" charset="2"/>
              <a:buChar char="S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90000"/>
              <a:buFont typeface="Wingdings" pitchFamily="2" charset="2"/>
              <a:buChar char="S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90000"/>
              <a:buFont typeface="Wingdings" pitchFamily="2" charset="2"/>
              <a:buChar char="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" pitchFamily="2" charset="2"/>
              <a:buChar char="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90000"/>
              <a:buFont typeface="Wingdings" pitchFamily="2" charset="2"/>
              <a:buChar char="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" pitchFamily="2" charset="2"/>
              <a:buChar char="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@book{</a:t>
            </a:r>
            <a:r>
              <a:rPr lang="en-US" sz="1800" dirty="0" err="1"/>
              <a:t>Xbook</a:t>
            </a:r>
            <a:r>
              <a:rPr lang="en-US" sz="1800" dirty="0" smtClean="0"/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/>
              <a:t>	 </a:t>
            </a:r>
            <a:r>
              <a:rPr lang="en-US" sz="1800" dirty="0"/>
              <a:t>author = ""</a:t>
            </a:r>
            <a:r>
              <a:rPr lang="en-US" sz="1800" dirty="0" smtClean="0"/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/>
              <a:t>	 </a:t>
            </a:r>
            <a:r>
              <a:rPr lang="en-US" sz="1800" dirty="0"/>
              <a:t>title = "", </a:t>
            </a:r>
            <a:r>
              <a:rPr lang="en-US" sz="1800" dirty="0" smtClean="0"/>
              <a:t>	publisher </a:t>
            </a:r>
            <a:r>
              <a:rPr lang="en-US" sz="1800" dirty="0"/>
              <a:t>= "", </a:t>
            </a:r>
            <a:r>
              <a:rPr lang="en-US" sz="1800" dirty="0" smtClean="0"/>
              <a:t>	%</a:t>
            </a:r>
            <a:r>
              <a:rPr lang="en-US" sz="1800" dirty="0"/>
              <a:t>volume = "", </a:t>
            </a:r>
            <a:r>
              <a:rPr lang="en-US" sz="1800" dirty="0" smtClean="0"/>
              <a:t>	%</a:t>
            </a:r>
            <a:r>
              <a:rPr lang="en-US" sz="1800" dirty="0"/>
              <a:t>number = "", </a:t>
            </a:r>
            <a:r>
              <a:rPr lang="en-US" sz="1800" dirty="0" smtClean="0"/>
              <a:t>	%</a:t>
            </a:r>
            <a:r>
              <a:rPr lang="en-US" sz="1800" dirty="0"/>
              <a:t>series = "", </a:t>
            </a:r>
            <a:r>
              <a:rPr lang="en-US" sz="1800" dirty="0" smtClean="0"/>
              <a:t>	%</a:t>
            </a:r>
            <a:r>
              <a:rPr lang="en-US" sz="1800" dirty="0"/>
              <a:t>address = "", </a:t>
            </a:r>
            <a:r>
              <a:rPr lang="en-US" sz="1800" dirty="0" smtClean="0"/>
              <a:t>	%</a:t>
            </a:r>
            <a:r>
              <a:rPr lang="en-US" sz="1800" dirty="0"/>
              <a:t>edition = ""</a:t>
            </a:r>
            <a:r>
              <a:rPr lang="en-US" sz="1800" dirty="0" smtClean="0"/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	</a:t>
            </a:r>
            <a:r>
              <a:rPr lang="en-US" sz="1800" dirty="0" smtClean="0"/>
              <a:t> </a:t>
            </a:r>
            <a:r>
              <a:rPr lang="en-US" sz="1800" dirty="0"/>
              <a:t>year = "XXXX", </a:t>
            </a:r>
            <a:r>
              <a:rPr lang="en-US" sz="1800" dirty="0" smtClean="0"/>
              <a:t>	%</a:t>
            </a:r>
            <a:r>
              <a:rPr lang="en-US" sz="1800" dirty="0"/>
              <a:t>month = "", </a:t>
            </a:r>
            <a:r>
              <a:rPr lang="en-US" sz="1800" dirty="0" smtClean="0"/>
              <a:t>	%</a:t>
            </a:r>
            <a:r>
              <a:rPr lang="en-US" sz="1800" dirty="0"/>
              <a:t>note = </a:t>
            </a:r>
            <a:r>
              <a:rPr lang="en-US" sz="1800" dirty="0" smtClean="0"/>
              <a:t>””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/>
              <a:t> </a:t>
            </a:r>
            <a:r>
              <a:rPr lang="en-US" sz="1800" dirty="0"/>
              <a:t>} 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630333" y="2230965"/>
            <a:ext cx="3378188" cy="4111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90000"/>
              <a:buFont typeface="Wingdings" pitchFamily="2" charset="2"/>
              <a:buChar char="S"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90000"/>
              <a:buFont typeface="Wingdings" pitchFamily="2" charset="2"/>
              <a:buChar char="S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90000"/>
              <a:buFont typeface="Wingdings" pitchFamily="2" charset="2"/>
              <a:buChar char="S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90000"/>
              <a:buFont typeface="Wingdings" pitchFamily="2" charset="2"/>
              <a:buChar char="S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90000"/>
              <a:buFont typeface="Wingdings" pitchFamily="2" charset="2"/>
              <a:buChar char="S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90000"/>
              <a:buFont typeface="Wingdings" pitchFamily="2" charset="2"/>
              <a:buChar char="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" pitchFamily="2" charset="2"/>
              <a:buChar char="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90000"/>
              <a:buFont typeface="Wingdings" pitchFamily="2" charset="2"/>
              <a:buChar char="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" pitchFamily="2" charset="2"/>
              <a:buChar char="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@booklet{</a:t>
            </a:r>
            <a:r>
              <a:rPr lang="en-US" sz="1800" dirty="0" err="1"/>
              <a:t>Xbooklet</a:t>
            </a:r>
            <a:r>
              <a:rPr lang="en-US" sz="1800" dirty="0"/>
              <a:t>, </a:t>
            </a:r>
            <a:r>
              <a:rPr lang="en-US" sz="1800" dirty="0" smtClean="0"/>
              <a:t>	%</a:t>
            </a:r>
            <a:r>
              <a:rPr lang="en-US" sz="1800" dirty="0"/>
              <a:t>author = ""</a:t>
            </a:r>
            <a:r>
              <a:rPr lang="en-US" sz="1800" dirty="0" smtClean="0"/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	</a:t>
            </a:r>
            <a:r>
              <a:rPr lang="en-US" sz="1800" dirty="0" smtClean="0"/>
              <a:t> </a:t>
            </a:r>
            <a:r>
              <a:rPr lang="en-US" sz="1800" dirty="0"/>
              <a:t>title = "", </a:t>
            </a:r>
            <a:r>
              <a:rPr lang="en-US" sz="1800" dirty="0" smtClean="0"/>
              <a:t>	%</a:t>
            </a:r>
            <a:r>
              <a:rPr lang="en-US" sz="1800" dirty="0" err="1"/>
              <a:t>howpublished</a:t>
            </a:r>
            <a:r>
              <a:rPr lang="en-US" sz="1800" dirty="0"/>
              <a:t> = "", </a:t>
            </a:r>
            <a:endParaRPr lang="en-US" sz="18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/>
              <a:t>	%</a:t>
            </a:r>
            <a:r>
              <a:rPr lang="en-US" sz="1800" dirty="0"/>
              <a:t>address = ""</a:t>
            </a:r>
            <a:r>
              <a:rPr lang="en-US" sz="1800" dirty="0" smtClean="0"/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	</a:t>
            </a:r>
            <a:r>
              <a:rPr lang="en-US" sz="1800" dirty="0" smtClean="0"/>
              <a:t> </a:t>
            </a:r>
            <a:r>
              <a:rPr lang="en-US" sz="1800" dirty="0"/>
              <a:t>year = "XXXX", </a:t>
            </a:r>
            <a:r>
              <a:rPr lang="en-US" sz="1800" dirty="0" smtClean="0"/>
              <a:t>	%</a:t>
            </a:r>
            <a:r>
              <a:rPr lang="en-US" sz="1800" dirty="0"/>
              <a:t>month = "", </a:t>
            </a:r>
            <a:endParaRPr lang="en-US" sz="18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	</a:t>
            </a:r>
            <a:r>
              <a:rPr lang="en-US" sz="1800" dirty="0" smtClean="0"/>
              <a:t>%</a:t>
            </a:r>
            <a:r>
              <a:rPr lang="en-US" sz="1800" dirty="0"/>
              <a:t>note = "", 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48956" y="6021931"/>
            <a:ext cx="3775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Entries that start with % are optional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13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Entry Templates </a:t>
            </a:r>
            <a:r>
              <a:rPr lang="en-US" i="1" dirty="0" smtClean="0"/>
              <a:t>cont..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746904"/>
            <a:ext cx="2971800" cy="4111096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@conference{</a:t>
            </a:r>
            <a:r>
              <a:rPr lang="en-US" sz="1800" dirty="0" err="1"/>
              <a:t>Xconference</a:t>
            </a:r>
            <a:r>
              <a:rPr lang="en-US" sz="1800" dirty="0"/>
              <a:t>, </a:t>
            </a:r>
            <a:r>
              <a:rPr lang="en-US" sz="1800" dirty="0" smtClean="0"/>
              <a:t>	author </a:t>
            </a:r>
            <a:r>
              <a:rPr lang="en-US" sz="1800" dirty="0"/>
              <a:t>= "", </a:t>
            </a:r>
            <a:endParaRPr lang="en-US" sz="18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	</a:t>
            </a:r>
            <a:r>
              <a:rPr lang="en-US" sz="1800" dirty="0" smtClean="0"/>
              <a:t>title </a:t>
            </a:r>
            <a:r>
              <a:rPr lang="en-US" sz="1800" dirty="0"/>
              <a:t>= ""</a:t>
            </a:r>
            <a:r>
              <a:rPr lang="en-US" sz="1800" dirty="0" smtClean="0"/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	</a:t>
            </a:r>
            <a:r>
              <a:rPr lang="en-US" sz="1800" dirty="0" smtClean="0"/>
              <a:t> </a:t>
            </a:r>
            <a:r>
              <a:rPr lang="en-US" sz="1800" dirty="0" err="1"/>
              <a:t>booktitle</a:t>
            </a:r>
            <a:r>
              <a:rPr lang="en-US" sz="1800" dirty="0"/>
              <a:t> = "", </a:t>
            </a:r>
            <a:r>
              <a:rPr lang="en-US" sz="1800" dirty="0" smtClean="0"/>
              <a:t>	%</a:t>
            </a:r>
            <a:r>
              <a:rPr lang="en-US" sz="1800" dirty="0"/>
              <a:t>editor = "", </a:t>
            </a:r>
            <a:r>
              <a:rPr lang="en-US" sz="1800" dirty="0" smtClean="0"/>
              <a:t>	%</a:t>
            </a:r>
            <a:r>
              <a:rPr lang="en-US" sz="1800" dirty="0"/>
              <a:t>volume = "", </a:t>
            </a:r>
            <a:r>
              <a:rPr lang="en-US" sz="1800" dirty="0" smtClean="0"/>
              <a:t>	%</a:t>
            </a:r>
            <a:r>
              <a:rPr lang="en-US" sz="1800" dirty="0"/>
              <a:t>number = "", </a:t>
            </a:r>
            <a:r>
              <a:rPr lang="en-US" sz="1800" dirty="0" smtClean="0"/>
              <a:t>	%</a:t>
            </a:r>
            <a:r>
              <a:rPr lang="en-US" sz="1800" dirty="0"/>
              <a:t>series = "", </a:t>
            </a:r>
            <a:r>
              <a:rPr lang="en-US" sz="1800" dirty="0" smtClean="0"/>
              <a:t>	%</a:t>
            </a:r>
            <a:r>
              <a:rPr lang="en-US" sz="1800" dirty="0"/>
              <a:t>pages = "", </a:t>
            </a:r>
            <a:r>
              <a:rPr lang="en-US" sz="1800" dirty="0" smtClean="0"/>
              <a:t>	%</a:t>
            </a:r>
            <a:r>
              <a:rPr lang="en-US" sz="1800" dirty="0"/>
              <a:t>address = "", </a:t>
            </a:r>
            <a:r>
              <a:rPr lang="en-US" sz="1800" dirty="0" smtClean="0"/>
              <a:t>	year </a:t>
            </a:r>
            <a:r>
              <a:rPr lang="en-US" sz="1800" dirty="0"/>
              <a:t>= "XXXX", </a:t>
            </a:r>
            <a:r>
              <a:rPr lang="en-US" sz="1800" dirty="0" smtClean="0"/>
              <a:t>	%</a:t>
            </a:r>
            <a:r>
              <a:rPr lang="en-US" sz="1800" dirty="0"/>
              <a:t>month = "", </a:t>
            </a:r>
            <a:r>
              <a:rPr lang="en-US" sz="1800" dirty="0" smtClean="0"/>
              <a:t>	%</a:t>
            </a:r>
            <a:r>
              <a:rPr lang="en-US" sz="1800" dirty="0"/>
              <a:t>publisher= "", </a:t>
            </a:r>
            <a:r>
              <a:rPr lang="en-US" sz="1800" dirty="0" smtClean="0"/>
              <a:t>	%</a:t>
            </a:r>
            <a:r>
              <a:rPr lang="en-US" sz="1800" dirty="0"/>
              <a:t>note = "", }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730500" y="2746904"/>
            <a:ext cx="3306221" cy="4111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90000"/>
              <a:buFont typeface="Wingdings" pitchFamily="2" charset="2"/>
              <a:buChar char="S"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90000"/>
              <a:buFont typeface="Wingdings" pitchFamily="2" charset="2"/>
              <a:buChar char="S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90000"/>
              <a:buFont typeface="Wingdings" pitchFamily="2" charset="2"/>
              <a:buChar char="S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90000"/>
              <a:buFont typeface="Wingdings" pitchFamily="2" charset="2"/>
              <a:buChar char="S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90000"/>
              <a:buFont typeface="Wingdings" pitchFamily="2" charset="2"/>
              <a:buChar char="S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90000"/>
              <a:buFont typeface="Wingdings" pitchFamily="2" charset="2"/>
              <a:buChar char="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" pitchFamily="2" charset="2"/>
              <a:buChar char="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90000"/>
              <a:buFont typeface="Wingdings" pitchFamily="2" charset="2"/>
              <a:buChar char="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" pitchFamily="2" charset="2"/>
              <a:buChar char="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@</a:t>
            </a:r>
            <a:r>
              <a:rPr lang="en-US" sz="1800" dirty="0" err="1"/>
              <a:t>misc</a:t>
            </a:r>
            <a:r>
              <a:rPr lang="en-US" sz="1800" dirty="0"/>
              <a:t>{</a:t>
            </a:r>
            <a:r>
              <a:rPr lang="en-US" sz="1800" dirty="0" err="1"/>
              <a:t>Xmisc</a:t>
            </a:r>
            <a:r>
              <a:rPr lang="en-US" sz="1800" dirty="0" smtClean="0"/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	</a:t>
            </a:r>
            <a:r>
              <a:rPr lang="en-US" sz="1800" dirty="0" smtClean="0"/>
              <a:t> </a:t>
            </a:r>
            <a:r>
              <a:rPr lang="en-US" sz="1800" dirty="0"/>
              <a:t>%author = "", </a:t>
            </a:r>
            <a:r>
              <a:rPr lang="en-US" sz="1800" dirty="0" smtClean="0"/>
              <a:t>	%</a:t>
            </a:r>
            <a:r>
              <a:rPr lang="en-US" sz="1800" dirty="0"/>
              <a:t>title = "", </a:t>
            </a:r>
            <a:r>
              <a:rPr lang="en-US" sz="1800" dirty="0" smtClean="0"/>
              <a:t>	%</a:t>
            </a:r>
            <a:r>
              <a:rPr lang="en-US" sz="1800" dirty="0" err="1"/>
              <a:t>howpublished</a:t>
            </a:r>
            <a:r>
              <a:rPr lang="en-US" sz="1800" dirty="0"/>
              <a:t> = "", </a:t>
            </a:r>
            <a:r>
              <a:rPr lang="en-US" sz="1800" dirty="0" smtClean="0"/>
              <a:t>	%</a:t>
            </a:r>
            <a:r>
              <a:rPr lang="en-US" sz="1800" dirty="0"/>
              <a:t>year = "XXXX", </a:t>
            </a:r>
            <a:r>
              <a:rPr lang="en-US" sz="1800" dirty="0" smtClean="0"/>
              <a:t>	%</a:t>
            </a:r>
            <a:r>
              <a:rPr lang="en-US" sz="1800" dirty="0"/>
              <a:t>month = ""</a:t>
            </a:r>
            <a:r>
              <a:rPr lang="en-US" sz="1800" dirty="0" smtClean="0"/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	</a:t>
            </a:r>
            <a:r>
              <a:rPr lang="en-US" sz="1800" dirty="0" smtClean="0"/>
              <a:t> </a:t>
            </a:r>
            <a:r>
              <a:rPr lang="en-US" sz="1800" dirty="0"/>
              <a:t>%note = "", }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630333" y="2230965"/>
            <a:ext cx="3378188" cy="4111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90000"/>
              <a:buFont typeface="Wingdings" pitchFamily="2" charset="2"/>
              <a:buChar char="S"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90000"/>
              <a:buFont typeface="Wingdings" pitchFamily="2" charset="2"/>
              <a:buChar char="S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90000"/>
              <a:buFont typeface="Wingdings" pitchFamily="2" charset="2"/>
              <a:buChar char="S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90000"/>
              <a:buFont typeface="Wingdings" pitchFamily="2" charset="2"/>
              <a:buChar char="S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90000"/>
              <a:buFont typeface="Wingdings" pitchFamily="2" charset="2"/>
              <a:buChar char="S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90000"/>
              <a:buFont typeface="Wingdings" pitchFamily="2" charset="2"/>
              <a:buChar char="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" pitchFamily="2" charset="2"/>
              <a:buChar char="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90000"/>
              <a:buFont typeface="Wingdings" pitchFamily="2" charset="2"/>
              <a:buChar char="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" pitchFamily="2" charset="2"/>
              <a:buChar char="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@</a:t>
            </a:r>
            <a:r>
              <a:rPr lang="en-US" sz="1800" dirty="0" err="1"/>
              <a:t>techreport</a:t>
            </a:r>
            <a:r>
              <a:rPr lang="en-US" sz="1800" dirty="0"/>
              <a:t>{</a:t>
            </a:r>
            <a:r>
              <a:rPr lang="en-US" sz="1800" dirty="0" err="1"/>
              <a:t>Xtreport</a:t>
            </a:r>
            <a:r>
              <a:rPr lang="en-US" sz="1800" dirty="0" smtClean="0"/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	</a:t>
            </a:r>
            <a:r>
              <a:rPr lang="en-US" sz="1800" dirty="0" smtClean="0"/>
              <a:t> </a:t>
            </a:r>
            <a:r>
              <a:rPr lang="en-US" sz="1800" dirty="0"/>
              <a:t>author = ""</a:t>
            </a:r>
            <a:r>
              <a:rPr lang="en-US" sz="1800" dirty="0" smtClean="0"/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	</a:t>
            </a:r>
            <a:r>
              <a:rPr lang="en-US" sz="1800" dirty="0" smtClean="0"/>
              <a:t> </a:t>
            </a:r>
            <a:r>
              <a:rPr lang="en-US" sz="1800" dirty="0"/>
              <a:t>title = ""</a:t>
            </a:r>
            <a:r>
              <a:rPr lang="en-US" sz="1800" dirty="0" smtClean="0"/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	</a:t>
            </a:r>
            <a:r>
              <a:rPr lang="en-US" sz="1800" dirty="0" smtClean="0"/>
              <a:t> </a:t>
            </a:r>
            <a:r>
              <a:rPr lang="en-US" sz="1800" dirty="0"/>
              <a:t>institution = ""</a:t>
            </a:r>
            <a:r>
              <a:rPr lang="en-US" sz="1800" dirty="0" smtClean="0"/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	</a:t>
            </a:r>
            <a:r>
              <a:rPr lang="en-US" sz="1800" dirty="0" smtClean="0"/>
              <a:t> </a:t>
            </a:r>
            <a:r>
              <a:rPr lang="en-US" sz="1800" dirty="0"/>
              <a:t>%type = ""</a:t>
            </a:r>
            <a:r>
              <a:rPr lang="en-US" sz="1800" dirty="0" smtClean="0"/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	</a:t>
            </a:r>
            <a:r>
              <a:rPr lang="en-US" sz="1800" dirty="0" smtClean="0"/>
              <a:t> </a:t>
            </a:r>
            <a:r>
              <a:rPr lang="en-US" sz="1800" dirty="0"/>
              <a:t>%number = "", </a:t>
            </a:r>
            <a:r>
              <a:rPr lang="en-US" sz="1800" dirty="0" smtClean="0"/>
              <a:t>	%</a:t>
            </a:r>
            <a:r>
              <a:rPr lang="en-US" sz="1800" dirty="0"/>
              <a:t>address = ""</a:t>
            </a:r>
            <a:r>
              <a:rPr lang="en-US" sz="1800" dirty="0" smtClean="0"/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	</a:t>
            </a:r>
            <a:r>
              <a:rPr lang="en-US" sz="1800" dirty="0" smtClean="0"/>
              <a:t> </a:t>
            </a:r>
            <a:r>
              <a:rPr lang="en-US" sz="1800" dirty="0"/>
              <a:t>year = "XXXX", </a:t>
            </a:r>
            <a:r>
              <a:rPr lang="en-US" sz="1800" dirty="0" smtClean="0"/>
              <a:t>	%</a:t>
            </a:r>
            <a:r>
              <a:rPr lang="en-US" sz="1800" dirty="0"/>
              <a:t>month = ""</a:t>
            </a:r>
            <a:r>
              <a:rPr lang="en-US" sz="1800" dirty="0" smtClean="0"/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	</a:t>
            </a:r>
            <a:r>
              <a:rPr lang="en-US" sz="1800" dirty="0" smtClean="0"/>
              <a:t> </a:t>
            </a:r>
            <a:r>
              <a:rPr lang="en-US" sz="1800" dirty="0"/>
              <a:t>%note = "", </a:t>
            </a:r>
            <a:endParaRPr lang="en-US" sz="18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	</a:t>
            </a:r>
            <a:r>
              <a:rPr lang="en-US" sz="1800" dirty="0" smtClean="0"/>
              <a:t>}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036601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1800" b="1" u="sng" dirty="0" smtClean="0"/>
          </a:p>
          <a:p>
            <a:pPr marL="0" indent="0">
              <a:buNone/>
            </a:pPr>
            <a:r>
              <a:rPr lang="en-US" sz="1800" b="1" u="sng" dirty="0"/>
              <a:t>http://</a:t>
            </a:r>
            <a:r>
              <a:rPr lang="en-US" sz="1800" b="1" u="sng" dirty="0" err="1"/>
              <a:t>en.wikibooks.org</a:t>
            </a:r>
            <a:r>
              <a:rPr lang="en-US" sz="1800" b="1" u="sng" dirty="0"/>
              <a:t>/wiki/</a:t>
            </a:r>
            <a:r>
              <a:rPr lang="en-US" sz="1800" b="1" u="sng" dirty="0" err="1"/>
              <a:t>LaTeX</a:t>
            </a:r>
            <a:r>
              <a:rPr lang="en-US" sz="1800" b="1" u="sng" dirty="0"/>
              <a:t>/</a:t>
            </a:r>
            <a:r>
              <a:rPr lang="en-US" sz="1800" b="1" u="sng" dirty="0" err="1"/>
              <a:t>Bibliography_Management</a:t>
            </a:r>
            <a:endParaRPr lang="en-US" sz="1800" b="1" u="sng" dirty="0"/>
          </a:p>
        </p:txBody>
      </p:sp>
    </p:spTree>
    <p:extLst>
      <p:ext uri="{BB962C8B-B14F-4D97-AF65-F5344CB8AC3E}">
        <p14:creationId xmlns:p14="http://schemas.microsoft.com/office/powerpoint/2010/main" val="191486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Including 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separate file with </a:t>
            </a:r>
            <a:r>
              <a:rPr lang="en-US" i="1" dirty="0" smtClean="0"/>
              <a:t>.bib</a:t>
            </a:r>
            <a:r>
              <a:rPr lang="en-US" dirty="0" smtClean="0"/>
              <a:t> extension</a:t>
            </a:r>
          </a:p>
          <a:p>
            <a:r>
              <a:rPr lang="en-US" dirty="0" smtClean="0"/>
              <a:t>Within the preamble include the following line. It must reside alone else remove any </a:t>
            </a:r>
            <a:r>
              <a:rPr lang="en-US" dirty="0" err="1" smtClean="0"/>
              <a:t>occurences</a:t>
            </a:r>
            <a:endParaRPr lang="en-US" dirty="0" smtClean="0"/>
          </a:p>
          <a:p>
            <a:pPr marL="0" indent="0">
              <a:buNone/>
            </a:pPr>
            <a:r>
              <a:rPr lang="en-US" b="1" dirty="0"/>
              <a:t>\</a:t>
            </a:r>
            <a:r>
              <a:rPr lang="en-US" b="1" dirty="0" err="1"/>
              <a:t>usepackage</a:t>
            </a:r>
            <a:r>
              <a:rPr lang="en-US" b="1" dirty="0"/>
              <a:t>{</a:t>
            </a:r>
            <a:r>
              <a:rPr lang="en-US" b="1" dirty="0" err="1"/>
              <a:t>natbib</a:t>
            </a:r>
            <a:r>
              <a:rPr lang="en-US" b="1" dirty="0"/>
              <a:t>}</a:t>
            </a:r>
            <a:endParaRPr lang="en-US" dirty="0" smtClean="0"/>
          </a:p>
          <a:p>
            <a:r>
              <a:rPr lang="en-US" dirty="0" smtClean="0"/>
              <a:t>Include it before the \end{document} using the following</a:t>
            </a:r>
          </a:p>
          <a:p>
            <a:pPr marL="342900" lvl="1" indent="0">
              <a:buNone/>
            </a:pPr>
            <a:r>
              <a:rPr lang="en-US" b="1" dirty="0"/>
              <a:t>\</a:t>
            </a:r>
            <a:r>
              <a:rPr lang="en-US" b="1" dirty="0" err="1"/>
              <a:t>bibliographystyle</a:t>
            </a:r>
            <a:r>
              <a:rPr lang="en-US" b="1" dirty="0" smtClean="0"/>
              <a:t>{</a:t>
            </a:r>
            <a:r>
              <a:rPr lang="en-US" b="1" dirty="0" err="1" smtClean="0"/>
              <a:t>agsm</a:t>
            </a:r>
            <a:r>
              <a:rPr lang="en-US" b="1" dirty="0" smtClean="0"/>
              <a:t>}</a:t>
            </a:r>
            <a:r>
              <a:rPr lang="en-US" b="1" dirty="0"/>
              <a:t/>
            </a:r>
            <a:br>
              <a:rPr lang="en-US" b="1" dirty="0"/>
            </a:br>
            <a:r>
              <a:rPr lang="en-US" b="1" dirty="0" smtClean="0"/>
              <a:t> \</a:t>
            </a:r>
            <a:r>
              <a:rPr lang="en-US" b="1" dirty="0"/>
              <a:t>bibliography</a:t>
            </a:r>
            <a:r>
              <a:rPr lang="en-US" b="1" dirty="0" smtClean="0"/>
              <a:t>{bibliography} % input of the </a:t>
            </a:r>
            <a:r>
              <a:rPr lang="en-US" b="1" dirty="0" err="1" smtClean="0"/>
              <a:t>refenrences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746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371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Report Structure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739775" y="1558734"/>
            <a:ext cx="7662864" cy="5272794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latin typeface="Times New Roman" charset="0"/>
              </a:rPr>
              <a:t>Title</a:t>
            </a:r>
          </a:p>
          <a:p>
            <a:pPr lvl="1"/>
            <a:r>
              <a:rPr lang="en-US" dirty="0" smtClean="0">
                <a:latin typeface="Times New Roman" charset="0"/>
              </a:rPr>
              <a:t>Table </a:t>
            </a:r>
            <a:r>
              <a:rPr lang="en-US" dirty="0">
                <a:latin typeface="Times New Roman" charset="0"/>
              </a:rPr>
              <a:t>of contents</a:t>
            </a:r>
          </a:p>
          <a:p>
            <a:pPr lvl="1"/>
            <a:r>
              <a:rPr lang="en-US" dirty="0">
                <a:latin typeface="Times New Roman" charset="0"/>
              </a:rPr>
              <a:t>Code listing</a:t>
            </a:r>
          </a:p>
          <a:p>
            <a:pPr lvl="1"/>
            <a:r>
              <a:rPr lang="en-US" dirty="0">
                <a:latin typeface="Times New Roman" charset="0"/>
              </a:rPr>
              <a:t>Figures &amp; Caption</a:t>
            </a:r>
          </a:p>
          <a:p>
            <a:r>
              <a:rPr lang="en-US" dirty="0">
                <a:latin typeface="Times New Roman" charset="0"/>
              </a:rPr>
              <a:t>Introduction</a:t>
            </a:r>
          </a:p>
          <a:p>
            <a:r>
              <a:rPr lang="en-US" dirty="0" smtClean="0">
                <a:latin typeface="Times New Roman" charset="0"/>
              </a:rPr>
              <a:t>Background Literature</a:t>
            </a:r>
          </a:p>
          <a:p>
            <a:r>
              <a:rPr lang="en-US" dirty="0" smtClean="0">
                <a:latin typeface="Times New Roman" charset="0"/>
              </a:rPr>
              <a:t>Analysis </a:t>
            </a:r>
            <a:r>
              <a:rPr lang="en-US" dirty="0">
                <a:latin typeface="Times New Roman" charset="0"/>
              </a:rPr>
              <a:t>&amp; Design</a:t>
            </a:r>
          </a:p>
          <a:p>
            <a:r>
              <a:rPr lang="en-US" dirty="0">
                <a:latin typeface="Times New Roman" charset="0"/>
              </a:rPr>
              <a:t>Implementation</a:t>
            </a:r>
          </a:p>
          <a:p>
            <a:r>
              <a:rPr lang="en-US" dirty="0">
                <a:latin typeface="Times New Roman" charset="0"/>
              </a:rPr>
              <a:t>Testing &amp; Discussions</a:t>
            </a:r>
          </a:p>
          <a:p>
            <a:r>
              <a:rPr lang="en-US" dirty="0">
                <a:latin typeface="Times New Roman" charset="0"/>
              </a:rPr>
              <a:t>Conclusion (s)</a:t>
            </a:r>
          </a:p>
          <a:p>
            <a:r>
              <a:rPr lang="en-US" dirty="0">
                <a:latin typeface="Times New Roman" charset="0"/>
              </a:rPr>
              <a:t>References</a:t>
            </a:r>
          </a:p>
          <a:p>
            <a:r>
              <a:rPr lang="en-US" dirty="0" smtClean="0">
                <a:latin typeface="Times New Roman" charset="0"/>
              </a:rPr>
              <a:t>Appendices</a:t>
            </a:r>
            <a:endParaRPr lang="en-US" dirty="0">
              <a:latin typeface="Times New Roman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500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9775" y="2770095"/>
            <a:ext cx="7662864" cy="2436906"/>
          </a:xfrm>
        </p:spPr>
        <p:txBody>
          <a:bodyPr/>
          <a:lstStyle/>
          <a:p>
            <a:r>
              <a:rPr lang="en-GB" dirty="0">
                <a:latin typeface="Arial" charset="0"/>
              </a:rPr>
              <a:t>Protect yourself against accusations of plagiarism</a:t>
            </a:r>
          </a:p>
          <a:p>
            <a:r>
              <a:rPr lang="en-GB" dirty="0">
                <a:latin typeface="Arial" charset="0"/>
              </a:rPr>
              <a:t>Demonstrate that you have read widely</a:t>
            </a:r>
          </a:p>
          <a:p>
            <a:r>
              <a:rPr lang="en-GB" dirty="0">
                <a:latin typeface="Arial" charset="0"/>
              </a:rPr>
              <a:t>Show your understanding of a topic</a:t>
            </a:r>
          </a:p>
          <a:p>
            <a:r>
              <a:rPr lang="en-GB" dirty="0">
                <a:latin typeface="Arial" charset="0"/>
              </a:rPr>
              <a:t>Support your arguments with published </a:t>
            </a:r>
            <a:r>
              <a:rPr lang="en-GB" dirty="0" smtClean="0">
                <a:latin typeface="Arial" charset="0"/>
              </a:rPr>
              <a:t>research</a:t>
            </a:r>
            <a:endParaRPr lang="en-GB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8414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should I 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9775" y="1905000"/>
            <a:ext cx="7662864" cy="4132263"/>
          </a:xfrm>
        </p:spPr>
        <p:txBody>
          <a:bodyPr>
            <a:normAutofit/>
          </a:bodyPr>
          <a:lstStyle/>
          <a:p>
            <a:r>
              <a:rPr lang="en-GB" dirty="0">
                <a:latin typeface="Arial" charset="0"/>
              </a:rPr>
              <a:t>Acknowledging the work of others in your </a:t>
            </a:r>
            <a:r>
              <a:rPr lang="en-GB" dirty="0" smtClean="0">
                <a:latin typeface="Arial" charset="0"/>
              </a:rPr>
              <a:t>project gives </a:t>
            </a:r>
            <a:r>
              <a:rPr lang="en-GB" dirty="0">
                <a:latin typeface="Arial" charset="0"/>
              </a:rPr>
              <a:t>academic credibility to your work by allowing you to back up your arguments with published material</a:t>
            </a:r>
            <a:r>
              <a:rPr lang="en-GB" dirty="0" smtClean="0">
                <a:latin typeface="Arial" charset="0"/>
              </a:rPr>
              <a:t>.</a:t>
            </a:r>
            <a:endParaRPr lang="en-GB" dirty="0">
              <a:latin typeface="Arial" charset="0"/>
            </a:endParaRPr>
          </a:p>
          <a:p>
            <a:r>
              <a:rPr lang="en-GB" dirty="0">
                <a:latin typeface="Arial" charset="0"/>
              </a:rPr>
              <a:t>You should reference anything you have taken from another work, whether you are paraphrasing, summarising or directly quoting. </a:t>
            </a:r>
          </a:p>
          <a:p>
            <a:r>
              <a:rPr lang="en-GB" dirty="0">
                <a:latin typeface="Arial" charset="0"/>
              </a:rPr>
              <a:t>Some things can be taken as common knowledge and do not therefore need to be backed up with a reference. </a:t>
            </a:r>
            <a:endParaRPr lang="en-US" dirty="0">
              <a:latin typeface="Arial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13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can I reference in </a:t>
            </a:r>
            <a:r>
              <a:rPr lang="en-US" dirty="0"/>
              <a:t>L</a:t>
            </a:r>
            <a:r>
              <a:rPr lang="en-US" dirty="0" smtClean="0"/>
              <a:t>atex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5309944"/>
              </p:ext>
            </p:extLst>
          </p:nvPr>
        </p:nvGraphicFramePr>
        <p:xfrm>
          <a:off x="677333" y="2307167"/>
          <a:ext cx="8009466" cy="368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9822"/>
                <a:gridCol w="2669822"/>
                <a:gridCol w="2669822"/>
              </a:tblGrid>
              <a:tr h="460375">
                <a:tc>
                  <a:txBody>
                    <a:bodyPr/>
                    <a:lstStyle/>
                    <a:p>
                      <a:r>
                        <a:rPr lang="en-US" dirty="0" smtClean="0"/>
                        <a:t>Component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Latex example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Output</a:t>
                      </a:r>
                      <a:endParaRPr lang="en-US" dirty="0"/>
                    </a:p>
                  </a:txBody>
                  <a:tcPr/>
                </a:tc>
              </a:tr>
              <a:tr h="460375">
                <a:tc>
                  <a:txBody>
                    <a:bodyPr/>
                    <a:lstStyle/>
                    <a:p>
                      <a:r>
                        <a:rPr lang="en-US" dirty="0" smtClean="0"/>
                        <a:t>Figure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\</a:t>
                      </a:r>
                      <a:r>
                        <a:rPr lang="en-US" dirty="0" err="1" smtClean="0"/>
                        <a:t>fref</a:t>
                      </a:r>
                      <a:r>
                        <a:rPr lang="en-US" dirty="0" smtClean="0"/>
                        <a:t>{</a:t>
                      </a:r>
                      <a:r>
                        <a:rPr lang="en-US" dirty="0" err="1" smtClean="0"/>
                        <a:t>fig:label</a:t>
                      </a:r>
                      <a:r>
                        <a:rPr lang="en-US" dirty="0" smtClean="0"/>
                        <a:t>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Figure 2.1</a:t>
                      </a:r>
                      <a:endParaRPr lang="en-US" dirty="0"/>
                    </a:p>
                  </a:txBody>
                  <a:tcPr/>
                </a:tc>
              </a:tr>
              <a:tr h="460375">
                <a:tc>
                  <a:txBody>
                    <a:bodyPr/>
                    <a:lstStyle/>
                    <a:p>
                      <a:r>
                        <a:rPr lang="en-US" dirty="0" smtClean="0"/>
                        <a:t>Table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\</a:t>
                      </a:r>
                      <a:r>
                        <a:rPr lang="en-US" dirty="0" err="1" smtClean="0"/>
                        <a:t>tref</a:t>
                      </a:r>
                      <a:r>
                        <a:rPr lang="en-US" dirty="0" smtClean="0"/>
                        <a:t>{</a:t>
                      </a:r>
                      <a:r>
                        <a:rPr lang="en-US" dirty="0" err="1" smtClean="0"/>
                        <a:t>tbl:label</a:t>
                      </a:r>
                      <a:r>
                        <a:rPr lang="en-US" dirty="0" smtClean="0"/>
                        <a:t>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Table 2.1</a:t>
                      </a:r>
                      <a:endParaRPr lang="en-US" dirty="0"/>
                    </a:p>
                  </a:txBody>
                  <a:tcPr/>
                </a:tc>
              </a:tr>
              <a:tr h="460375">
                <a:tc>
                  <a:txBody>
                    <a:bodyPr/>
                    <a:lstStyle/>
                    <a:p>
                      <a:r>
                        <a:rPr lang="en-US" dirty="0" smtClean="0"/>
                        <a:t>Equation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\</a:t>
                      </a:r>
                      <a:r>
                        <a:rPr lang="en-US" dirty="0" err="1" smtClean="0"/>
                        <a:t>eref</a:t>
                      </a:r>
                      <a:r>
                        <a:rPr lang="en-US" dirty="0" smtClean="0"/>
                        <a:t>{</a:t>
                      </a:r>
                      <a:r>
                        <a:rPr lang="en-US" dirty="0" err="1" smtClean="0"/>
                        <a:t>eq:label</a:t>
                      </a:r>
                      <a:r>
                        <a:rPr lang="en-US" dirty="0" smtClean="0"/>
                        <a:t>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Equation 1.1</a:t>
                      </a:r>
                      <a:endParaRPr lang="en-US" dirty="0"/>
                    </a:p>
                  </a:txBody>
                  <a:tcPr/>
                </a:tc>
              </a:tr>
              <a:tr h="460375">
                <a:tc>
                  <a:txBody>
                    <a:bodyPr/>
                    <a:lstStyle/>
                    <a:p>
                      <a:r>
                        <a:rPr lang="en-US" dirty="0" smtClean="0"/>
                        <a:t>Chapter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\</a:t>
                      </a:r>
                      <a:r>
                        <a:rPr lang="en-US" dirty="0" err="1" smtClean="0"/>
                        <a:t>cref</a:t>
                      </a:r>
                      <a:r>
                        <a:rPr lang="en-US" dirty="0" smtClean="0"/>
                        <a:t>{</a:t>
                      </a:r>
                      <a:r>
                        <a:rPr lang="en-US" dirty="0" err="1" smtClean="0"/>
                        <a:t>chp:label</a:t>
                      </a:r>
                      <a:r>
                        <a:rPr lang="en-US" dirty="0" smtClean="0"/>
                        <a:t>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Chapter 1</a:t>
                      </a:r>
                      <a:endParaRPr lang="en-US" dirty="0"/>
                    </a:p>
                  </a:txBody>
                  <a:tcPr/>
                </a:tc>
              </a:tr>
              <a:tr h="460375">
                <a:tc>
                  <a:txBody>
                    <a:bodyPr/>
                    <a:lstStyle/>
                    <a:p>
                      <a:r>
                        <a:rPr lang="en-US" dirty="0" smtClean="0"/>
                        <a:t>Section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\</a:t>
                      </a:r>
                      <a:r>
                        <a:rPr lang="en-US" dirty="0" err="1" smtClean="0"/>
                        <a:t>sref</a:t>
                      </a:r>
                      <a:r>
                        <a:rPr lang="en-US" dirty="0" smtClean="0"/>
                        <a:t>{</a:t>
                      </a:r>
                      <a:r>
                        <a:rPr lang="en-US" dirty="0" err="1" smtClean="0"/>
                        <a:t>sec:label</a:t>
                      </a:r>
                      <a:r>
                        <a:rPr lang="en-US" dirty="0" smtClean="0"/>
                        <a:t>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Section 1.1</a:t>
                      </a:r>
                      <a:endParaRPr lang="en-US" dirty="0"/>
                    </a:p>
                  </a:txBody>
                  <a:tcPr/>
                </a:tc>
              </a:tr>
              <a:tr h="460375">
                <a:tc>
                  <a:txBody>
                    <a:bodyPr/>
                    <a:lstStyle/>
                    <a:p>
                      <a:r>
                        <a:rPr lang="en-US" dirty="0" smtClean="0"/>
                        <a:t>Appendix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\</a:t>
                      </a:r>
                      <a:r>
                        <a:rPr lang="en-US" dirty="0" err="1" smtClean="0"/>
                        <a:t>aref</a:t>
                      </a:r>
                      <a:r>
                        <a:rPr lang="en-US" dirty="0" smtClean="0"/>
                        <a:t>{</a:t>
                      </a:r>
                      <a:r>
                        <a:rPr lang="en-US" dirty="0" err="1" smtClean="0"/>
                        <a:t>apx:label</a:t>
                      </a:r>
                      <a:r>
                        <a:rPr lang="en-US" dirty="0" smtClean="0"/>
                        <a:t>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Appendix 4</a:t>
                      </a:r>
                      <a:endParaRPr lang="en-US" dirty="0"/>
                    </a:p>
                  </a:txBody>
                  <a:tcPr/>
                </a:tc>
              </a:tr>
              <a:tr h="460375">
                <a:tc>
                  <a:txBody>
                    <a:bodyPr/>
                    <a:lstStyle/>
                    <a:p>
                      <a:r>
                        <a:rPr lang="en-US" dirty="0" smtClean="0"/>
                        <a:t>Listing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\</a:t>
                      </a:r>
                      <a:r>
                        <a:rPr lang="en-US" dirty="0" err="1" smtClean="0"/>
                        <a:t>lref</a:t>
                      </a:r>
                      <a:r>
                        <a:rPr lang="en-US" dirty="0" smtClean="0"/>
                        <a:t>{</a:t>
                      </a:r>
                      <a:r>
                        <a:rPr lang="en-US" dirty="0" err="1" smtClean="0"/>
                        <a:t>lst:label</a:t>
                      </a:r>
                      <a:r>
                        <a:rPr lang="en-US" dirty="0" smtClean="0"/>
                        <a:t>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Listing 1.1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7324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Citing in your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Harvard referencing</a:t>
            </a:r>
          </a:p>
          <a:p>
            <a:r>
              <a:rPr lang="en-US" dirty="0" smtClean="0"/>
              <a:t>Use (author, year) and page numbers if applicable</a:t>
            </a:r>
          </a:p>
          <a:p>
            <a:r>
              <a:rPr lang="en-US" dirty="0" smtClean="0"/>
              <a:t>Put them references on the references section at the end of the report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683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Referencing: Book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39750" y="1341438"/>
            <a:ext cx="8064500" cy="4967287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GB" u="sng" dirty="0">
              <a:latin typeface="Arial" charset="0"/>
            </a:endParaRPr>
          </a:p>
          <a:p>
            <a:pPr eaLnBrk="1" hangingPunct="1">
              <a:buFontTx/>
              <a:buNone/>
            </a:pPr>
            <a:endParaRPr lang="en-GB" u="sng" dirty="0">
              <a:latin typeface="Arial" charset="0"/>
            </a:endParaRPr>
          </a:p>
          <a:p>
            <a:pPr eaLnBrk="1" hangingPunct="1">
              <a:buFontTx/>
              <a:buNone/>
            </a:pPr>
            <a:endParaRPr lang="en-US" u="sng" dirty="0">
              <a:latin typeface="Arial" charset="0"/>
            </a:endParaRPr>
          </a:p>
        </p:txBody>
      </p:sp>
      <p:graphicFrame>
        <p:nvGraphicFramePr>
          <p:cNvPr id="7" name="Diagram 6"/>
          <p:cNvGraphicFramePr/>
          <p:nvPr/>
        </p:nvGraphicFramePr>
        <p:xfrm>
          <a:off x="1187624" y="3290500"/>
          <a:ext cx="7056784" cy="10025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5"/>
          <p:cNvSpPr txBox="1">
            <a:spLocks noChangeArrowheads="1"/>
          </p:cNvSpPr>
          <p:nvPr/>
        </p:nvSpPr>
        <p:spPr bwMode="auto">
          <a:xfrm>
            <a:off x="1116013" y="2205038"/>
            <a:ext cx="3024187" cy="86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b="1" dirty="0"/>
              <a:t>Author(s)</a:t>
            </a:r>
          </a:p>
          <a:p>
            <a:pPr eaLnBrk="1" hangingPunct="1"/>
            <a:r>
              <a:rPr lang="en-GB" sz="1600" dirty="0" err="1"/>
              <a:t>Surname.Initial</a:t>
            </a:r>
            <a:r>
              <a:rPr lang="en-GB" sz="1600" dirty="0"/>
              <a:t>(s), </a:t>
            </a:r>
          </a:p>
          <a:p>
            <a:pPr eaLnBrk="1" hangingPunct="1"/>
            <a:r>
              <a:rPr lang="en-GB" sz="1600" dirty="0"/>
              <a:t>Use &amp; between two authors.</a:t>
            </a:r>
            <a:endParaRPr lang="en-US" sz="1600" dirty="0"/>
          </a:p>
        </p:txBody>
      </p:sp>
      <p:sp>
        <p:nvSpPr>
          <p:cNvPr id="9" name="TextBox 6"/>
          <p:cNvSpPr txBox="1">
            <a:spLocks noChangeArrowheads="1"/>
          </p:cNvSpPr>
          <p:nvPr/>
        </p:nvSpPr>
        <p:spPr bwMode="auto">
          <a:xfrm>
            <a:off x="4859338" y="2205038"/>
            <a:ext cx="237648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b="1"/>
              <a:t>Date</a:t>
            </a:r>
          </a:p>
          <a:p>
            <a:pPr eaLnBrk="1" hangingPunct="1"/>
            <a:r>
              <a:rPr lang="en-GB"/>
              <a:t>Year of publication</a:t>
            </a:r>
            <a:endParaRPr lang="en-US"/>
          </a:p>
        </p:txBody>
      </p:sp>
      <p:sp>
        <p:nvSpPr>
          <p:cNvPr id="10" name="TextBox 7"/>
          <p:cNvSpPr txBox="1">
            <a:spLocks noChangeArrowheads="1"/>
          </p:cNvSpPr>
          <p:nvPr/>
        </p:nvSpPr>
        <p:spPr bwMode="auto">
          <a:xfrm>
            <a:off x="900113" y="4292600"/>
            <a:ext cx="3024187" cy="6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b="1"/>
              <a:t>Title </a:t>
            </a:r>
          </a:p>
          <a:p>
            <a:pPr eaLnBrk="1" hangingPunct="1"/>
            <a:r>
              <a:rPr lang="en-GB" sz="1600"/>
              <a:t>In sentence case and italicised.</a:t>
            </a:r>
            <a:endParaRPr lang="en-US" sz="1600"/>
          </a:p>
        </p:txBody>
      </p:sp>
      <p:sp>
        <p:nvSpPr>
          <p:cNvPr id="11" name="TextBox 8"/>
          <p:cNvSpPr txBox="1">
            <a:spLocks noChangeArrowheads="1"/>
          </p:cNvSpPr>
          <p:nvPr/>
        </p:nvSpPr>
        <p:spPr bwMode="auto">
          <a:xfrm>
            <a:off x="5435600" y="4365625"/>
            <a:ext cx="3024188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b="1"/>
              <a:t>Publisher</a:t>
            </a:r>
          </a:p>
          <a:p>
            <a:pPr eaLnBrk="1" hangingPunct="1"/>
            <a:r>
              <a:rPr lang="en-GB" sz="1600"/>
              <a:t>Place of publication, publisher.</a:t>
            </a:r>
          </a:p>
          <a:p>
            <a:pPr eaLnBrk="1" hangingPunct="1"/>
            <a:r>
              <a:rPr lang="en-GB" sz="1600"/>
              <a:t> </a:t>
            </a:r>
            <a:endParaRPr lang="en-US" sz="160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411760" y="2996952"/>
            <a:ext cx="720080" cy="360040"/>
          </a:xfrm>
          <a:prstGeom prst="straightConnector1">
            <a:avLst/>
          </a:prstGeom>
          <a:ln w="22225">
            <a:solidFill>
              <a:srgbClr val="F8A34E"/>
            </a:solidFill>
            <a:tailEnd type="arrow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5400000">
            <a:off x="5220072" y="2780928"/>
            <a:ext cx="576064" cy="576064"/>
          </a:xfrm>
          <a:prstGeom prst="straightConnector1">
            <a:avLst/>
          </a:prstGeom>
          <a:ln w="22225">
            <a:solidFill>
              <a:srgbClr val="F8A34E"/>
            </a:solidFill>
            <a:tailEnd type="arrow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10800000">
            <a:off x="6012160" y="4005064"/>
            <a:ext cx="1008112" cy="504056"/>
          </a:xfrm>
          <a:prstGeom prst="straightConnector1">
            <a:avLst/>
          </a:prstGeom>
          <a:ln w="22225">
            <a:solidFill>
              <a:srgbClr val="F8A34E"/>
            </a:solidFill>
            <a:tailEnd type="arrow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1835696" y="4005064"/>
            <a:ext cx="936104" cy="432048"/>
          </a:xfrm>
          <a:prstGeom prst="straightConnector1">
            <a:avLst/>
          </a:prstGeom>
          <a:ln w="22225">
            <a:solidFill>
              <a:srgbClr val="F8A34E"/>
            </a:solidFill>
            <a:tailEnd type="arrow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2911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Referencing e-Book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39750" y="1125538"/>
            <a:ext cx="8064500" cy="4967287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GB" u="sng" dirty="0">
              <a:latin typeface="Arial" charset="0"/>
            </a:endParaRPr>
          </a:p>
          <a:p>
            <a:pPr eaLnBrk="1" hangingPunct="1">
              <a:buFontTx/>
              <a:buNone/>
            </a:pPr>
            <a:endParaRPr lang="en-US" u="sng" dirty="0">
              <a:latin typeface="Arial" charset="0"/>
            </a:endParaRPr>
          </a:p>
        </p:txBody>
      </p:sp>
      <p:graphicFrame>
        <p:nvGraphicFramePr>
          <p:cNvPr id="5" name="Diagram 4"/>
          <p:cNvGraphicFramePr/>
          <p:nvPr/>
        </p:nvGraphicFramePr>
        <p:xfrm>
          <a:off x="1043608" y="3284984"/>
          <a:ext cx="7200800" cy="12186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50825" y="2205038"/>
            <a:ext cx="3025775" cy="86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b="1"/>
              <a:t>Author(s)</a:t>
            </a:r>
          </a:p>
          <a:p>
            <a:pPr eaLnBrk="1" hangingPunct="1"/>
            <a:r>
              <a:rPr lang="en-GB" sz="1600"/>
              <a:t>Surname.Initial(s), </a:t>
            </a:r>
          </a:p>
          <a:p>
            <a:pPr eaLnBrk="1" hangingPunct="1"/>
            <a:r>
              <a:rPr lang="en-GB" sz="1600"/>
              <a:t>Use &amp; between two authors.</a:t>
            </a:r>
            <a:endParaRPr lang="en-US" sz="1600"/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2771775" y="1844675"/>
            <a:ext cx="237648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b="1"/>
              <a:t>Date</a:t>
            </a:r>
          </a:p>
          <a:p>
            <a:pPr eaLnBrk="1" hangingPunct="1"/>
            <a:r>
              <a:rPr lang="en-GB"/>
              <a:t>Year of publication</a:t>
            </a:r>
            <a:endParaRPr lang="en-US"/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5292725" y="2205038"/>
            <a:ext cx="3024188" cy="6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b="1"/>
              <a:t>Title </a:t>
            </a:r>
          </a:p>
          <a:p>
            <a:pPr eaLnBrk="1" hangingPunct="1"/>
            <a:r>
              <a:rPr lang="en-GB" sz="1600"/>
              <a:t>In sentence case and italicised.</a:t>
            </a:r>
            <a:endParaRPr lang="en-US" sz="1600"/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107950" y="4437063"/>
            <a:ext cx="3024188" cy="86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b="1"/>
              <a:t>Publisher</a:t>
            </a:r>
          </a:p>
          <a:p>
            <a:pPr eaLnBrk="1" hangingPunct="1"/>
            <a:r>
              <a:rPr lang="en-GB" sz="1600"/>
              <a:t>Publisher followed by [Online].</a:t>
            </a:r>
          </a:p>
          <a:p>
            <a:pPr eaLnBrk="1" hangingPunct="1"/>
            <a:r>
              <a:rPr lang="en-GB" sz="1600"/>
              <a:t> </a:t>
            </a:r>
            <a:endParaRPr lang="en-US" sz="160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547664" y="2996952"/>
            <a:ext cx="720080" cy="432048"/>
          </a:xfrm>
          <a:prstGeom prst="straightConnector1">
            <a:avLst/>
          </a:prstGeom>
          <a:ln w="22225">
            <a:solidFill>
              <a:srgbClr val="F8A34E"/>
            </a:solidFill>
            <a:tailEnd type="arrow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5400000">
            <a:off x="3292987" y="2762056"/>
            <a:ext cx="937847" cy="396044"/>
          </a:xfrm>
          <a:prstGeom prst="straightConnector1">
            <a:avLst/>
          </a:prstGeom>
          <a:ln w="22225">
            <a:solidFill>
              <a:srgbClr val="F8A34E"/>
            </a:solidFill>
            <a:tailEnd type="arrow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1979712" y="3789040"/>
            <a:ext cx="2448272" cy="1008112"/>
          </a:xfrm>
          <a:prstGeom prst="straightConnector1">
            <a:avLst/>
          </a:prstGeom>
          <a:ln w="22225">
            <a:solidFill>
              <a:srgbClr val="F8A34E"/>
            </a:solidFill>
            <a:tailEnd type="arrow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10800000" flipV="1">
            <a:off x="5652120" y="2852936"/>
            <a:ext cx="1008112" cy="576064"/>
          </a:xfrm>
          <a:prstGeom prst="straightConnector1">
            <a:avLst/>
          </a:prstGeom>
          <a:ln w="22225">
            <a:solidFill>
              <a:srgbClr val="F8A34E"/>
            </a:solidFill>
            <a:tailEnd type="arrow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24"/>
          <p:cNvSpPr txBox="1">
            <a:spLocks noChangeArrowheads="1"/>
          </p:cNvSpPr>
          <p:nvPr/>
        </p:nvSpPr>
        <p:spPr bwMode="auto">
          <a:xfrm>
            <a:off x="4140200" y="4581525"/>
            <a:ext cx="3744913" cy="184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b="1"/>
              <a:t>Access information</a:t>
            </a:r>
          </a:p>
          <a:p>
            <a:pPr eaLnBrk="1" hangingPunct="1"/>
            <a:r>
              <a:rPr lang="en-GB" sz="1600"/>
              <a:t>Give homepage of website,  and date and time you accessed the resource.</a:t>
            </a:r>
          </a:p>
          <a:p>
            <a:pPr eaLnBrk="1" hangingPunct="1"/>
            <a:endParaRPr lang="en-GB" sz="1600"/>
          </a:p>
          <a:p>
            <a:pPr eaLnBrk="1" hangingPunct="1"/>
            <a:r>
              <a:rPr lang="en-GB" sz="1600"/>
              <a:t>(As e-books often require a login, only the homepage needs to be given.)</a:t>
            </a:r>
          </a:p>
          <a:p>
            <a:pPr eaLnBrk="1" hangingPunct="1"/>
            <a:r>
              <a:rPr lang="en-GB" sz="1600"/>
              <a:t> </a:t>
            </a:r>
            <a:endParaRPr lang="en-US" sz="1600"/>
          </a:p>
        </p:txBody>
      </p:sp>
      <p:cxnSp>
        <p:nvCxnSpPr>
          <p:cNvPr id="15" name="Straight Arrow Connector 14"/>
          <p:cNvCxnSpPr/>
          <p:nvPr/>
        </p:nvCxnSpPr>
        <p:spPr>
          <a:xfrm rot="16200000" flipV="1">
            <a:off x="4968044" y="3537012"/>
            <a:ext cx="504056" cy="1584176"/>
          </a:xfrm>
          <a:prstGeom prst="straightConnector1">
            <a:avLst/>
          </a:prstGeom>
          <a:ln w="22225">
            <a:solidFill>
              <a:srgbClr val="F8A34E"/>
            </a:solidFill>
            <a:tailEnd type="arrow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0403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Referencing Journal</a:t>
            </a:r>
            <a:endParaRPr lang="en-US" dirty="0"/>
          </a:p>
        </p:txBody>
      </p:sp>
      <p:graphicFrame>
        <p:nvGraphicFramePr>
          <p:cNvPr id="4" name="Diagram 3"/>
          <p:cNvGraphicFramePr/>
          <p:nvPr/>
        </p:nvGraphicFramePr>
        <p:xfrm>
          <a:off x="1043608" y="3284984"/>
          <a:ext cx="7200800" cy="12186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250825" y="2205038"/>
            <a:ext cx="3025775" cy="86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b="1" dirty="0"/>
              <a:t>Author(s)</a:t>
            </a:r>
          </a:p>
          <a:p>
            <a:pPr eaLnBrk="1" hangingPunct="1"/>
            <a:r>
              <a:rPr lang="en-GB" sz="1600" dirty="0" err="1"/>
              <a:t>Surname.Initial</a:t>
            </a:r>
            <a:r>
              <a:rPr lang="en-GB" sz="1600" dirty="0"/>
              <a:t>(s), </a:t>
            </a:r>
          </a:p>
          <a:p>
            <a:pPr eaLnBrk="1" hangingPunct="1"/>
            <a:r>
              <a:rPr lang="en-GB" sz="1600" dirty="0"/>
              <a:t>Use &amp; between two authors.</a:t>
            </a:r>
            <a:endParaRPr lang="en-US" sz="1600" dirty="0"/>
          </a:p>
        </p:txBody>
      </p:sp>
      <p:sp>
        <p:nvSpPr>
          <p:cNvPr id="6" name="TextBox 6"/>
          <p:cNvSpPr txBox="1">
            <a:spLocks noChangeArrowheads="1"/>
          </p:cNvSpPr>
          <p:nvPr/>
        </p:nvSpPr>
        <p:spPr bwMode="auto">
          <a:xfrm>
            <a:off x="2771775" y="1844675"/>
            <a:ext cx="237648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b="1"/>
              <a:t>Date</a:t>
            </a:r>
          </a:p>
          <a:p>
            <a:pPr eaLnBrk="1" hangingPunct="1"/>
            <a:r>
              <a:rPr lang="en-GB"/>
              <a:t>Year of publication</a:t>
            </a:r>
            <a:endParaRPr lang="en-US"/>
          </a:p>
        </p:txBody>
      </p:sp>
      <p:sp>
        <p:nvSpPr>
          <p:cNvPr id="7" name="TextBox 7"/>
          <p:cNvSpPr txBox="1">
            <a:spLocks noChangeArrowheads="1"/>
          </p:cNvSpPr>
          <p:nvPr/>
        </p:nvSpPr>
        <p:spPr bwMode="auto">
          <a:xfrm>
            <a:off x="5292725" y="2205038"/>
            <a:ext cx="3024188" cy="6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b="1"/>
              <a:t>Article Title </a:t>
            </a:r>
          </a:p>
          <a:p>
            <a:pPr eaLnBrk="1" hangingPunct="1"/>
            <a:r>
              <a:rPr lang="en-GB" sz="1600"/>
              <a:t>In sentence case</a:t>
            </a:r>
            <a:endParaRPr lang="en-US" sz="1600"/>
          </a:p>
        </p:txBody>
      </p:sp>
      <p:sp>
        <p:nvSpPr>
          <p:cNvPr id="8" name="TextBox 8"/>
          <p:cNvSpPr txBox="1">
            <a:spLocks noChangeArrowheads="1"/>
          </p:cNvSpPr>
          <p:nvPr/>
        </p:nvSpPr>
        <p:spPr bwMode="auto">
          <a:xfrm>
            <a:off x="107950" y="4437063"/>
            <a:ext cx="3024188" cy="6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b="1"/>
              <a:t>Journal Title</a:t>
            </a:r>
          </a:p>
          <a:p>
            <a:pPr eaLnBrk="1" hangingPunct="1"/>
            <a:r>
              <a:rPr lang="en-GB" sz="1600"/>
              <a:t>In Title Case and italicised</a:t>
            </a:r>
            <a:endParaRPr lang="en-US" sz="160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547664" y="2996952"/>
            <a:ext cx="720080" cy="576064"/>
          </a:xfrm>
          <a:prstGeom prst="straightConnector1">
            <a:avLst/>
          </a:prstGeom>
          <a:ln w="22225">
            <a:solidFill>
              <a:srgbClr val="F8A34E"/>
            </a:solidFill>
            <a:tailEnd type="arrow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5400000">
            <a:off x="3635897" y="2996952"/>
            <a:ext cx="1152130" cy="3"/>
          </a:xfrm>
          <a:prstGeom prst="straightConnector1">
            <a:avLst/>
          </a:prstGeom>
          <a:ln w="22225">
            <a:solidFill>
              <a:srgbClr val="F8A34E"/>
            </a:solidFill>
            <a:tailEnd type="arrow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1979712" y="4077072"/>
            <a:ext cx="2232248" cy="720080"/>
          </a:xfrm>
          <a:prstGeom prst="straightConnector1">
            <a:avLst/>
          </a:prstGeom>
          <a:ln w="22225">
            <a:solidFill>
              <a:srgbClr val="F8A34E"/>
            </a:solidFill>
            <a:tailEnd type="arrow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10800000" flipV="1">
            <a:off x="5652120" y="2852936"/>
            <a:ext cx="1008112" cy="576064"/>
          </a:xfrm>
          <a:prstGeom prst="straightConnector1">
            <a:avLst/>
          </a:prstGeom>
          <a:ln w="22225">
            <a:solidFill>
              <a:srgbClr val="F8A34E"/>
            </a:solidFill>
            <a:tailEnd type="arrow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24"/>
          <p:cNvSpPr txBox="1">
            <a:spLocks noChangeArrowheads="1"/>
          </p:cNvSpPr>
          <p:nvPr/>
        </p:nvSpPr>
        <p:spPr bwMode="auto">
          <a:xfrm>
            <a:off x="4140200" y="4581525"/>
            <a:ext cx="3744913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b="1"/>
              <a:t>Journal information</a:t>
            </a:r>
          </a:p>
          <a:p>
            <a:pPr eaLnBrk="1" hangingPunct="1"/>
            <a:r>
              <a:rPr lang="en-GB" sz="1600"/>
              <a:t>Give volume and issue as x(x), followed by page numbers</a:t>
            </a:r>
          </a:p>
          <a:p>
            <a:pPr eaLnBrk="1" hangingPunct="1"/>
            <a:r>
              <a:rPr lang="en-GB" sz="1600"/>
              <a:t>pp. For multiple pages</a:t>
            </a:r>
          </a:p>
          <a:p>
            <a:pPr eaLnBrk="1" hangingPunct="1"/>
            <a:r>
              <a:rPr lang="en-GB" sz="1600"/>
              <a:t>p. For a single page item</a:t>
            </a:r>
          </a:p>
          <a:p>
            <a:pPr eaLnBrk="1" hangingPunct="1"/>
            <a:r>
              <a:rPr lang="en-GB" sz="1600"/>
              <a:t> </a:t>
            </a:r>
            <a:endParaRPr lang="en-US" sz="1600"/>
          </a:p>
        </p:txBody>
      </p:sp>
      <p:cxnSp>
        <p:nvCxnSpPr>
          <p:cNvPr id="14" name="Straight Arrow Connector 13"/>
          <p:cNvCxnSpPr/>
          <p:nvPr/>
        </p:nvCxnSpPr>
        <p:spPr>
          <a:xfrm rot="16200000" flipV="1">
            <a:off x="5760132" y="4185084"/>
            <a:ext cx="504056" cy="432048"/>
          </a:xfrm>
          <a:prstGeom prst="straightConnector1">
            <a:avLst/>
          </a:prstGeom>
          <a:ln w="22225">
            <a:solidFill>
              <a:srgbClr val="F8A34E"/>
            </a:solidFill>
            <a:tailEnd type="arrow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2549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Genesis">
  <a:themeElements>
    <a:clrScheme name="Genesis">
      <a:dk1>
        <a:sysClr val="windowText" lastClr="000000"/>
      </a:dk1>
      <a:lt1>
        <a:sysClr val="window" lastClr="FFFFFF"/>
      </a:lt1>
      <a:dk2>
        <a:srgbClr val="465466"/>
      </a:dk2>
      <a:lt2>
        <a:srgbClr val="BBD7F8"/>
      </a:lt2>
      <a:accent1>
        <a:srgbClr val="80B606"/>
      </a:accent1>
      <a:accent2>
        <a:srgbClr val="E29F1D"/>
      </a:accent2>
      <a:accent3>
        <a:srgbClr val="2397E2"/>
      </a:accent3>
      <a:accent4>
        <a:srgbClr val="35ACA2"/>
      </a:accent4>
      <a:accent5>
        <a:srgbClr val="5430BB"/>
      </a:accent5>
      <a:accent6>
        <a:srgbClr val="8D34E0"/>
      </a:accent6>
      <a:hlink>
        <a:srgbClr val="00B0F0"/>
      </a:hlink>
      <a:folHlink>
        <a:srgbClr val="0070C0"/>
      </a:folHlink>
    </a:clrScheme>
    <a:fontScheme name="Genesis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Genesis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00000"/>
                <a:greenMod val="110000"/>
              </a:schemeClr>
            </a:gs>
            <a:gs pos="75000">
              <a:schemeClr val="phClr">
                <a:tint val="40000"/>
                <a:satMod val="150000"/>
                <a:redMod val="100000"/>
                <a:blueMod val="100000"/>
              </a:schemeClr>
            </a:gs>
            <a:gs pos="100000">
              <a:schemeClr val="phClr">
                <a:tint val="60000"/>
                <a:satMod val="120000"/>
                <a:redMod val="100000"/>
                <a:blueMod val="100000"/>
              </a:schemeClr>
            </a:gs>
          </a:gsLst>
          <a:path path="circle">
            <a:fillToRect l="25000" t="25000" r="5000" b="5000"/>
          </a:path>
        </a:gradFill>
        <a:gradFill rotWithShape="1">
          <a:gsLst>
            <a:gs pos="0">
              <a:schemeClr val="phClr">
                <a:tint val="50000"/>
                <a:shade val="100000"/>
                <a:alpha val="100000"/>
                <a:satMod val="150000"/>
              </a:schemeClr>
            </a:gs>
            <a:gs pos="40000">
              <a:schemeClr val="phClr">
                <a:tint val="70000"/>
                <a:shade val="100000"/>
                <a:alpha val="100000"/>
                <a:satMod val="150000"/>
              </a:schemeClr>
            </a:gs>
            <a:gs pos="100000">
              <a:schemeClr val="phClr">
                <a:shade val="90000"/>
                <a:satMod val="11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11400000" sx="102000" sy="101000" algn="tl" rotWithShape="0">
              <a:srgbClr val="000000">
                <a:alpha val="35000"/>
              </a:srgbClr>
            </a:outerShdw>
          </a:effectLst>
          <a:scene3d>
            <a:camera prst="perspectiveFront" fov="4800000"/>
            <a:lightRig rig="morning" dir="tl"/>
          </a:scene3d>
          <a:sp3d prstMaterial="softmetal">
            <a:bevelT w="0" h="0"/>
          </a:sp3d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reflection blurRad="101600" stA="40000" endPos="50000" dist="63500" dir="5400000" fadeDir="7200000" sy="-100000" kx="300000" rotWithShape="0"/>
          </a:effectLst>
          <a:scene3d>
            <a:camera prst="orthographicFront">
              <a:rot lat="0" lon="0" rev="0"/>
            </a:camera>
            <a:lightRig rig="chilly" dir="tr">
              <a:rot lat="0" lon="0" rev="1200000"/>
            </a:lightRig>
          </a:scene3d>
          <a:sp3d prstMaterial="plastic">
            <a:bevelT w="0" h="0"/>
          </a:sp3d>
        </a:effectStyle>
      </a:effectStyleLst>
      <a:bgFillStyleLst>
        <a:blipFill rotWithShape="1">
          <a:blip xmlns:r="http://schemas.openxmlformats.org/officeDocument/2006/relationships" r:embed="rId1"/>
          <a:stretch/>
        </a:blipFill>
        <a:blipFill rotWithShape="1">
          <a:blip xmlns:r="http://schemas.openxmlformats.org/officeDocument/2006/relationships" r:embed="rId2"/>
          <a:stretch/>
        </a:blipFill>
        <a:blipFill rotWithShape="1">
          <a:blip xmlns:r="http://schemas.openxmlformats.org/officeDocument/2006/relationships" r:embed="rId3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4354</TotalTime>
  <Words>735</Words>
  <Application>Microsoft Macintosh PowerPoint</Application>
  <PresentationFormat>On-screen Show (4:3)</PresentationFormat>
  <Paragraphs>176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Calibri</vt:lpstr>
      <vt:lpstr>Calisto MT</vt:lpstr>
      <vt:lpstr>ＭＳ Ｐゴシック</vt:lpstr>
      <vt:lpstr>Times New Roman</vt:lpstr>
      <vt:lpstr>Wingdings</vt:lpstr>
      <vt:lpstr>Arial</vt:lpstr>
      <vt:lpstr>Genesis</vt:lpstr>
      <vt:lpstr>Referencing</vt:lpstr>
      <vt:lpstr>Report Structure</vt:lpstr>
      <vt:lpstr>Why reference</vt:lpstr>
      <vt:lpstr>What should I reference</vt:lpstr>
      <vt:lpstr>What can I reference in Latex</vt:lpstr>
      <vt:lpstr>Citing in your text</vt:lpstr>
      <vt:lpstr>Referencing: Book</vt:lpstr>
      <vt:lpstr>Referencing e-Book</vt:lpstr>
      <vt:lpstr>Referencing Journal</vt:lpstr>
      <vt:lpstr>Referencing web page</vt:lpstr>
      <vt:lpstr>Bibtex</vt:lpstr>
      <vt:lpstr>Entry Templates</vt:lpstr>
      <vt:lpstr>Entry Templates cont..</vt:lpstr>
      <vt:lpstr>More examples</vt:lpstr>
      <vt:lpstr>Including references</vt:lpstr>
      <vt:lpstr>Questions?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 Proj</dc:title>
  <dc:creator>resegor</dc:creator>
  <cp:lastModifiedBy>Resego Tom Rabalone</cp:lastModifiedBy>
  <cp:revision>230</cp:revision>
  <cp:lastPrinted>2016-04-13T07:45:28Z</cp:lastPrinted>
  <dcterms:created xsi:type="dcterms:W3CDTF">2013-10-18T09:30:19Z</dcterms:created>
  <dcterms:modified xsi:type="dcterms:W3CDTF">2016-04-13T09:58:00Z</dcterms:modified>
</cp:coreProperties>
</file>